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0" r:id="rId4"/>
    <p:sldMasterId id="2147483681" r:id="rId5"/>
    <p:sldMasterId id="2147483682" r:id="rId6"/>
  </p:sldMasterIdLst>
  <p:notesMasterIdLst>
    <p:notesMasterId r:id="rId67"/>
  </p:notesMasterIdLst>
  <p:sldIdLst>
    <p:sldId id="256" r:id="rId7"/>
    <p:sldId id="258" r:id="rId8"/>
    <p:sldId id="257"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313" r:id="rId25"/>
    <p:sldId id="314" r:id="rId26"/>
    <p:sldId id="315" r:id="rId27"/>
    <p:sldId id="275" r:id="rId28"/>
    <p:sldId id="274"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 id="311" r:id="rId65"/>
    <p:sldId id="312" r:id="rId6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1000"/>
    <a:srgbClr val="5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372803-57D6-4F9C-B4E0-D8963753D13A}" v="3" dt="2025-07-06T20:51:17.9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94673" autoAdjust="0"/>
  </p:normalViewPr>
  <p:slideViewPr>
    <p:cSldViewPr snapToGrid="0">
      <p:cViewPr varScale="1">
        <p:scale>
          <a:sx n="97" d="100"/>
          <a:sy n="97" d="100"/>
        </p:scale>
        <p:origin x="1926" y="90"/>
      </p:cViewPr>
      <p:guideLst>
        <p:guide orient="horz" pos="2160"/>
        <p:guide pos="2880"/>
      </p:guideLst>
    </p:cSldViewPr>
  </p:slideViewPr>
  <p:outlineViewPr>
    <p:cViewPr>
      <p:scale>
        <a:sx n="33" d="100"/>
        <a:sy n="33" d="100"/>
      </p:scale>
      <p:origin x="0" y="-47964"/>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72"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7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un Mudd" userId="e80bf90c-a474-43f6-8269-01a6d27907ba" providerId="ADAL" clId="{257891C8-90F6-4E9C-BFFA-9809F923CEF0}"/>
    <pc:docChg chg="custSel modSld">
      <pc:chgData name="Shaun Mudd" userId="e80bf90c-a474-43f6-8269-01a6d27907ba" providerId="ADAL" clId="{257891C8-90F6-4E9C-BFFA-9809F923CEF0}" dt="2025-01-24T11:30:53.683" v="36" actId="20577"/>
      <pc:docMkLst>
        <pc:docMk/>
      </pc:docMkLst>
      <pc:sldChg chg="modSp mod">
        <pc:chgData name="Shaun Mudd" userId="e80bf90c-a474-43f6-8269-01a6d27907ba" providerId="ADAL" clId="{257891C8-90F6-4E9C-BFFA-9809F923CEF0}" dt="2025-01-24T11:27:48.737" v="6" actId="5793"/>
        <pc:sldMkLst>
          <pc:docMk/>
          <pc:sldMk cId="0" sldId="257"/>
        </pc:sldMkLst>
      </pc:sldChg>
      <pc:sldChg chg="modSp mod">
        <pc:chgData name="Shaun Mudd" userId="e80bf90c-a474-43f6-8269-01a6d27907ba" providerId="ADAL" clId="{257891C8-90F6-4E9C-BFFA-9809F923CEF0}" dt="2025-01-24T11:29:17.170" v="9" actId="13244"/>
        <pc:sldMkLst>
          <pc:docMk/>
          <pc:sldMk cId="0" sldId="260"/>
        </pc:sldMkLst>
      </pc:sldChg>
      <pc:sldChg chg="modSp mod">
        <pc:chgData name="Shaun Mudd" userId="e80bf90c-a474-43f6-8269-01a6d27907ba" providerId="ADAL" clId="{257891C8-90F6-4E9C-BFFA-9809F923CEF0}" dt="2025-01-24T11:30:06.105" v="21" actId="20577"/>
        <pc:sldMkLst>
          <pc:docMk/>
          <pc:sldMk cId="0" sldId="268"/>
        </pc:sldMkLst>
      </pc:sldChg>
      <pc:sldChg chg="modSp mod">
        <pc:chgData name="Shaun Mudd" userId="e80bf90c-a474-43f6-8269-01a6d27907ba" providerId="ADAL" clId="{257891C8-90F6-4E9C-BFFA-9809F923CEF0}" dt="2025-01-24T11:30:08.635" v="22" actId="20577"/>
        <pc:sldMkLst>
          <pc:docMk/>
          <pc:sldMk cId="0" sldId="269"/>
        </pc:sldMkLst>
      </pc:sldChg>
      <pc:sldChg chg="modSp mod">
        <pc:chgData name="Shaun Mudd" userId="e80bf90c-a474-43f6-8269-01a6d27907ba" providerId="ADAL" clId="{257891C8-90F6-4E9C-BFFA-9809F923CEF0}" dt="2025-01-24T11:30:16.568" v="26" actId="20577"/>
        <pc:sldMkLst>
          <pc:docMk/>
          <pc:sldMk cId="0" sldId="270"/>
        </pc:sldMkLst>
      </pc:sldChg>
      <pc:sldChg chg="modSp mod">
        <pc:chgData name="Shaun Mudd" userId="e80bf90c-a474-43f6-8269-01a6d27907ba" providerId="ADAL" clId="{257891C8-90F6-4E9C-BFFA-9809F923CEF0}" dt="2025-01-24T11:30:21.474" v="32" actId="20577"/>
        <pc:sldMkLst>
          <pc:docMk/>
          <pc:sldMk cId="0" sldId="271"/>
        </pc:sldMkLst>
      </pc:sldChg>
      <pc:sldChg chg="modSp mod">
        <pc:chgData name="Shaun Mudd" userId="e80bf90c-a474-43f6-8269-01a6d27907ba" providerId="ADAL" clId="{257891C8-90F6-4E9C-BFFA-9809F923CEF0}" dt="2025-01-24T11:30:53.683" v="36" actId="20577"/>
        <pc:sldMkLst>
          <pc:docMk/>
          <pc:sldMk cId="0" sldId="276"/>
        </pc:sldMkLst>
      </pc:sldChg>
    </pc:docChg>
  </pc:docChgLst>
  <pc:docChgLst>
    <pc:chgData name="Shaun Mudd" userId="S::s.mudd@bathspa.ac.uk::e80bf90c-a474-43f6-8269-01a6d27907ba" providerId="AD" clId="Web-{CEF7A065-EBCD-EEB3-9601-95E8F9AE9D88}"/>
    <pc:docChg chg="mod">
      <pc:chgData name="Shaun Mudd" userId="S::s.mudd@bathspa.ac.uk::e80bf90c-a474-43f6-8269-01a6d27907ba" providerId="AD" clId="Web-{CEF7A065-EBCD-EEB3-9601-95E8F9AE9D88}" dt="2025-01-24T11:08:11.505" v="0" actId="33475"/>
      <pc:docMkLst>
        <pc:docMk/>
      </pc:docMkLst>
    </pc:docChg>
  </pc:docChgLst>
  <pc:docChgLst>
    <pc:chgData name="Shaun Mudd" userId="e80bf90c-a474-43f6-8269-01a6d27907ba" providerId="ADAL" clId="{B4372803-57D6-4F9C-B4E0-D8963753D13A}"/>
    <pc:docChg chg="undo custSel addSld modSld sldOrd">
      <pc:chgData name="Shaun Mudd" userId="e80bf90c-a474-43f6-8269-01a6d27907ba" providerId="ADAL" clId="{B4372803-57D6-4F9C-B4E0-D8963753D13A}" dt="2025-07-06T20:58:07.418" v="36"/>
      <pc:docMkLst>
        <pc:docMk/>
      </pc:docMkLst>
      <pc:sldChg chg="modSp mod">
        <pc:chgData name="Shaun Mudd" userId="e80bf90c-a474-43f6-8269-01a6d27907ba" providerId="ADAL" clId="{B4372803-57D6-4F9C-B4E0-D8963753D13A}" dt="2025-07-06T20:45:30.127" v="3" actId="14100"/>
        <pc:sldMkLst>
          <pc:docMk/>
          <pc:sldMk cId="0" sldId="259"/>
        </pc:sldMkLst>
        <pc:spChg chg="mod">
          <ac:chgData name="Shaun Mudd" userId="e80bf90c-a474-43f6-8269-01a6d27907ba" providerId="ADAL" clId="{B4372803-57D6-4F9C-B4E0-D8963753D13A}" dt="2025-07-06T20:45:30.127" v="3" actId="14100"/>
          <ac:spMkLst>
            <pc:docMk/>
            <pc:sldMk cId="0" sldId="259"/>
            <ac:spMk id="254" creationId="{00000000-0000-0000-0000-000000000000}"/>
          </ac:spMkLst>
        </pc:spChg>
      </pc:sldChg>
      <pc:sldChg chg="modSp mod">
        <pc:chgData name="Shaun Mudd" userId="e80bf90c-a474-43f6-8269-01a6d27907ba" providerId="ADAL" clId="{B4372803-57D6-4F9C-B4E0-D8963753D13A}" dt="2025-07-06T20:46:51.840" v="14"/>
        <pc:sldMkLst>
          <pc:docMk/>
          <pc:sldMk cId="0" sldId="263"/>
        </pc:sldMkLst>
        <pc:spChg chg="mod">
          <ac:chgData name="Shaun Mudd" userId="e80bf90c-a474-43f6-8269-01a6d27907ba" providerId="ADAL" clId="{B4372803-57D6-4F9C-B4E0-D8963753D13A}" dt="2025-07-06T20:46:51.840" v="14"/>
          <ac:spMkLst>
            <pc:docMk/>
            <pc:sldMk cId="0" sldId="263"/>
            <ac:spMk id="293" creationId="{00000000-0000-0000-0000-000000000000}"/>
          </ac:spMkLst>
        </pc:spChg>
      </pc:sldChg>
      <pc:sldChg chg="modSp mod">
        <pc:chgData name="Shaun Mudd" userId="e80bf90c-a474-43f6-8269-01a6d27907ba" providerId="ADAL" clId="{B4372803-57D6-4F9C-B4E0-D8963753D13A}" dt="2025-07-06T20:47:43.441" v="15"/>
        <pc:sldMkLst>
          <pc:docMk/>
          <pc:sldMk cId="0" sldId="272"/>
        </pc:sldMkLst>
        <pc:spChg chg="mod">
          <ac:chgData name="Shaun Mudd" userId="e80bf90c-a474-43f6-8269-01a6d27907ba" providerId="ADAL" clId="{B4372803-57D6-4F9C-B4E0-D8963753D13A}" dt="2025-07-06T20:47:43.441" v="15"/>
          <ac:spMkLst>
            <pc:docMk/>
            <pc:sldMk cId="0" sldId="272"/>
            <ac:spMk id="376" creationId="{00000000-0000-0000-0000-000000000000}"/>
          </ac:spMkLst>
        </pc:spChg>
      </pc:sldChg>
      <pc:sldChg chg="ord">
        <pc:chgData name="Shaun Mudd" userId="e80bf90c-a474-43f6-8269-01a6d27907ba" providerId="ADAL" clId="{B4372803-57D6-4F9C-B4E0-D8963753D13A}" dt="2025-07-06T20:58:07.418" v="36"/>
        <pc:sldMkLst>
          <pc:docMk/>
          <pc:sldMk cId="0" sldId="275"/>
        </pc:sldMkLst>
      </pc:sldChg>
      <pc:sldChg chg="modSp mod">
        <pc:chgData name="Shaun Mudd" userId="e80bf90c-a474-43f6-8269-01a6d27907ba" providerId="ADAL" clId="{B4372803-57D6-4F9C-B4E0-D8963753D13A}" dt="2025-07-06T20:50:31.832" v="17"/>
        <pc:sldMkLst>
          <pc:docMk/>
          <pc:sldMk cId="0" sldId="276"/>
        </pc:sldMkLst>
        <pc:spChg chg="mod">
          <ac:chgData name="Shaun Mudd" userId="e80bf90c-a474-43f6-8269-01a6d27907ba" providerId="ADAL" clId="{B4372803-57D6-4F9C-B4E0-D8963753D13A}" dt="2025-07-06T20:50:31.832" v="17"/>
          <ac:spMkLst>
            <pc:docMk/>
            <pc:sldMk cId="0" sldId="276"/>
            <ac:spMk id="416" creationId="{00000000-0000-0000-0000-000000000000}"/>
          </ac:spMkLst>
        </pc:spChg>
      </pc:sldChg>
      <pc:sldChg chg="delSp modSp add mod">
        <pc:chgData name="Shaun Mudd" userId="e80bf90c-a474-43f6-8269-01a6d27907ba" providerId="ADAL" clId="{B4372803-57D6-4F9C-B4E0-D8963753D13A}" dt="2025-07-06T20:51:44.432" v="28" actId="962"/>
        <pc:sldMkLst>
          <pc:docMk/>
          <pc:sldMk cId="2432439007" sldId="313"/>
        </pc:sldMkLst>
        <pc:spChg chg="del mod">
          <ac:chgData name="Shaun Mudd" userId="e80bf90c-a474-43f6-8269-01a6d27907ba" providerId="ADAL" clId="{B4372803-57D6-4F9C-B4E0-D8963753D13A}" dt="2025-07-06T20:51:17.997" v="19" actId="478"/>
          <ac:spMkLst>
            <pc:docMk/>
            <pc:sldMk cId="2432439007" sldId="313"/>
            <ac:spMk id="3" creationId="{BA596D03-674F-6AD2-A9A6-9670EF6C1FC9}"/>
          </ac:spMkLst>
        </pc:spChg>
        <pc:spChg chg="mod">
          <ac:chgData name="Shaun Mudd" userId="e80bf90c-a474-43f6-8269-01a6d27907ba" providerId="ADAL" clId="{B4372803-57D6-4F9C-B4E0-D8963753D13A}" dt="2025-07-06T20:51:42.561" v="27" actId="962"/>
          <ac:spMkLst>
            <pc:docMk/>
            <pc:sldMk cId="2432439007" sldId="313"/>
            <ac:spMk id="387" creationId="{DB8B9D93-788E-CE40-1D2F-32892F49F8E7}"/>
          </ac:spMkLst>
        </pc:spChg>
        <pc:picChg chg="mod">
          <ac:chgData name="Shaun Mudd" userId="e80bf90c-a474-43f6-8269-01a6d27907ba" providerId="ADAL" clId="{B4372803-57D6-4F9C-B4E0-D8963753D13A}" dt="2025-07-06T20:51:44.432" v="28" actId="962"/>
          <ac:picMkLst>
            <pc:docMk/>
            <pc:sldMk cId="2432439007" sldId="313"/>
            <ac:picMk id="4" creationId="{245828C0-698F-1A2D-FA82-ECF97A0105D1}"/>
          </ac:picMkLst>
        </pc:picChg>
        <pc:picChg chg="mod">
          <ac:chgData name="Shaun Mudd" userId="e80bf90c-a474-43f6-8269-01a6d27907ba" providerId="ADAL" clId="{B4372803-57D6-4F9C-B4E0-D8963753D13A}" dt="2025-07-06T20:51:40.156" v="26" actId="962"/>
          <ac:picMkLst>
            <pc:docMk/>
            <pc:sldMk cId="2432439007" sldId="313"/>
            <ac:picMk id="390" creationId="{53C150D6-A71E-38FF-1506-4319D69FA898}"/>
          </ac:picMkLst>
        </pc:picChg>
      </pc:sldChg>
      <pc:sldChg chg="modSp add mod">
        <pc:chgData name="Shaun Mudd" userId="e80bf90c-a474-43f6-8269-01a6d27907ba" providerId="ADAL" clId="{B4372803-57D6-4F9C-B4E0-D8963753D13A}" dt="2025-07-06T20:51:58.046" v="31" actId="962"/>
        <pc:sldMkLst>
          <pc:docMk/>
          <pc:sldMk cId="1400977679" sldId="314"/>
        </pc:sldMkLst>
        <pc:spChg chg="mod">
          <ac:chgData name="Shaun Mudd" userId="e80bf90c-a474-43f6-8269-01a6d27907ba" providerId="ADAL" clId="{B4372803-57D6-4F9C-B4E0-D8963753D13A}" dt="2025-07-06T20:51:56.460" v="30" actId="962"/>
          <ac:spMkLst>
            <pc:docMk/>
            <pc:sldMk cId="1400977679" sldId="314"/>
            <ac:spMk id="387" creationId="{948F3584-CD99-B299-09F2-863E3085183F}"/>
          </ac:spMkLst>
        </pc:spChg>
        <pc:picChg chg="mod">
          <ac:chgData name="Shaun Mudd" userId="e80bf90c-a474-43f6-8269-01a6d27907ba" providerId="ADAL" clId="{B4372803-57D6-4F9C-B4E0-D8963753D13A}" dt="2025-07-06T20:51:58.046" v="31" actId="962"/>
          <ac:picMkLst>
            <pc:docMk/>
            <pc:sldMk cId="1400977679" sldId="314"/>
            <ac:picMk id="2" creationId="{708DB470-63B7-D2F0-98D7-3C8AC0801F33}"/>
          </ac:picMkLst>
        </pc:picChg>
        <pc:picChg chg="mod">
          <ac:chgData name="Shaun Mudd" userId="e80bf90c-a474-43f6-8269-01a6d27907ba" providerId="ADAL" clId="{B4372803-57D6-4F9C-B4E0-D8963753D13A}" dt="2025-07-06T20:51:54.937" v="29" actId="962"/>
          <ac:picMkLst>
            <pc:docMk/>
            <pc:sldMk cId="1400977679" sldId="314"/>
            <ac:picMk id="390" creationId="{F1762013-7AA7-2B1F-E5A9-4E992B6D769D}"/>
          </ac:picMkLst>
        </pc:picChg>
      </pc:sldChg>
      <pc:sldChg chg="modSp add mod">
        <pc:chgData name="Shaun Mudd" userId="e80bf90c-a474-43f6-8269-01a6d27907ba" providerId="ADAL" clId="{B4372803-57D6-4F9C-B4E0-D8963753D13A}" dt="2025-07-06T20:52:05.876" v="34" actId="962"/>
        <pc:sldMkLst>
          <pc:docMk/>
          <pc:sldMk cId="1863775032" sldId="315"/>
        </pc:sldMkLst>
        <pc:spChg chg="mod">
          <ac:chgData name="Shaun Mudd" userId="e80bf90c-a474-43f6-8269-01a6d27907ba" providerId="ADAL" clId="{B4372803-57D6-4F9C-B4E0-D8963753D13A}" dt="2025-07-06T20:52:05.523" v="33" actId="962"/>
          <ac:spMkLst>
            <pc:docMk/>
            <pc:sldMk cId="1863775032" sldId="315"/>
            <ac:spMk id="387" creationId="{FA412AF9-4C07-F88A-5F8B-BCA36D27A374}"/>
          </ac:spMkLst>
        </pc:spChg>
        <pc:picChg chg="mod">
          <ac:chgData name="Shaun Mudd" userId="e80bf90c-a474-43f6-8269-01a6d27907ba" providerId="ADAL" clId="{B4372803-57D6-4F9C-B4E0-D8963753D13A}" dt="2025-07-06T20:52:05.876" v="34" actId="962"/>
          <ac:picMkLst>
            <pc:docMk/>
            <pc:sldMk cId="1863775032" sldId="315"/>
            <ac:picMk id="2" creationId="{908BEF6C-76FB-A2FC-0978-24F39603A66A}"/>
          </ac:picMkLst>
        </pc:picChg>
        <pc:picChg chg="mod">
          <ac:chgData name="Shaun Mudd" userId="e80bf90c-a474-43f6-8269-01a6d27907ba" providerId="ADAL" clId="{B4372803-57D6-4F9C-B4E0-D8963753D13A}" dt="2025-07-06T20:52:05.114" v="32" actId="962"/>
          <ac:picMkLst>
            <pc:docMk/>
            <pc:sldMk cId="1863775032" sldId="315"/>
            <ac:picMk id="390" creationId="{A3823789-DB9D-5168-69AE-E8EAB5F86D0E}"/>
          </ac:picMkLst>
        </pc:picChg>
      </pc:sldChg>
    </pc:docChg>
  </pc:docChgLst>
  <pc:docChgLst>
    <pc:chgData name="Lorna Lewis" userId="47d66899-762e-4b21-aa4c-09b0846015fa" providerId="ADAL" clId="{8ED24E78-0FC7-4DB8-9058-5555750E7A74}"/>
    <pc:docChg chg="modSld">
      <pc:chgData name="Lorna Lewis" userId="47d66899-762e-4b21-aa4c-09b0846015fa" providerId="ADAL" clId="{8ED24E78-0FC7-4DB8-9058-5555750E7A74}" dt="2025-01-24T15:48:57.277" v="136" actId="962"/>
      <pc:docMkLst>
        <pc:docMk/>
      </pc:docMkLst>
      <pc:sldChg chg="modSp mod">
        <pc:chgData name="Lorna Lewis" userId="47d66899-762e-4b21-aa4c-09b0846015fa" providerId="ADAL" clId="{8ED24E78-0FC7-4DB8-9058-5555750E7A74}" dt="2025-01-24T15:37:46.281" v="72" actId="13244"/>
        <pc:sldMkLst>
          <pc:docMk/>
          <pc:sldMk cId="0" sldId="262"/>
        </pc:sldMkLst>
      </pc:sldChg>
      <pc:sldChg chg="modSp mod">
        <pc:chgData name="Lorna Lewis" userId="47d66899-762e-4b21-aa4c-09b0846015fa" providerId="ADAL" clId="{8ED24E78-0FC7-4DB8-9058-5555750E7A74}" dt="2025-01-24T15:38:04.711" v="73" actId="13244"/>
        <pc:sldMkLst>
          <pc:docMk/>
          <pc:sldMk cId="0" sldId="265"/>
        </pc:sldMkLst>
      </pc:sldChg>
      <pc:sldChg chg="modSp mod">
        <pc:chgData name="Lorna Lewis" userId="47d66899-762e-4b21-aa4c-09b0846015fa" providerId="ADAL" clId="{8ED24E78-0FC7-4DB8-9058-5555750E7A74}" dt="2025-01-24T15:38:15.191" v="74" actId="13244"/>
        <pc:sldMkLst>
          <pc:docMk/>
          <pc:sldMk cId="0" sldId="272"/>
        </pc:sldMkLst>
      </pc:sldChg>
      <pc:sldChg chg="modSp mod">
        <pc:chgData name="Lorna Lewis" userId="47d66899-762e-4b21-aa4c-09b0846015fa" providerId="ADAL" clId="{8ED24E78-0FC7-4DB8-9058-5555750E7A74}" dt="2025-01-24T15:38:24.627" v="75" actId="13244"/>
        <pc:sldMkLst>
          <pc:docMk/>
          <pc:sldMk cId="0" sldId="273"/>
        </pc:sldMkLst>
      </pc:sldChg>
      <pc:sldChg chg="modSp mod">
        <pc:chgData name="Lorna Lewis" userId="47d66899-762e-4b21-aa4c-09b0846015fa" providerId="ADAL" clId="{8ED24E78-0FC7-4DB8-9058-5555750E7A74}" dt="2025-01-24T15:38:37.669" v="77" actId="13244"/>
        <pc:sldMkLst>
          <pc:docMk/>
          <pc:sldMk cId="0" sldId="275"/>
        </pc:sldMkLst>
      </pc:sldChg>
      <pc:sldChg chg="modSp mod">
        <pc:chgData name="Lorna Lewis" userId="47d66899-762e-4b21-aa4c-09b0846015fa" providerId="ADAL" clId="{8ED24E78-0FC7-4DB8-9058-5555750E7A74}" dt="2025-01-24T15:38:49.878" v="78" actId="13244"/>
        <pc:sldMkLst>
          <pc:docMk/>
          <pc:sldMk cId="0" sldId="278"/>
        </pc:sldMkLst>
      </pc:sldChg>
      <pc:sldChg chg="modSp mod">
        <pc:chgData name="Lorna Lewis" userId="47d66899-762e-4b21-aa4c-09b0846015fa" providerId="ADAL" clId="{8ED24E78-0FC7-4DB8-9058-5555750E7A74}" dt="2025-01-24T15:38:59.125" v="79" actId="13244"/>
        <pc:sldMkLst>
          <pc:docMk/>
          <pc:sldMk cId="0" sldId="279"/>
        </pc:sldMkLst>
      </pc:sldChg>
      <pc:sldChg chg="modSp mod">
        <pc:chgData name="Lorna Lewis" userId="47d66899-762e-4b21-aa4c-09b0846015fa" providerId="ADAL" clId="{8ED24E78-0FC7-4DB8-9058-5555750E7A74}" dt="2025-01-24T15:39:09.260" v="80" actId="13244"/>
        <pc:sldMkLst>
          <pc:docMk/>
          <pc:sldMk cId="0" sldId="280"/>
        </pc:sldMkLst>
      </pc:sldChg>
      <pc:sldChg chg="modSp mod">
        <pc:chgData name="Lorna Lewis" userId="47d66899-762e-4b21-aa4c-09b0846015fa" providerId="ADAL" clId="{8ED24E78-0FC7-4DB8-9058-5555750E7A74}" dt="2025-01-24T15:39:29.069" v="83" actId="13244"/>
        <pc:sldMkLst>
          <pc:docMk/>
          <pc:sldMk cId="0" sldId="282"/>
        </pc:sldMkLst>
      </pc:sldChg>
      <pc:sldChg chg="modSp mod">
        <pc:chgData name="Lorna Lewis" userId="47d66899-762e-4b21-aa4c-09b0846015fa" providerId="ADAL" clId="{8ED24E78-0FC7-4DB8-9058-5555750E7A74}" dt="2025-01-24T15:39:54.465" v="84" actId="13244"/>
        <pc:sldMkLst>
          <pc:docMk/>
          <pc:sldMk cId="0" sldId="283"/>
        </pc:sldMkLst>
      </pc:sldChg>
      <pc:sldChg chg="modSp mod">
        <pc:chgData name="Lorna Lewis" userId="47d66899-762e-4b21-aa4c-09b0846015fa" providerId="ADAL" clId="{8ED24E78-0FC7-4DB8-9058-5555750E7A74}" dt="2025-01-24T15:35:01.923" v="45" actId="14100"/>
        <pc:sldMkLst>
          <pc:docMk/>
          <pc:sldMk cId="0" sldId="285"/>
        </pc:sldMkLst>
      </pc:sldChg>
      <pc:sldChg chg="modSp mod">
        <pc:chgData name="Lorna Lewis" userId="47d66899-762e-4b21-aa4c-09b0846015fa" providerId="ADAL" clId="{8ED24E78-0FC7-4DB8-9058-5555750E7A74}" dt="2025-01-24T15:40:33.300" v="91" actId="13244"/>
        <pc:sldMkLst>
          <pc:docMk/>
          <pc:sldMk cId="0" sldId="286"/>
        </pc:sldMkLst>
      </pc:sldChg>
      <pc:sldChg chg="modSp mod">
        <pc:chgData name="Lorna Lewis" userId="47d66899-762e-4b21-aa4c-09b0846015fa" providerId="ADAL" clId="{8ED24E78-0FC7-4DB8-9058-5555750E7A74}" dt="2025-01-24T15:42:41.090" v="95" actId="13244"/>
        <pc:sldMkLst>
          <pc:docMk/>
          <pc:sldMk cId="0" sldId="287"/>
        </pc:sldMkLst>
      </pc:sldChg>
      <pc:sldChg chg="modSp mod">
        <pc:chgData name="Lorna Lewis" userId="47d66899-762e-4b21-aa4c-09b0846015fa" providerId="ADAL" clId="{8ED24E78-0FC7-4DB8-9058-5555750E7A74}" dt="2025-01-24T15:42:59.932" v="96" actId="13244"/>
        <pc:sldMkLst>
          <pc:docMk/>
          <pc:sldMk cId="0" sldId="288"/>
        </pc:sldMkLst>
      </pc:sldChg>
      <pc:sldChg chg="modSp mod">
        <pc:chgData name="Lorna Lewis" userId="47d66899-762e-4b21-aa4c-09b0846015fa" providerId="ADAL" clId="{8ED24E78-0FC7-4DB8-9058-5555750E7A74}" dt="2025-01-24T15:43:08.763" v="97" actId="13244"/>
        <pc:sldMkLst>
          <pc:docMk/>
          <pc:sldMk cId="0" sldId="289"/>
        </pc:sldMkLst>
      </pc:sldChg>
      <pc:sldChg chg="modSp mod">
        <pc:chgData name="Lorna Lewis" userId="47d66899-762e-4b21-aa4c-09b0846015fa" providerId="ADAL" clId="{8ED24E78-0FC7-4DB8-9058-5555750E7A74}" dt="2025-01-24T15:43:16.357" v="98" actId="13244"/>
        <pc:sldMkLst>
          <pc:docMk/>
          <pc:sldMk cId="0" sldId="290"/>
        </pc:sldMkLst>
      </pc:sldChg>
      <pc:sldChg chg="modSp mod">
        <pc:chgData name="Lorna Lewis" userId="47d66899-762e-4b21-aa4c-09b0846015fa" providerId="ADAL" clId="{8ED24E78-0FC7-4DB8-9058-5555750E7A74}" dt="2025-01-24T15:43:29.978" v="99" actId="13244"/>
        <pc:sldMkLst>
          <pc:docMk/>
          <pc:sldMk cId="0" sldId="291"/>
        </pc:sldMkLst>
      </pc:sldChg>
      <pc:sldChg chg="modSp mod">
        <pc:chgData name="Lorna Lewis" userId="47d66899-762e-4b21-aa4c-09b0846015fa" providerId="ADAL" clId="{8ED24E78-0FC7-4DB8-9058-5555750E7A74}" dt="2025-01-24T15:35:35.862" v="51" actId="14100"/>
        <pc:sldMkLst>
          <pc:docMk/>
          <pc:sldMk cId="0" sldId="292"/>
        </pc:sldMkLst>
      </pc:sldChg>
      <pc:sldChg chg="modSp mod">
        <pc:chgData name="Lorna Lewis" userId="47d66899-762e-4b21-aa4c-09b0846015fa" providerId="ADAL" clId="{8ED24E78-0FC7-4DB8-9058-5555750E7A74}" dt="2025-01-24T15:43:40.728" v="100" actId="13244"/>
        <pc:sldMkLst>
          <pc:docMk/>
          <pc:sldMk cId="0" sldId="293"/>
        </pc:sldMkLst>
      </pc:sldChg>
      <pc:sldChg chg="modSp mod">
        <pc:chgData name="Lorna Lewis" userId="47d66899-762e-4b21-aa4c-09b0846015fa" providerId="ADAL" clId="{8ED24E78-0FC7-4DB8-9058-5555750E7A74}" dt="2025-01-24T15:43:50.550" v="101" actId="13244"/>
        <pc:sldMkLst>
          <pc:docMk/>
          <pc:sldMk cId="0" sldId="294"/>
        </pc:sldMkLst>
      </pc:sldChg>
      <pc:sldChg chg="modSp mod">
        <pc:chgData name="Lorna Lewis" userId="47d66899-762e-4b21-aa4c-09b0846015fa" providerId="ADAL" clId="{8ED24E78-0FC7-4DB8-9058-5555750E7A74}" dt="2025-01-24T15:43:57.865" v="102" actId="13244"/>
        <pc:sldMkLst>
          <pc:docMk/>
          <pc:sldMk cId="0" sldId="295"/>
        </pc:sldMkLst>
      </pc:sldChg>
      <pc:sldChg chg="modSp mod">
        <pc:chgData name="Lorna Lewis" userId="47d66899-762e-4b21-aa4c-09b0846015fa" providerId="ADAL" clId="{8ED24E78-0FC7-4DB8-9058-5555750E7A74}" dt="2025-01-24T15:44:16.420" v="105" actId="13244"/>
        <pc:sldMkLst>
          <pc:docMk/>
          <pc:sldMk cId="0" sldId="296"/>
        </pc:sldMkLst>
      </pc:sldChg>
      <pc:sldChg chg="modSp mod">
        <pc:chgData name="Lorna Lewis" userId="47d66899-762e-4b21-aa4c-09b0846015fa" providerId="ADAL" clId="{8ED24E78-0FC7-4DB8-9058-5555750E7A74}" dt="2025-01-24T15:44:28.540" v="106" actId="13244"/>
        <pc:sldMkLst>
          <pc:docMk/>
          <pc:sldMk cId="0" sldId="297"/>
        </pc:sldMkLst>
      </pc:sldChg>
      <pc:sldChg chg="modSp mod">
        <pc:chgData name="Lorna Lewis" userId="47d66899-762e-4b21-aa4c-09b0846015fa" providerId="ADAL" clId="{8ED24E78-0FC7-4DB8-9058-5555750E7A74}" dt="2025-01-24T15:44:37.950" v="107" actId="13244"/>
        <pc:sldMkLst>
          <pc:docMk/>
          <pc:sldMk cId="0" sldId="298"/>
        </pc:sldMkLst>
      </pc:sldChg>
      <pc:sldChg chg="modSp mod">
        <pc:chgData name="Lorna Lewis" userId="47d66899-762e-4b21-aa4c-09b0846015fa" providerId="ADAL" clId="{8ED24E78-0FC7-4DB8-9058-5555750E7A74}" dt="2025-01-24T15:44:54.364" v="110" actId="13244"/>
        <pc:sldMkLst>
          <pc:docMk/>
          <pc:sldMk cId="0" sldId="299"/>
        </pc:sldMkLst>
      </pc:sldChg>
      <pc:sldChg chg="modSp mod">
        <pc:chgData name="Lorna Lewis" userId="47d66899-762e-4b21-aa4c-09b0846015fa" providerId="ADAL" clId="{8ED24E78-0FC7-4DB8-9058-5555750E7A74}" dt="2025-01-24T15:46:03.187" v="111" actId="13244"/>
        <pc:sldMkLst>
          <pc:docMk/>
          <pc:sldMk cId="0" sldId="300"/>
        </pc:sldMkLst>
      </pc:sldChg>
      <pc:sldChg chg="modSp mod">
        <pc:chgData name="Lorna Lewis" userId="47d66899-762e-4b21-aa4c-09b0846015fa" providerId="ADAL" clId="{8ED24E78-0FC7-4DB8-9058-5555750E7A74}" dt="2025-01-24T15:46:11.189" v="112" actId="13244"/>
        <pc:sldMkLst>
          <pc:docMk/>
          <pc:sldMk cId="0" sldId="301"/>
        </pc:sldMkLst>
      </pc:sldChg>
      <pc:sldChg chg="modSp mod">
        <pc:chgData name="Lorna Lewis" userId="47d66899-762e-4b21-aa4c-09b0846015fa" providerId="ADAL" clId="{8ED24E78-0FC7-4DB8-9058-5555750E7A74}" dt="2025-01-24T15:46:36.895" v="116" actId="13244"/>
        <pc:sldMkLst>
          <pc:docMk/>
          <pc:sldMk cId="0" sldId="302"/>
        </pc:sldMkLst>
      </pc:sldChg>
      <pc:sldChg chg="modSp mod">
        <pc:chgData name="Lorna Lewis" userId="47d66899-762e-4b21-aa4c-09b0846015fa" providerId="ADAL" clId="{8ED24E78-0FC7-4DB8-9058-5555750E7A74}" dt="2025-01-24T15:47:48.492" v="125" actId="13244"/>
        <pc:sldMkLst>
          <pc:docMk/>
          <pc:sldMk cId="0" sldId="303"/>
        </pc:sldMkLst>
      </pc:sldChg>
      <pc:sldChg chg="modSp mod">
        <pc:chgData name="Lorna Lewis" userId="47d66899-762e-4b21-aa4c-09b0846015fa" providerId="ADAL" clId="{8ED24E78-0FC7-4DB8-9058-5555750E7A74}" dt="2025-01-24T15:48:32.967" v="133" actId="962"/>
        <pc:sldMkLst>
          <pc:docMk/>
          <pc:sldMk cId="0" sldId="304"/>
        </pc:sldMkLst>
      </pc:sldChg>
      <pc:sldChg chg="modSp mod">
        <pc:chgData name="Lorna Lewis" userId="47d66899-762e-4b21-aa4c-09b0846015fa" providerId="ADAL" clId="{8ED24E78-0FC7-4DB8-9058-5555750E7A74}" dt="2025-01-24T15:37:00.946" v="71" actId="14100"/>
        <pc:sldMkLst>
          <pc:docMk/>
          <pc:sldMk cId="0" sldId="305"/>
        </pc:sldMkLst>
      </pc:sldChg>
      <pc:sldChg chg="modSp mod">
        <pc:chgData name="Lorna Lewis" userId="47d66899-762e-4b21-aa4c-09b0846015fa" providerId="ADAL" clId="{8ED24E78-0FC7-4DB8-9058-5555750E7A74}" dt="2025-01-24T15:34:03.543" v="35" actId="20577"/>
        <pc:sldMkLst>
          <pc:docMk/>
          <pc:sldMk cId="0" sldId="307"/>
        </pc:sldMkLst>
      </pc:sldChg>
      <pc:sldChg chg="modSp mod">
        <pc:chgData name="Lorna Lewis" userId="47d66899-762e-4b21-aa4c-09b0846015fa" providerId="ADAL" clId="{8ED24E78-0FC7-4DB8-9058-5555750E7A74}" dt="2025-01-24T15:34:08.852" v="39" actId="20577"/>
        <pc:sldMkLst>
          <pc:docMk/>
          <pc:sldMk cId="0" sldId="308"/>
        </pc:sldMkLst>
      </pc:sldChg>
      <pc:sldChg chg="modSp mod">
        <pc:chgData name="Lorna Lewis" userId="47d66899-762e-4b21-aa4c-09b0846015fa" providerId="ADAL" clId="{8ED24E78-0FC7-4DB8-9058-5555750E7A74}" dt="2025-01-24T15:48:42.938" v="134" actId="13244"/>
        <pc:sldMkLst>
          <pc:docMk/>
          <pc:sldMk cId="0" sldId="310"/>
        </pc:sldMkLst>
      </pc:sldChg>
      <pc:sldChg chg="modSp mod">
        <pc:chgData name="Lorna Lewis" userId="47d66899-762e-4b21-aa4c-09b0846015fa" providerId="ADAL" clId="{8ED24E78-0FC7-4DB8-9058-5555750E7A74}" dt="2025-01-24T15:48:57.277" v="136" actId="962"/>
        <pc:sldMkLst>
          <pc:docMk/>
          <pc:sldMk cId="0" sldId="31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officeforstudents.org.uk/media/53821cbf-5779-4380-bf2a-aa8f5c53ecd4/sector-recognised-standards.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bathspa.ac.uk/our-people/shaun-mudd/index.php"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bathspa.ac.uk/our-people/shaun-mudd/index.php"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mailto:l.lewis@bathspa.ac.uk" TargetMode="Externa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bathspa.ac.uk/our-people/shaun-mudd/index.php"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mailto:l.lewis@bathspa.ac.uk" TargetMode="Externa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bathspa.ac.uk/our-people/shaun-mudd/index.php"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mailto:l.lewis@bathspa.ac.uk" TargetMode="Externa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bathspa.ac.uk/our-people/shaun-mudd/index.php"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mailto:l.lewis@bathspa.ac.uk" TargetMode="Externa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qaa.ac.uk/docs/qaas/focus-on/nus-assessment-and-feedback-benchmarking-tool.pdf?sfvrsn=f37cf481_14"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www.bathspa.ac.uk/media/bathspaacuk/projects/teaching-expertise-guide/Grading-Descriptors-and-Marking-Criteria-Toolkit-v.2024-09-14.docx"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www.bathspa.ac.uk/our-people/shaun-mudd/index.php" TargetMode="External"/><Relationship Id="rId2" Type="http://schemas.openxmlformats.org/officeDocument/2006/relationships/slide" Target="../slides/slide45.xml"/><Relationship Id="rId1" Type="http://schemas.openxmlformats.org/officeDocument/2006/relationships/notesMaster" Target="../notesMasters/notesMaster1.xml"/><Relationship Id="rId4" Type="http://schemas.openxmlformats.org/officeDocument/2006/relationships/hyperlink" Target="mailto:l.lewis@bathspa.ac.uk" TargetMode="Externa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www.bathspa.ac.uk/our-people/shaun-mudd/index.php" TargetMode="External"/><Relationship Id="rId2" Type="http://schemas.openxmlformats.org/officeDocument/2006/relationships/slide" Target="../slides/slide46.xml"/><Relationship Id="rId1" Type="http://schemas.openxmlformats.org/officeDocument/2006/relationships/notesMaster" Target="../notesMasters/notesMaster1.xml"/><Relationship Id="rId4" Type="http://schemas.openxmlformats.org/officeDocument/2006/relationships/hyperlink" Target="mailto:l.lewis@bathspa.ac.uk" TargetMode="Externa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www.bathspa.ac.uk/our-people/shaun-mudd/index.php" TargetMode="External"/><Relationship Id="rId2" Type="http://schemas.openxmlformats.org/officeDocument/2006/relationships/slide" Target="../slides/slide48.xml"/><Relationship Id="rId1" Type="http://schemas.openxmlformats.org/officeDocument/2006/relationships/notesMaster" Target="../notesMasters/notesMaster1.xml"/><Relationship Id="rId4" Type="http://schemas.openxmlformats.org/officeDocument/2006/relationships/hyperlink" Target="mailto:l.lewis@bathspa.ac.uk" TargetMode="Externa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www.bathspa.ac.uk/our-people/shaun-mudd/index.php" TargetMode="External"/><Relationship Id="rId2" Type="http://schemas.openxmlformats.org/officeDocument/2006/relationships/slide" Target="../slides/slide49.xml"/><Relationship Id="rId1" Type="http://schemas.openxmlformats.org/officeDocument/2006/relationships/notesMaster" Target="../notesMasters/notesMaster1.xml"/><Relationship Id="rId4" Type="http://schemas.openxmlformats.org/officeDocument/2006/relationships/hyperlink" Target="mailto:l.lewis@bathspa.ac.uk"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bathspa.ac.uk/projects/teaching-expertise-guid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www.bathspa.ac.uk/our-people/shaun-mudd/index.php" TargetMode="External"/><Relationship Id="rId2" Type="http://schemas.openxmlformats.org/officeDocument/2006/relationships/slide" Target="../slides/slide52.xml"/><Relationship Id="rId1" Type="http://schemas.openxmlformats.org/officeDocument/2006/relationships/notesMaster" Target="../notesMasters/notesMaster1.xml"/><Relationship Id="rId4" Type="http://schemas.openxmlformats.org/officeDocument/2006/relationships/hyperlink" Target="mailto:l.lewis@bathspa.ac.uk" TargetMode="Externa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www.bathspa.ac.uk/our-people/shaun-mudd/index.php" TargetMode="External"/><Relationship Id="rId2" Type="http://schemas.openxmlformats.org/officeDocument/2006/relationships/slide" Target="../slides/slide54.xml"/><Relationship Id="rId1" Type="http://schemas.openxmlformats.org/officeDocument/2006/relationships/notesMaster" Target="../notesMasters/notesMaster1.xml"/><Relationship Id="rId4" Type="http://schemas.openxmlformats.org/officeDocument/2006/relationships/hyperlink" Target="mailto:l.lewis@bathspa.ac.uk" TargetMode="Externa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317a2d25509_0_20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8" name="Google Shape;308;g317a2d25509_0_20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317a39144d1_0_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g317a39144d1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317a2d25509_0_5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g317a2d25509_0_5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3201657b149_0_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u="sng">
                <a:solidFill>
                  <a:schemeClr val="hlink"/>
                </a:solidFill>
                <a:hlinkClick r:id="rId3"/>
              </a:rPr>
              <a:t>https://www.officeforstudents.org.uk/media/53821cbf-5779-4380-bf2a-aa8f5c53ecd4/sector-recognised-standards.pdf</a:t>
            </a:r>
            <a:endParaRPr/>
          </a:p>
          <a:p>
            <a:pPr marL="0" lvl="0" indent="0" algn="l" rtl="0">
              <a:spcBef>
                <a:spcPts val="0"/>
              </a:spcBef>
              <a:spcAft>
                <a:spcPts val="0"/>
              </a:spcAft>
              <a:buNone/>
            </a:pPr>
            <a:endParaRPr/>
          </a:p>
        </p:txBody>
      </p:sp>
      <p:sp>
        <p:nvSpPr>
          <p:cNvPr id="336" name="Google Shape;336;g3201657b149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3201657b149_0_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g3201657b149_0_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3201657b149_0_4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5" name="Google Shape;355;g3201657b149_0_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3201657b149_0_5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4" name="Google Shape;364;g3201657b149_0_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3201657b149_0_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3" name="Google Shape;373;g3201657b149_0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317a39144d1_0_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3" name="Google Shape;383;g317a39144d1_0_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a:extLst>
            <a:ext uri="{FF2B5EF4-FFF2-40B4-BE49-F238E27FC236}">
              <a16:creationId xmlns:a16="http://schemas.microsoft.com/office/drawing/2014/main" id="{7703D2C0-2BEF-E3AB-2754-641B09228F48}"/>
            </a:ext>
          </a:extLst>
        </p:cNvPr>
        <p:cNvGrpSpPr/>
        <p:nvPr/>
      </p:nvGrpSpPr>
      <p:grpSpPr>
        <a:xfrm>
          <a:off x="0" y="0"/>
          <a:ext cx="0" cy="0"/>
          <a:chOff x="0" y="0"/>
          <a:chExt cx="0" cy="0"/>
        </a:xfrm>
      </p:grpSpPr>
      <p:sp>
        <p:nvSpPr>
          <p:cNvPr id="382" name="Google Shape;382;g317a39144d1_0_20:notes">
            <a:extLst>
              <a:ext uri="{FF2B5EF4-FFF2-40B4-BE49-F238E27FC236}">
                <a16:creationId xmlns:a16="http://schemas.microsoft.com/office/drawing/2014/main" id="{3E07268F-4188-A500-BDAE-42BBE6C71281}"/>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83" name="Google Shape;383;g317a39144d1_0_20:notes">
            <a:extLst>
              <a:ext uri="{FF2B5EF4-FFF2-40B4-BE49-F238E27FC236}">
                <a16:creationId xmlns:a16="http://schemas.microsoft.com/office/drawing/2014/main" id="{AD033F04-BDCA-366F-3643-0E51B70D3388}"/>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2856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a:extLst>
            <a:ext uri="{FF2B5EF4-FFF2-40B4-BE49-F238E27FC236}">
              <a16:creationId xmlns:a16="http://schemas.microsoft.com/office/drawing/2014/main" id="{C1BD328B-683A-3A54-87E7-5489E9FE373B}"/>
            </a:ext>
          </a:extLst>
        </p:cNvPr>
        <p:cNvGrpSpPr/>
        <p:nvPr/>
      </p:nvGrpSpPr>
      <p:grpSpPr>
        <a:xfrm>
          <a:off x="0" y="0"/>
          <a:ext cx="0" cy="0"/>
          <a:chOff x="0" y="0"/>
          <a:chExt cx="0" cy="0"/>
        </a:xfrm>
      </p:grpSpPr>
      <p:sp>
        <p:nvSpPr>
          <p:cNvPr id="382" name="Google Shape;382;g317a39144d1_0_20:notes">
            <a:extLst>
              <a:ext uri="{FF2B5EF4-FFF2-40B4-BE49-F238E27FC236}">
                <a16:creationId xmlns:a16="http://schemas.microsoft.com/office/drawing/2014/main" id="{91DFE26D-51FD-8B0B-444C-B8B55C5CDCA3}"/>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3" name="Google Shape;383;g317a39144d1_0_20:notes">
            <a:extLst>
              <a:ext uri="{FF2B5EF4-FFF2-40B4-BE49-F238E27FC236}">
                <a16:creationId xmlns:a16="http://schemas.microsoft.com/office/drawing/2014/main" id="{DD118FF8-B197-E1BD-A59A-46F1031E628C}"/>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27997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a:extLst>
            <a:ext uri="{FF2B5EF4-FFF2-40B4-BE49-F238E27FC236}">
              <a16:creationId xmlns:a16="http://schemas.microsoft.com/office/drawing/2014/main" id="{C525361E-C05E-8010-3DA3-32A1F9734182}"/>
            </a:ext>
          </a:extLst>
        </p:cNvPr>
        <p:cNvGrpSpPr/>
        <p:nvPr/>
      </p:nvGrpSpPr>
      <p:grpSpPr>
        <a:xfrm>
          <a:off x="0" y="0"/>
          <a:ext cx="0" cy="0"/>
          <a:chOff x="0" y="0"/>
          <a:chExt cx="0" cy="0"/>
        </a:xfrm>
      </p:grpSpPr>
      <p:sp>
        <p:nvSpPr>
          <p:cNvPr id="382" name="Google Shape;382;g317a39144d1_0_20:notes">
            <a:extLst>
              <a:ext uri="{FF2B5EF4-FFF2-40B4-BE49-F238E27FC236}">
                <a16:creationId xmlns:a16="http://schemas.microsoft.com/office/drawing/2014/main" id="{64C53935-4F2C-026E-FE6A-5DF98EAF0EA8}"/>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228600" indent="0" algn="l">
              <a:buFont typeface="Arial" panose="020B0604020202020204" pitchFamily="34" charset="0"/>
              <a:buNone/>
            </a:pPr>
            <a:endParaRPr lang="en-GB" sz="2800" b="0" i="0" dirty="0">
              <a:solidFill>
                <a:srgbClr val="171413"/>
              </a:solidFill>
              <a:effectLst/>
              <a:latin typeface="Arial" panose="020B0604020202020204" pitchFamily="34" charset="0"/>
            </a:endParaRPr>
          </a:p>
          <a:p>
            <a:pPr lvl="0">
              <a:lnSpc>
                <a:spcPct val="107000"/>
              </a:lnSpc>
            </a:pPr>
            <a:endParaRPr lang="en-GB" sz="1800" dirty="0">
              <a:effectLst/>
              <a:ea typeface="Calibri" panose="020F0502020204030204" pitchFamily="34" charset="0"/>
              <a:cs typeface="Times New Roman" panose="02020603050405020304" pitchFamily="18" charset="0"/>
            </a:endParaRPr>
          </a:p>
        </p:txBody>
      </p:sp>
      <p:sp>
        <p:nvSpPr>
          <p:cNvPr id="383" name="Google Shape;383;g317a39144d1_0_20:notes">
            <a:extLst>
              <a:ext uri="{FF2B5EF4-FFF2-40B4-BE49-F238E27FC236}">
                <a16:creationId xmlns:a16="http://schemas.microsoft.com/office/drawing/2014/main" id="{4CB4A51A-5809-9D46-6270-BDC1719A09E5}"/>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50233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314bab42fe5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Image is hyperlinked. Click on the image to talk the participants through the strategy. </a:t>
            </a:r>
            <a:endParaRPr/>
          </a:p>
        </p:txBody>
      </p:sp>
      <p:sp>
        <p:nvSpPr>
          <p:cNvPr id="402" name="Google Shape;402;g314bab42fe5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317a39144d1_0_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3" name="Google Shape;393;g317a39144d1_0_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31f75f5b58e_0_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3" name="Google Shape;413;g31f75f5b58e_0_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3201657b149_0_7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Slide from Pearl</a:t>
            </a:r>
            <a:endParaRPr/>
          </a:p>
        </p:txBody>
      </p:sp>
      <p:sp>
        <p:nvSpPr>
          <p:cNvPr id="422" name="Google Shape;422;g3201657b149_0_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314bab42fe5_0_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2" name="Google Shape;432;g314bab42fe5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319e0838dcb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2" name="Google Shape;442;g319e0838dcb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314bab42fe5_0_6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2" name="Google Shape;452;g314bab42fe5_0_6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2d5fe1f7524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3" name="Google Shape;473;g2d5fe1f7524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201657b149_0_8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g3201657b149_0_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314bab42fe5_0_6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2" name="Google Shape;482;g314bab42fe5_0_6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2d5fe1f7524_0_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7" name="Google Shape;497;g2d5fe1f7524_0_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2d5fe1f7524_0_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Put students into groups to discuss the two LOs. Bring groups together to share ideas and thoughts. </a:t>
            </a:r>
            <a:endParaRPr/>
          </a:p>
        </p:txBody>
      </p:sp>
      <p:sp>
        <p:nvSpPr>
          <p:cNvPr id="506" name="Google Shape;506;g2d5fe1f7524_0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2d5fe1f7524_0_5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latin typeface="Arial"/>
                <a:ea typeface="Arial"/>
                <a:cs typeface="Arial"/>
                <a:sym typeface="Arial"/>
              </a:rPr>
              <a:t>This references the presentation from  </a:t>
            </a:r>
            <a:r>
              <a:rPr lang="en-GB" u="sng">
                <a:solidFill>
                  <a:srgbClr val="0563C1"/>
                </a:solidFill>
                <a:latin typeface="Arial"/>
                <a:ea typeface="Arial"/>
                <a:cs typeface="Arial"/>
                <a:sym typeface="Arial"/>
                <a:hlinkClick r:id="rId3">
                  <a:extLst>
                    <a:ext uri="{A12FA001-AC4F-418D-AE19-62706E023703}">
                      <ahyp:hlinkClr xmlns:ahyp="http://schemas.microsoft.com/office/drawing/2018/hyperlinkcolor" val="tx"/>
                    </a:ext>
                  </a:extLst>
                </a:hlinkClick>
              </a:rPr>
              <a:t>Dr Shaun Mudd</a:t>
            </a:r>
            <a:r>
              <a:rPr lang="en-GB">
                <a:latin typeface="Arial"/>
                <a:ea typeface="Arial"/>
                <a:cs typeface="Arial"/>
                <a:sym typeface="Arial"/>
              </a:rPr>
              <a:t>  on the design of learning outcomes. </a:t>
            </a:r>
            <a:endParaRPr>
              <a:latin typeface="Arial"/>
              <a:ea typeface="Arial"/>
              <a:cs typeface="Arial"/>
              <a:sym typeface="Arial"/>
            </a:endParaRPr>
          </a:p>
        </p:txBody>
      </p:sp>
      <p:sp>
        <p:nvSpPr>
          <p:cNvPr id="515" name="Google Shape;515;g2d5fe1f7524_0_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31f6e2d674e_0_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latin typeface="Arial"/>
                <a:ea typeface="Arial"/>
                <a:cs typeface="Arial"/>
                <a:sym typeface="Arial"/>
              </a:rPr>
              <a:t>Slide from: </a:t>
            </a:r>
            <a:r>
              <a:rPr lang="en-GB" u="sng">
                <a:solidFill>
                  <a:srgbClr val="0563C1"/>
                </a:solidFill>
                <a:latin typeface="Arial"/>
                <a:ea typeface="Arial"/>
                <a:cs typeface="Arial"/>
                <a:sym typeface="Arial"/>
                <a:hlinkClick r:id="rId3">
                  <a:extLst>
                    <a:ext uri="{A12FA001-AC4F-418D-AE19-62706E023703}">
                      <ahyp:hlinkClr xmlns:ahyp="http://schemas.microsoft.com/office/drawing/2018/hyperlinkcolor" val="tx"/>
                    </a:ext>
                  </a:extLst>
                </a:hlinkClick>
              </a:rPr>
              <a:t>Dr Shaun Mudd</a:t>
            </a:r>
            <a:r>
              <a:rPr lang="en-GB">
                <a:latin typeface="Arial"/>
                <a:ea typeface="Arial"/>
                <a:cs typeface="Arial"/>
                <a:sym typeface="Arial"/>
              </a:rPr>
              <a:t>      </a:t>
            </a:r>
            <a:r>
              <a:rPr lang="en-GB" u="sng">
                <a:solidFill>
                  <a:srgbClr val="0563C1"/>
                </a:solidFill>
                <a:latin typeface="Arial"/>
                <a:ea typeface="Arial"/>
                <a:cs typeface="Arial"/>
                <a:sym typeface="Arial"/>
                <a:hlinkClick r:id="rId4">
                  <a:extLst>
                    <a:ext uri="{A12FA001-AC4F-418D-AE19-62706E023703}">
                      <ahyp:hlinkClr xmlns:ahyp="http://schemas.microsoft.com/office/drawing/2018/hyperlinkcolor" val="tx"/>
                    </a:ext>
                  </a:extLst>
                </a:hlinkClick>
              </a:rPr>
              <a:t>Lorna Lewis</a:t>
            </a:r>
            <a:endParaRPr>
              <a:latin typeface="Arial"/>
              <a:ea typeface="Arial"/>
              <a:cs typeface="Arial"/>
              <a:sym typeface="Arial"/>
            </a:endParaRPr>
          </a:p>
          <a:p>
            <a:pPr marL="0" lvl="0" indent="0" algn="l" rtl="0">
              <a:lnSpc>
                <a:spcPct val="150000"/>
              </a:lnSpc>
              <a:spcBef>
                <a:spcPts val="1000"/>
              </a:spcBef>
              <a:spcAft>
                <a:spcPts val="0"/>
              </a:spcAft>
              <a:buClr>
                <a:schemeClr val="dk1"/>
              </a:buClr>
              <a:buSzPts val="2400"/>
              <a:buFont typeface="Arial"/>
              <a:buNone/>
            </a:pPr>
            <a:r>
              <a:rPr lang="en-GB">
                <a:latin typeface="Arial"/>
                <a:ea typeface="Arial"/>
                <a:cs typeface="Arial"/>
                <a:sym typeface="Arial"/>
              </a:rPr>
              <a:t>Teaching Expertise Development</a:t>
            </a:r>
            <a:endParaRPr>
              <a:latin typeface="Arial"/>
              <a:ea typeface="Arial"/>
              <a:cs typeface="Arial"/>
              <a:sym typeface="Arial"/>
            </a:endParaRPr>
          </a:p>
        </p:txBody>
      </p:sp>
      <p:sp>
        <p:nvSpPr>
          <p:cNvPr id="524" name="Google Shape;524;g31f6e2d674e_0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2d5fe1f7524_0_6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latin typeface="Arial"/>
                <a:ea typeface="Arial"/>
                <a:cs typeface="Arial"/>
                <a:sym typeface="Arial"/>
              </a:rPr>
              <a:t>Slide from: </a:t>
            </a:r>
            <a:r>
              <a:rPr lang="en-GB" u="sng">
                <a:solidFill>
                  <a:srgbClr val="0563C1"/>
                </a:solidFill>
                <a:latin typeface="Arial"/>
                <a:ea typeface="Arial"/>
                <a:cs typeface="Arial"/>
                <a:sym typeface="Arial"/>
                <a:hlinkClick r:id="rId3">
                  <a:extLst>
                    <a:ext uri="{A12FA001-AC4F-418D-AE19-62706E023703}">
                      <ahyp:hlinkClr xmlns:ahyp="http://schemas.microsoft.com/office/drawing/2018/hyperlinkcolor" val="tx"/>
                    </a:ext>
                  </a:extLst>
                </a:hlinkClick>
              </a:rPr>
              <a:t>Dr Shaun Mudd</a:t>
            </a:r>
            <a:r>
              <a:rPr lang="en-GB">
                <a:latin typeface="Arial"/>
                <a:ea typeface="Arial"/>
                <a:cs typeface="Arial"/>
                <a:sym typeface="Arial"/>
              </a:rPr>
              <a:t>      </a:t>
            </a:r>
            <a:r>
              <a:rPr lang="en-GB" u="sng">
                <a:solidFill>
                  <a:srgbClr val="0563C1"/>
                </a:solidFill>
                <a:latin typeface="Arial"/>
                <a:ea typeface="Arial"/>
                <a:cs typeface="Arial"/>
                <a:sym typeface="Arial"/>
                <a:hlinkClick r:id="rId4">
                  <a:extLst>
                    <a:ext uri="{A12FA001-AC4F-418D-AE19-62706E023703}">
                      <ahyp:hlinkClr xmlns:ahyp="http://schemas.microsoft.com/office/drawing/2018/hyperlinkcolor" val="tx"/>
                    </a:ext>
                  </a:extLst>
                </a:hlinkClick>
              </a:rPr>
              <a:t>Lorna Lewis</a:t>
            </a:r>
            <a:endParaRPr>
              <a:latin typeface="Arial"/>
              <a:ea typeface="Arial"/>
              <a:cs typeface="Arial"/>
              <a:sym typeface="Arial"/>
            </a:endParaRPr>
          </a:p>
          <a:p>
            <a:pPr marL="0" lvl="0" indent="0" algn="l" rtl="0">
              <a:lnSpc>
                <a:spcPct val="150000"/>
              </a:lnSpc>
              <a:spcBef>
                <a:spcPts val="1000"/>
              </a:spcBef>
              <a:spcAft>
                <a:spcPts val="0"/>
              </a:spcAft>
              <a:buNone/>
            </a:pPr>
            <a:r>
              <a:rPr lang="en-GB">
                <a:latin typeface="Arial"/>
                <a:ea typeface="Arial"/>
                <a:cs typeface="Arial"/>
                <a:sym typeface="Arial"/>
              </a:rPr>
              <a:t>Teaching Expertise Development</a:t>
            </a:r>
            <a:endParaRPr>
              <a:latin typeface="Arial"/>
              <a:ea typeface="Arial"/>
              <a:cs typeface="Arial"/>
              <a:sym typeface="Arial"/>
            </a:endParaRPr>
          </a:p>
        </p:txBody>
      </p:sp>
      <p:sp>
        <p:nvSpPr>
          <p:cNvPr id="538" name="Google Shape;538;g2d5fe1f7524_0_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2d5fe1f7524_0_17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a:latin typeface="Arial"/>
                <a:ea typeface="Arial"/>
                <a:cs typeface="Arial"/>
                <a:sym typeface="Arial"/>
              </a:rPr>
              <a:t>Slide from: </a:t>
            </a:r>
            <a:r>
              <a:rPr lang="en-GB" u="sng">
                <a:solidFill>
                  <a:srgbClr val="0563C1"/>
                </a:solidFill>
                <a:latin typeface="Arial"/>
                <a:ea typeface="Arial"/>
                <a:cs typeface="Arial"/>
                <a:sym typeface="Arial"/>
                <a:hlinkClick r:id="rId3">
                  <a:extLst>
                    <a:ext uri="{A12FA001-AC4F-418D-AE19-62706E023703}">
                      <ahyp:hlinkClr xmlns:ahyp="http://schemas.microsoft.com/office/drawing/2018/hyperlinkcolor" val="tx"/>
                    </a:ext>
                  </a:extLst>
                </a:hlinkClick>
              </a:rPr>
              <a:t>Dr Shaun Mudd</a:t>
            </a:r>
            <a:r>
              <a:rPr lang="en-GB">
                <a:latin typeface="Arial"/>
                <a:ea typeface="Arial"/>
                <a:cs typeface="Arial"/>
                <a:sym typeface="Arial"/>
              </a:rPr>
              <a:t>      </a:t>
            </a:r>
            <a:r>
              <a:rPr lang="en-GB" u="sng">
                <a:solidFill>
                  <a:srgbClr val="0563C1"/>
                </a:solidFill>
                <a:latin typeface="Arial"/>
                <a:ea typeface="Arial"/>
                <a:cs typeface="Arial"/>
                <a:sym typeface="Arial"/>
                <a:hlinkClick r:id="rId4">
                  <a:extLst>
                    <a:ext uri="{A12FA001-AC4F-418D-AE19-62706E023703}">
                      <ahyp:hlinkClr xmlns:ahyp="http://schemas.microsoft.com/office/drawing/2018/hyperlinkcolor" val="tx"/>
                    </a:ext>
                  </a:extLst>
                </a:hlinkClick>
              </a:rPr>
              <a:t>Lorna Lewis</a:t>
            </a:r>
            <a:endParaRPr>
              <a:latin typeface="Arial"/>
              <a:ea typeface="Arial"/>
              <a:cs typeface="Arial"/>
              <a:sym typeface="Arial"/>
            </a:endParaRPr>
          </a:p>
          <a:p>
            <a:pPr marL="0" lvl="0" indent="0" algn="l" rtl="0">
              <a:lnSpc>
                <a:spcPct val="150000"/>
              </a:lnSpc>
              <a:spcBef>
                <a:spcPts val="1000"/>
              </a:spcBef>
              <a:spcAft>
                <a:spcPts val="0"/>
              </a:spcAft>
              <a:buNone/>
            </a:pPr>
            <a:r>
              <a:rPr lang="en-GB">
                <a:latin typeface="Arial"/>
                <a:ea typeface="Arial"/>
                <a:cs typeface="Arial"/>
                <a:sym typeface="Arial"/>
              </a:rPr>
              <a:t>Teaching Expertise Development</a:t>
            </a:r>
            <a:endParaRPr>
              <a:latin typeface="Arial"/>
              <a:ea typeface="Arial"/>
              <a:cs typeface="Arial"/>
              <a:sym typeface="Arial"/>
            </a:endParaRPr>
          </a:p>
        </p:txBody>
      </p:sp>
      <p:sp>
        <p:nvSpPr>
          <p:cNvPr id="550" name="Google Shape;550;g2d5fe1f7524_0_1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319f6408396_0_7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a:latin typeface="Arial"/>
                <a:ea typeface="Arial"/>
                <a:cs typeface="Arial"/>
                <a:sym typeface="Arial"/>
              </a:rPr>
              <a:t>Slide from: </a:t>
            </a:r>
            <a:r>
              <a:rPr lang="en-GB" u="sng">
                <a:solidFill>
                  <a:srgbClr val="0563C1"/>
                </a:solidFill>
                <a:latin typeface="Arial"/>
                <a:ea typeface="Arial"/>
                <a:cs typeface="Arial"/>
                <a:sym typeface="Arial"/>
                <a:hlinkClick r:id="rId3">
                  <a:extLst>
                    <a:ext uri="{A12FA001-AC4F-418D-AE19-62706E023703}">
                      <ahyp:hlinkClr xmlns:ahyp="http://schemas.microsoft.com/office/drawing/2018/hyperlinkcolor" val="tx"/>
                    </a:ext>
                  </a:extLst>
                </a:hlinkClick>
              </a:rPr>
              <a:t>Dr Shaun Mudd</a:t>
            </a:r>
            <a:r>
              <a:rPr lang="en-GB">
                <a:latin typeface="Arial"/>
                <a:ea typeface="Arial"/>
                <a:cs typeface="Arial"/>
                <a:sym typeface="Arial"/>
              </a:rPr>
              <a:t>      </a:t>
            </a:r>
            <a:r>
              <a:rPr lang="en-GB" u="sng">
                <a:solidFill>
                  <a:srgbClr val="0563C1"/>
                </a:solidFill>
                <a:latin typeface="Arial"/>
                <a:ea typeface="Arial"/>
                <a:cs typeface="Arial"/>
                <a:sym typeface="Arial"/>
                <a:hlinkClick r:id="rId4">
                  <a:extLst>
                    <a:ext uri="{A12FA001-AC4F-418D-AE19-62706E023703}">
                      <ahyp:hlinkClr xmlns:ahyp="http://schemas.microsoft.com/office/drawing/2018/hyperlinkcolor" val="tx"/>
                    </a:ext>
                  </a:extLst>
                </a:hlinkClick>
              </a:rPr>
              <a:t>Lorna Lewis</a:t>
            </a:r>
            <a:endParaRPr>
              <a:latin typeface="Arial"/>
              <a:ea typeface="Arial"/>
              <a:cs typeface="Arial"/>
              <a:sym typeface="Arial"/>
            </a:endParaRPr>
          </a:p>
          <a:p>
            <a:pPr marL="0" lvl="0" indent="0" algn="l" rtl="0">
              <a:lnSpc>
                <a:spcPct val="150000"/>
              </a:lnSpc>
              <a:spcBef>
                <a:spcPts val="1000"/>
              </a:spcBef>
              <a:spcAft>
                <a:spcPts val="0"/>
              </a:spcAft>
              <a:buNone/>
            </a:pPr>
            <a:r>
              <a:rPr lang="en-GB">
                <a:latin typeface="Arial"/>
                <a:ea typeface="Arial"/>
                <a:cs typeface="Arial"/>
                <a:sym typeface="Arial"/>
              </a:rPr>
              <a:t>Teaching Expertise Development</a:t>
            </a:r>
            <a:endParaRPr>
              <a:latin typeface="Arial"/>
              <a:ea typeface="Arial"/>
              <a:cs typeface="Arial"/>
              <a:sym typeface="Arial"/>
            </a:endParaRPr>
          </a:p>
        </p:txBody>
      </p:sp>
      <p:sp>
        <p:nvSpPr>
          <p:cNvPr id="559" name="Google Shape;559;g319f6408396_0_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31aae14a213_0_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u="sng">
                <a:solidFill>
                  <a:schemeClr val="hlink"/>
                </a:solidFill>
                <a:latin typeface="Arial"/>
                <a:ea typeface="Arial"/>
                <a:cs typeface="Arial"/>
                <a:sym typeface="Arial"/>
                <a:hlinkClick r:id="rId3"/>
              </a:rPr>
              <a:t>https://www.qaa.ac.uk/docs/qaas/focus-on/nus-assessment-and-feedback-benchmarking-tool.pdf?sfvrsn=f37cf481_14</a:t>
            </a:r>
            <a:r>
              <a:rPr lang="en-GB">
                <a:latin typeface="Arial"/>
                <a:ea typeface="Arial"/>
                <a:cs typeface="Arial"/>
                <a:sym typeface="Arial"/>
              </a:rPr>
              <a:t> </a:t>
            </a:r>
            <a:endParaRPr>
              <a:latin typeface="Arial"/>
              <a:ea typeface="Arial"/>
              <a:cs typeface="Arial"/>
              <a:sym typeface="Arial"/>
            </a:endParaRPr>
          </a:p>
        </p:txBody>
      </p:sp>
      <p:sp>
        <p:nvSpPr>
          <p:cNvPr id="568" name="Google Shape;568;g31aae14a213_0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g319f6408396_0_6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a:p>
            <a:pPr marL="0" lvl="0" indent="0" algn="l" rtl="0">
              <a:lnSpc>
                <a:spcPct val="150000"/>
              </a:lnSpc>
              <a:spcBef>
                <a:spcPts val="1000"/>
              </a:spcBef>
              <a:spcAft>
                <a:spcPts val="0"/>
              </a:spcAft>
              <a:buNone/>
            </a:pPr>
            <a:r>
              <a:rPr lang="en-GB">
                <a:latin typeface="Arial"/>
                <a:ea typeface="Arial"/>
                <a:cs typeface="Arial"/>
                <a:sym typeface="Arial"/>
              </a:rPr>
              <a:t>Teaching Expertise Development</a:t>
            </a:r>
            <a:endParaRPr>
              <a:latin typeface="Arial"/>
              <a:ea typeface="Arial"/>
              <a:cs typeface="Arial"/>
              <a:sym typeface="Arial"/>
            </a:endParaRPr>
          </a:p>
        </p:txBody>
      </p:sp>
      <p:sp>
        <p:nvSpPr>
          <p:cNvPr id="579" name="Google Shape;579;g319f6408396_0_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17a2d25509_0_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g317a2d25509_0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31f75f5b58e_0_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latin typeface="Arial"/>
                <a:ea typeface="Arial"/>
                <a:cs typeface="Arial"/>
                <a:sym typeface="Arial"/>
              </a:rPr>
              <a:t>Link to a useful policies to read. The documents are hyperlinked and the URLs are also provided. The BSU assessment website is also linked. Please click on this and talk them through it identify the key resources. </a:t>
            </a:r>
            <a:endParaRPr>
              <a:latin typeface="Arial"/>
              <a:ea typeface="Arial"/>
              <a:cs typeface="Arial"/>
              <a:sym typeface="Arial"/>
            </a:endParaRPr>
          </a:p>
        </p:txBody>
      </p:sp>
      <p:sp>
        <p:nvSpPr>
          <p:cNvPr id="589" name="Google Shape;589;g31f75f5b58e_0_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31a5e521e9f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a:p>
            <a:pPr marL="0" lvl="0" indent="0" algn="l" rtl="0">
              <a:lnSpc>
                <a:spcPct val="150000"/>
              </a:lnSpc>
              <a:spcBef>
                <a:spcPts val="1000"/>
              </a:spcBef>
              <a:spcAft>
                <a:spcPts val="0"/>
              </a:spcAft>
              <a:buNone/>
            </a:pPr>
            <a:r>
              <a:rPr lang="en-GB">
                <a:latin typeface="Arial"/>
                <a:ea typeface="Arial"/>
                <a:cs typeface="Arial"/>
                <a:sym typeface="Arial"/>
              </a:rPr>
              <a:t>Teaching Expertise Development</a:t>
            </a:r>
            <a:endParaRPr>
              <a:latin typeface="Arial"/>
              <a:ea typeface="Arial"/>
              <a:cs typeface="Arial"/>
              <a:sym typeface="Arial"/>
            </a:endParaRPr>
          </a:p>
        </p:txBody>
      </p:sp>
      <p:sp>
        <p:nvSpPr>
          <p:cNvPr id="601" name="Google Shape;601;g31a5e521e9f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319f6408396_0_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a:p>
            <a:pPr marL="0" lvl="0" indent="0" algn="l" rtl="0">
              <a:lnSpc>
                <a:spcPct val="150000"/>
              </a:lnSpc>
              <a:spcBef>
                <a:spcPts val="1000"/>
              </a:spcBef>
              <a:spcAft>
                <a:spcPts val="0"/>
              </a:spcAft>
              <a:buNone/>
            </a:pPr>
            <a:r>
              <a:rPr lang="en-GB">
                <a:latin typeface="Arial"/>
                <a:ea typeface="Arial"/>
                <a:cs typeface="Arial"/>
                <a:sym typeface="Arial"/>
              </a:rPr>
              <a:t>Teaching Expertise Development</a:t>
            </a:r>
            <a:endParaRPr>
              <a:latin typeface="Arial"/>
              <a:ea typeface="Arial"/>
              <a:cs typeface="Arial"/>
              <a:sym typeface="Arial"/>
            </a:endParaRPr>
          </a:p>
        </p:txBody>
      </p:sp>
      <p:sp>
        <p:nvSpPr>
          <p:cNvPr id="611" name="Google Shape;611;g319f6408396_0_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319f6408396_0_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a:p>
            <a:pPr marL="0" lvl="0" indent="0" algn="l" rtl="0">
              <a:lnSpc>
                <a:spcPct val="150000"/>
              </a:lnSpc>
              <a:spcBef>
                <a:spcPts val="1000"/>
              </a:spcBef>
              <a:spcAft>
                <a:spcPts val="0"/>
              </a:spcAft>
              <a:buNone/>
            </a:pPr>
            <a:r>
              <a:rPr lang="en-GB">
                <a:latin typeface="Arial"/>
                <a:ea typeface="Arial"/>
                <a:cs typeface="Arial"/>
                <a:sym typeface="Arial"/>
              </a:rPr>
              <a:t>Teaching Expertise Development</a:t>
            </a:r>
            <a:endParaRPr>
              <a:latin typeface="Arial"/>
              <a:ea typeface="Arial"/>
              <a:cs typeface="Arial"/>
              <a:sym typeface="Arial"/>
            </a:endParaRPr>
          </a:p>
        </p:txBody>
      </p:sp>
      <p:sp>
        <p:nvSpPr>
          <p:cNvPr id="620" name="Google Shape;620;g319f6408396_0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31f75f5b58e_0_6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latin typeface="Arial"/>
                <a:ea typeface="Arial"/>
                <a:cs typeface="Arial"/>
                <a:sym typeface="Arial"/>
              </a:rPr>
              <a:t>Image to toolkit has been hyperlinked and also provided below. </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GB" u="sng">
                <a:solidFill>
                  <a:schemeClr val="hlink"/>
                </a:solidFill>
                <a:latin typeface="Arial"/>
                <a:ea typeface="Arial"/>
                <a:cs typeface="Arial"/>
                <a:sym typeface="Arial"/>
                <a:hlinkClick r:id="rId3"/>
              </a:rPr>
              <a:t>https://www.bathspa.ac.uk/media/bathspaacuk/projects/teaching-expertise-guide/Grading-Descriptors-and-Marking-Criteria-Toolkit-v.2024-09-14.docx</a:t>
            </a:r>
            <a:r>
              <a:rPr lang="en-GB">
                <a:latin typeface="Arial"/>
                <a:ea typeface="Arial"/>
                <a:cs typeface="Arial"/>
                <a:sym typeface="Arial"/>
              </a:rPr>
              <a:t> </a:t>
            </a:r>
            <a:endParaRPr>
              <a:latin typeface="Arial"/>
              <a:ea typeface="Arial"/>
              <a:cs typeface="Arial"/>
              <a:sym typeface="Arial"/>
            </a:endParaRPr>
          </a:p>
          <a:p>
            <a:pPr marL="0" lvl="0" indent="0" algn="l" rtl="0">
              <a:lnSpc>
                <a:spcPct val="150000"/>
              </a:lnSpc>
              <a:spcBef>
                <a:spcPts val="1000"/>
              </a:spcBef>
              <a:spcAft>
                <a:spcPts val="0"/>
              </a:spcAft>
              <a:buNone/>
            </a:pPr>
            <a:r>
              <a:rPr lang="en-GB">
                <a:latin typeface="Arial"/>
                <a:ea typeface="Arial"/>
                <a:cs typeface="Arial"/>
                <a:sym typeface="Arial"/>
              </a:rPr>
              <a:t>Teaching Expertise Development</a:t>
            </a:r>
            <a:endParaRPr>
              <a:latin typeface="Arial"/>
              <a:ea typeface="Arial"/>
              <a:cs typeface="Arial"/>
              <a:sym typeface="Arial"/>
            </a:endParaRPr>
          </a:p>
        </p:txBody>
      </p:sp>
      <p:sp>
        <p:nvSpPr>
          <p:cNvPr id="629" name="Google Shape;629;g31f75f5b58e_0_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2d5fe1f7524_0_1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latin typeface="Arial"/>
                <a:ea typeface="Arial"/>
                <a:cs typeface="Arial"/>
                <a:sym typeface="Arial"/>
              </a:rPr>
              <a:t>Slide from: </a:t>
            </a:r>
            <a:r>
              <a:rPr lang="en-GB" u="sng">
                <a:solidFill>
                  <a:srgbClr val="0563C1"/>
                </a:solidFill>
                <a:latin typeface="Arial"/>
                <a:ea typeface="Arial"/>
                <a:cs typeface="Arial"/>
                <a:sym typeface="Arial"/>
                <a:hlinkClick r:id="rId3">
                  <a:extLst>
                    <a:ext uri="{A12FA001-AC4F-418D-AE19-62706E023703}">
                      <ahyp:hlinkClr xmlns:ahyp="http://schemas.microsoft.com/office/drawing/2018/hyperlinkcolor" val="tx"/>
                    </a:ext>
                  </a:extLst>
                </a:hlinkClick>
              </a:rPr>
              <a:t>Dr Shaun Mudd</a:t>
            </a:r>
            <a:r>
              <a:rPr lang="en-GB">
                <a:latin typeface="Arial"/>
                <a:ea typeface="Arial"/>
                <a:cs typeface="Arial"/>
                <a:sym typeface="Arial"/>
              </a:rPr>
              <a:t>      </a:t>
            </a:r>
            <a:r>
              <a:rPr lang="en-GB" u="sng">
                <a:solidFill>
                  <a:srgbClr val="0563C1"/>
                </a:solidFill>
                <a:latin typeface="Arial"/>
                <a:ea typeface="Arial"/>
                <a:cs typeface="Arial"/>
                <a:sym typeface="Arial"/>
                <a:hlinkClick r:id="rId4">
                  <a:extLst>
                    <a:ext uri="{A12FA001-AC4F-418D-AE19-62706E023703}">
                      <ahyp:hlinkClr xmlns:ahyp="http://schemas.microsoft.com/office/drawing/2018/hyperlinkcolor" val="tx"/>
                    </a:ext>
                  </a:extLst>
                </a:hlinkClick>
              </a:rPr>
              <a:t>Lorna Lewis</a:t>
            </a:r>
            <a:endParaRPr>
              <a:latin typeface="Arial"/>
              <a:ea typeface="Arial"/>
              <a:cs typeface="Arial"/>
              <a:sym typeface="Arial"/>
            </a:endParaRPr>
          </a:p>
          <a:p>
            <a:pPr marL="0" lvl="0" indent="0" algn="l" rtl="0">
              <a:lnSpc>
                <a:spcPct val="150000"/>
              </a:lnSpc>
              <a:spcBef>
                <a:spcPts val="1000"/>
              </a:spcBef>
              <a:spcAft>
                <a:spcPts val="0"/>
              </a:spcAft>
              <a:buNone/>
            </a:pPr>
            <a:r>
              <a:rPr lang="en-GB">
                <a:latin typeface="Arial"/>
                <a:ea typeface="Arial"/>
                <a:cs typeface="Arial"/>
                <a:sym typeface="Arial"/>
              </a:rPr>
              <a:t>Teaching Expertise Development</a:t>
            </a:r>
            <a:endParaRPr>
              <a:latin typeface="Arial"/>
              <a:ea typeface="Arial"/>
              <a:cs typeface="Arial"/>
              <a:sym typeface="Arial"/>
            </a:endParaRPr>
          </a:p>
        </p:txBody>
      </p:sp>
      <p:sp>
        <p:nvSpPr>
          <p:cNvPr id="640" name="Google Shape;640;g2d5fe1f7524_0_1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2d5fe1f7524_0_9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latin typeface="Arial"/>
                <a:ea typeface="Arial"/>
                <a:cs typeface="Arial"/>
                <a:sym typeface="Arial"/>
              </a:rPr>
              <a:t>Slide from: </a:t>
            </a:r>
            <a:r>
              <a:rPr lang="en-GB" u="sng">
                <a:solidFill>
                  <a:srgbClr val="0563C1"/>
                </a:solidFill>
                <a:latin typeface="Arial"/>
                <a:ea typeface="Arial"/>
                <a:cs typeface="Arial"/>
                <a:sym typeface="Arial"/>
                <a:hlinkClick r:id="rId3">
                  <a:extLst>
                    <a:ext uri="{A12FA001-AC4F-418D-AE19-62706E023703}">
                      <ahyp:hlinkClr xmlns:ahyp="http://schemas.microsoft.com/office/drawing/2018/hyperlinkcolor" val="tx"/>
                    </a:ext>
                  </a:extLst>
                </a:hlinkClick>
              </a:rPr>
              <a:t>Dr Shaun Mudd</a:t>
            </a:r>
            <a:r>
              <a:rPr lang="en-GB">
                <a:latin typeface="Arial"/>
                <a:ea typeface="Arial"/>
                <a:cs typeface="Arial"/>
                <a:sym typeface="Arial"/>
              </a:rPr>
              <a:t>      </a:t>
            </a:r>
            <a:r>
              <a:rPr lang="en-GB" u="sng">
                <a:solidFill>
                  <a:srgbClr val="0563C1"/>
                </a:solidFill>
                <a:latin typeface="Arial"/>
                <a:ea typeface="Arial"/>
                <a:cs typeface="Arial"/>
                <a:sym typeface="Arial"/>
                <a:hlinkClick r:id="rId4">
                  <a:extLst>
                    <a:ext uri="{A12FA001-AC4F-418D-AE19-62706E023703}">
                      <ahyp:hlinkClr xmlns:ahyp="http://schemas.microsoft.com/office/drawing/2018/hyperlinkcolor" val="tx"/>
                    </a:ext>
                  </a:extLst>
                </a:hlinkClick>
              </a:rPr>
              <a:t>Lorna Lewis</a:t>
            </a:r>
            <a:endParaRPr>
              <a:latin typeface="Arial"/>
              <a:ea typeface="Arial"/>
              <a:cs typeface="Arial"/>
              <a:sym typeface="Arial"/>
            </a:endParaRPr>
          </a:p>
          <a:p>
            <a:pPr marL="0" lvl="0" indent="0" algn="l" rtl="0">
              <a:lnSpc>
                <a:spcPct val="150000"/>
              </a:lnSpc>
              <a:spcBef>
                <a:spcPts val="1000"/>
              </a:spcBef>
              <a:spcAft>
                <a:spcPts val="0"/>
              </a:spcAft>
              <a:buNone/>
            </a:pPr>
            <a:r>
              <a:rPr lang="en-GB">
                <a:latin typeface="Arial"/>
                <a:ea typeface="Arial"/>
                <a:cs typeface="Arial"/>
                <a:sym typeface="Arial"/>
              </a:rPr>
              <a:t>Teaching Expertise Development</a:t>
            </a:r>
            <a:endParaRPr>
              <a:latin typeface="Arial"/>
              <a:ea typeface="Arial"/>
              <a:cs typeface="Arial"/>
              <a:sym typeface="Arial"/>
            </a:endParaRPr>
          </a:p>
        </p:txBody>
      </p:sp>
      <p:sp>
        <p:nvSpPr>
          <p:cNvPr id="649" name="Google Shape;649;g2d5fe1f7524_0_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31f75f5b58e_0_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latin typeface="Arial"/>
                <a:ea typeface="Arial"/>
                <a:cs typeface="Arial"/>
                <a:sym typeface="Arial"/>
              </a:rPr>
              <a:t>Links to two useful policies to read. The documents are hyperlinked and the URLs are also provided. </a:t>
            </a:r>
            <a:endParaRPr>
              <a:latin typeface="Arial"/>
              <a:ea typeface="Arial"/>
              <a:cs typeface="Arial"/>
              <a:sym typeface="Arial"/>
            </a:endParaRPr>
          </a:p>
        </p:txBody>
      </p:sp>
      <p:sp>
        <p:nvSpPr>
          <p:cNvPr id="658" name="Google Shape;658;g31f75f5b58e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g319f6408396_0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latin typeface="Arial"/>
                <a:ea typeface="Arial"/>
                <a:cs typeface="Arial"/>
                <a:sym typeface="Arial"/>
              </a:rPr>
              <a:t>Slide from: </a:t>
            </a:r>
            <a:r>
              <a:rPr lang="en-GB" u="sng">
                <a:solidFill>
                  <a:srgbClr val="0563C1"/>
                </a:solidFill>
                <a:latin typeface="Arial"/>
                <a:ea typeface="Arial"/>
                <a:cs typeface="Arial"/>
                <a:sym typeface="Arial"/>
                <a:hlinkClick r:id="rId3">
                  <a:extLst>
                    <a:ext uri="{A12FA001-AC4F-418D-AE19-62706E023703}">
                      <ahyp:hlinkClr xmlns:ahyp="http://schemas.microsoft.com/office/drawing/2018/hyperlinkcolor" val="tx"/>
                    </a:ext>
                  </a:extLst>
                </a:hlinkClick>
              </a:rPr>
              <a:t>Dr Shaun Mudd</a:t>
            </a:r>
            <a:r>
              <a:rPr lang="en-GB">
                <a:latin typeface="Arial"/>
                <a:ea typeface="Arial"/>
                <a:cs typeface="Arial"/>
                <a:sym typeface="Arial"/>
              </a:rPr>
              <a:t>      </a:t>
            </a:r>
            <a:r>
              <a:rPr lang="en-GB" u="sng">
                <a:solidFill>
                  <a:srgbClr val="0563C1"/>
                </a:solidFill>
                <a:latin typeface="Arial"/>
                <a:ea typeface="Arial"/>
                <a:cs typeface="Arial"/>
                <a:sym typeface="Arial"/>
                <a:hlinkClick r:id="rId4">
                  <a:extLst>
                    <a:ext uri="{A12FA001-AC4F-418D-AE19-62706E023703}">
                      <ahyp:hlinkClr xmlns:ahyp="http://schemas.microsoft.com/office/drawing/2018/hyperlinkcolor" val="tx"/>
                    </a:ext>
                  </a:extLst>
                </a:hlinkClick>
              </a:rPr>
              <a:t>Lorna Lewis</a:t>
            </a:r>
            <a:endParaRPr>
              <a:latin typeface="Arial"/>
              <a:ea typeface="Arial"/>
              <a:cs typeface="Arial"/>
              <a:sym typeface="Arial"/>
            </a:endParaRPr>
          </a:p>
          <a:p>
            <a:pPr marL="0" lvl="0" indent="0" algn="l" rtl="0">
              <a:lnSpc>
                <a:spcPct val="150000"/>
              </a:lnSpc>
              <a:spcBef>
                <a:spcPts val="1000"/>
              </a:spcBef>
              <a:spcAft>
                <a:spcPts val="0"/>
              </a:spcAft>
              <a:buNone/>
            </a:pPr>
            <a:r>
              <a:rPr lang="en-GB">
                <a:latin typeface="Arial"/>
                <a:ea typeface="Arial"/>
                <a:cs typeface="Arial"/>
                <a:sym typeface="Arial"/>
              </a:rPr>
              <a:t>Teaching Expertise Development</a:t>
            </a:r>
            <a:endParaRPr>
              <a:latin typeface="Arial"/>
              <a:ea typeface="Arial"/>
              <a:cs typeface="Arial"/>
              <a:sym typeface="Arial"/>
            </a:endParaRPr>
          </a:p>
        </p:txBody>
      </p:sp>
      <p:sp>
        <p:nvSpPr>
          <p:cNvPr id="670" name="Google Shape;670;g319f6408396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g319f6408396_0_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latin typeface="Arial"/>
                <a:ea typeface="Arial"/>
                <a:cs typeface="Arial"/>
                <a:sym typeface="Arial"/>
              </a:rPr>
              <a:t>Slide from: </a:t>
            </a:r>
            <a:r>
              <a:rPr lang="en-GB" u="sng">
                <a:solidFill>
                  <a:srgbClr val="0563C1"/>
                </a:solidFill>
                <a:latin typeface="Arial"/>
                <a:ea typeface="Arial"/>
                <a:cs typeface="Arial"/>
                <a:sym typeface="Arial"/>
                <a:hlinkClick r:id="rId3">
                  <a:extLst>
                    <a:ext uri="{A12FA001-AC4F-418D-AE19-62706E023703}">
                      <ahyp:hlinkClr xmlns:ahyp="http://schemas.microsoft.com/office/drawing/2018/hyperlinkcolor" val="tx"/>
                    </a:ext>
                  </a:extLst>
                </a:hlinkClick>
              </a:rPr>
              <a:t>Dr Shaun Mudd</a:t>
            </a:r>
            <a:r>
              <a:rPr lang="en-GB">
                <a:latin typeface="Arial"/>
                <a:ea typeface="Arial"/>
                <a:cs typeface="Arial"/>
                <a:sym typeface="Arial"/>
              </a:rPr>
              <a:t>      </a:t>
            </a:r>
            <a:r>
              <a:rPr lang="en-GB" u="sng">
                <a:solidFill>
                  <a:srgbClr val="0563C1"/>
                </a:solidFill>
                <a:latin typeface="Arial"/>
                <a:ea typeface="Arial"/>
                <a:cs typeface="Arial"/>
                <a:sym typeface="Arial"/>
                <a:hlinkClick r:id="rId4">
                  <a:extLst>
                    <a:ext uri="{A12FA001-AC4F-418D-AE19-62706E023703}">
                      <ahyp:hlinkClr xmlns:ahyp="http://schemas.microsoft.com/office/drawing/2018/hyperlinkcolor" val="tx"/>
                    </a:ext>
                  </a:extLst>
                </a:hlinkClick>
              </a:rPr>
              <a:t>Lorna Lewis</a:t>
            </a:r>
            <a:endParaRPr>
              <a:latin typeface="Arial"/>
              <a:ea typeface="Arial"/>
              <a:cs typeface="Arial"/>
              <a:sym typeface="Arial"/>
            </a:endParaRPr>
          </a:p>
          <a:p>
            <a:pPr marL="0" lvl="0" indent="0" algn="l" rtl="0">
              <a:lnSpc>
                <a:spcPct val="150000"/>
              </a:lnSpc>
              <a:spcBef>
                <a:spcPts val="1000"/>
              </a:spcBef>
              <a:spcAft>
                <a:spcPts val="0"/>
              </a:spcAft>
              <a:buNone/>
            </a:pPr>
            <a:r>
              <a:rPr lang="en-GB">
                <a:latin typeface="Arial"/>
                <a:ea typeface="Arial"/>
                <a:cs typeface="Arial"/>
                <a:sym typeface="Arial"/>
              </a:rPr>
              <a:t>Teaching Expertise Development</a:t>
            </a:r>
            <a:endParaRPr>
              <a:latin typeface="Arial"/>
              <a:ea typeface="Arial"/>
              <a:cs typeface="Arial"/>
              <a:sym typeface="Arial"/>
            </a:endParaRPr>
          </a:p>
        </p:txBody>
      </p:sp>
      <p:sp>
        <p:nvSpPr>
          <p:cNvPr id="679" name="Google Shape;679;g319f6408396_0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31f75f5b58e_0_7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Image is hyperlinked. Click on the image to talk the participants through the guide.</a:t>
            </a:r>
            <a:endParaRPr/>
          </a:p>
          <a:p>
            <a:pPr marL="0" lvl="0" indent="0" algn="l" rtl="0">
              <a:spcBef>
                <a:spcPts val="0"/>
              </a:spcBef>
              <a:spcAft>
                <a:spcPts val="0"/>
              </a:spcAft>
              <a:buNone/>
            </a:pPr>
            <a:r>
              <a:rPr lang="en-GB" u="sng">
                <a:solidFill>
                  <a:schemeClr val="hlink"/>
                </a:solidFill>
                <a:hlinkClick r:id="rId3"/>
              </a:rPr>
              <a:t>https://www.bathspa.ac.uk/projects/teaching-expertise-guide/</a:t>
            </a:r>
            <a:r>
              <a:rPr lang="en-GB"/>
              <a:t>  </a:t>
            </a:r>
            <a:endParaRPr/>
          </a:p>
        </p:txBody>
      </p:sp>
      <p:sp>
        <p:nvSpPr>
          <p:cNvPr id="260" name="Google Shape;260;g31f75f5b58e_0_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g2d5fe1f7524_0_1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50000"/>
              </a:lnSpc>
              <a:spcBef>
                <a:spcPts val="1000"/>
              </a:spcBef>
              <a:spcAft>
                <a:spcPts val="0"/>
              </a:spcAft>
              <a:buNone/>
            </a:pPr>
            <a:endParaRPr>
              <a:latin typeface="Arial"/>
              <a:ea typeface="Arial"/>
              <a:cs typeface="Arial"/>
              <a:sym typeface="Arial"/>
            </a:endParaRPr>
          </a:p>
        </p:txBody>
      </p:sp>
      <p:sp>
        <p:nvSpPr>
          <p:cNvPr id="688" name="Google Shape;688;g2d5fe1f7524_0_1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2d5fe1f7524_0_15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50000"/>
              </a:lnSpc>
              <a:spcBef>
                <a:spcPts val="1000"/>
              </a:spcBef>
              <a:spcAft>
                <a:spcPts val="0"/>
              </a:spcAft>
              <a:buNone/>
            </a:pPr>
            <a:r>
              <a:rPr lang="en-GB">
                <a:latin typeface="Arial"/>
                <a:ea typeface="Arial"/>
                <a:cs typeface="Arial"/>
                <a:sym typeface="Arial"/>
              </a:rPr>
              <a:t>The two red circles are areas where feedback will help students to understand their received grade. </a:t>
            </a:r>
            <a:endParaRPr>
              <a:latin typeface="Arial"/>
              <a:ea typeface="Arial"/>
              <a:cs typeface="Arial"/>
              <a:sym typeface="Arial"/>
            </a:endParaRPr>
          </a:p>
        </p:txBody>
      </p:sp>
      <p:sp>
        <p:nvSpPr>
          <p:cNvPr id="702" name="Google Shape;702;g2d5fe1f7524_0_1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g319f6408396_0_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latin typeface="Arial"/>
                <a:ea typeface="Arial"/>
                <a:cs typeface="Arial"/>
                <a:sym typeface="Arial"/>
              </a:rPr>
              <a:t>Text from: </a:t>
            </a:r>
            <a:r>
              <a:rPr lang="en-GB" u="sng">
                <a:solidFill>
                  <a:srgbClr val="0563C1"/>
                </a:solidFill>
                <a:latin typeface="Arial"/>
                <a:ea typeface="Arial"/>
                <a:cs typeface="Arial"/>
                <a:sym typeface="Arial"/>
                <a:hlinkClick r:id="rId3">
                  <a:extLst>
                    <a:ext uri="{A12FA001-AC4F-418D-AE19-62706E023703}">
                      <ahyp:hlinkClr xmlns:ahyp="http://schemas.microsoft.com/office/drawing/2018/hyperlinkcolor" val="tx"/>
                    </a:ext>
                  </a:extLst>
                </a:hlinkClick>
              </a:rPr>
              <a:t>Dr Shaun Mudd</a:t>
            </a:r>
            <a:r>
              <a:rPr lang="en-GB">
                <a:latin typeface="Arial"/>
                <a:ea typeface="Arial"/>
                <a:cs typeface="Arial"/>
                <a:sym typeface="Arial"/>
              </a:rPr>
              <a:t>      </a:t>
            </a:r>
            <a:r>
              <a:rPr lang="en-GB" u="sng">
                <a:solidFill>
                  <a:srgbClr val="0563C1"/>
                </a:solidFill>
                <a:latin typeface="Arial"/>
                <a:ea typeface="Arial"/>
                <a:cs typeface="Arial"/>
                <a:sym typeface="Arial"/>
                <a:hlinkClick r:id="rId4">
                  <a:extLst>
                    <a:ext uri="{A12FA001-AC4F-418D-AE19-62706E023703}">
                      <ahyp:hlinkClr xmlns:ahyp="http://schemas.microsoft.com/office/drawing/2018/hyperlinkcolor" val="tx"/>
                    </a:ext>
                  </a:extLst>
                </a:hlinkClick>
              </a:rPr>
              <a:t>Lorna Lewis</a:t>
            </a:r>
            <a:endParaRPr>
              <a:latin typeface="Arial"/>
              <a:ea typeface="Arial"/>
              <a:cs typeface="Arial"/>
              <a:sym typeface="Arial"/>
            </a:endParaRPr>
          </a:p>
          <a:p>
            <a:pPr marL="0" lvl="0" indent="0" algn="l" rtl="0">
              <a:lnSpc>
                <a:spcPct val="150000"/>
              </a:lnSpc>
              <a:spcBef>
                <a:spcPts val="1000"/>
              </a:spcBef>
              <a:spcAft>
                <a:spcPts val="0"/>
              </a:spcAft>
              <a:buNone/>
            </a:pPr>
            <a:r>
              <a:rPr lang="en-GB">
                <a:latin typeface="Arial"/>
                <a:ea typeface="Arial"/>
                <a:cs typeface="Arial"/>
                <a:sym typeface="Arial"/>
              </a:rPr>
              <a:t>Teaching Expertise Development</a:t>
            </a:r>
            <a:endParaRPr>
              <a:latin typeface="Arial"/>
              <a:ea typeface="Arial"/>
              <a:cs typeface="Arial"/>
              <a:sym typeface="Arial"/>
            </a:endParaRPr>
          </a:p>
        </p:txBody>
      </p:sp>
      <p:sp>
        <p:nvSpPr>
          <p:cNvPr id="719" name="Google Shape;719;g319f6408396_0_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g31f75f5b58e_0_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latin typeface="Arial"/>
                <a:ea typeface="Arial"/>
                <a:cs typeface="Arial"/>
                <a:sym typeface="Arial"/>
              </a:rPr>
              <a:t>Links to two useful policies to read. The documents are hyperlinked and the URLs are also provided. </a:t>
            </a:r>
            <a:endParaRPr>
              <a:latin typeface="Arial"/>
              <a:ea typeface="Arial"/>
              <a:cs typeface="Arial"/>
              <a:sym typeface="Arial"/>
            </a:endParaRPr>
          </a:p>
        </p:txBody>
      </p:sp>
      <p:sp>
        <p:nvSpPr>
          <p:cNvPr id="745" name="Google Shape;745;g31f75f5b58e_0_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g31a5a94abe2_0_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latin typeface="Arial"/>
                <a:ea typeface="Arial"/>
                <a:cs typeface="Arial"/>
                <a:sym typeface="Arial"/>
              </a:rPr>
              <a:t>Slide from: </a:t>
            </a:r>
            <a:r>
              <a:rPr lang="en-GB" u="sng">
                <a:solidFill>
                  <a:srgbClr val="0563C1"/>
                </a:solidFill>
                <a:latin typeface="Arial"/>
                <a:ea typeface="Arial"/>
                <a:cs typeface="Arial"/>
                <a:sym typeface="Arial"/>
                <a:hlinkClick r:id="rId3">
                  <a:extLst>
                    <a:ext uri="{A12FA001-AC4F-418D-AE19-62706E023703}">
                      <ahyp:hlinkClr xmlns:ahyp="http://schemas.microsoft.com/office/drawing/2018/hyperlinkcolor" val="tx"/>
                    </a:ext>
                  </a:extLst>
                </a:hlinkClick>
              </a:rPr>
              <a:t>Dr Shaun Mudd</a:t>
            </a:r>
            <a:r>
              <a:rPr lang="en-GB">
                <a:latin typeface="Arial"/>
                <a:ea typeface="Arial"/>
                <a:cs typeface="Arial"/>
                <a:sym typeface="Arial"/>
              </a:rPr>
              <a:t>      </a:t>
            </a:r>
            <a:r>
              <a:rPr lang="en-GB" u="sng">
                <a:solidFill>
                  <a:srgbClr val="0563C1"/>
                </a:solidFill>
                <a:latin typeface="Arial"/>
                <a:ea typeface="Arial"/>
                <a:cs typeface="Arial"/>
                <a:sym typeface="Arial"/>
                <a:hlinkClick r:id="rId4">
                  <a:extLst>
                    <a:ext uri="{A12FA001-AC4F-418D-AE19-62706E023703}">
                      <ahyp:hlinkClr xmlns:ahyp="http://schemas.microsoft.com/office/drawing/2018/hyperlinkcolor" val="tx"/>
                    </a:ext>
                  </a:extLst>
                </a:hlinkClick>
              </a:rPr>
              <a:t>Lorna Lewis</a:t>
            </a:r>
            <a:endParaRPr>
              <a:latin typeface="Arial"/>
              <a:ea typeface="Arial"/>
              <a:cs typeface="Arial"/>
              <a:sym typeface="Arial"/>
            </a:endParaRPr>
          </a:p>
          <a:p>
            <a:pPr marL="0" lvl="0" indent="0" algn="l" rtl="0">
              <a:lnSpc>
                <a:spcPct val="150000"/>
              </a:lnSpc>
              <a:spcBef>
                <a:spcPts val="1000"/>
              </a:spcBef>
              <a:spcAft>
                <a:spcPts val="0"/>
              </a:spcAft>
              <a:buNone/>
            </a:pPr>
            <a:r>
              <a:rPr lang="en-GB">
                <a:latin typeface="Arial"/>
                <a:ea typeface="Arial"/>
                <a:cs typeface="Arial"/>
                <a:sym typeface="Arial"/>
              </a:rPr>
              <a:t>Teaching Expertise Development</a:t>
            </a:r>
            <a:endParaRPr>
              <a:latin typeface="Arial"/>
              <a:ea typeface="Arial"/>
              <a:cs typeface="Arial"/>
              <a:sym typeface="Arial"/>
            </a:endParaRPr>
          </a:p>
        </p:txBody>
      </p:sp>
      <p:sp>
        <p:nvSpPr>
          <p:cNvPr id="756" name="Google Shape;756;g31a5a94abe2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g31f75f5b58e_0_9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50000"/>
              </a:lnSpc>
              <a:spcBef>
                <a:spcPts val="1000"/>
              </a:spcBef>
              <a:spcAft>
                <a:spcPts val="0"/>
              </a:spcAft>
              <a:buNone/>
            </a:pPr>
            <a:endParaRPr>
              <a:latin typeface="Arial"/>
              <a:ea typeface="Arial"/>
              <a:cs typeface="Arial"/>
              <a:sym typeface="Arial"/>
            </a:endParaRPr>
          </a:p>
        </p:txBody>
      </p:sp>
      <p:sp>
        <p:nvSpPr>
          <p:cNvPr id="764" name="Google Shape;764;g31f75f5b58e_0_9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g31f75f5b58e_0_10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50000"/>
              </a:lnSpc>
              <a:spcBef>
                <a:spcPts val="1000"/>
              </a:spcBef>
              <a:spcAft>
                <a:spcPts val="0"/>
              </a:spcAft>
              <a:buNone/>
            </a:pPr>
            <a:endParaRPr>
              <a:latin typeface="Arial"/>
              <a:ea typeface="Arial"/>
              <a:cs typeface="Arial"/>
              <a:sym typeface="Arial"/>
            </a:endParaRPr>
          </a:p>
        </p:txBody>
      </p:sp>
      <p:sp>
        <p:nvSpPr>
          <p:cNvPr id="773" name="Google Shape;773;g31f75f5b58e_0_10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g31f75f5b58e_0_1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2" name="Google Shape;782;g31f75f5b58e_0_1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g31a5a94abe2_0_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50000"/>
              </a:lnSpc>
              <a:spcBef>
                <a:spcPts val="1000"/>
              </a:spcBef>
              <a:spcAft>
                <a:spcPts val="0"/>
              </a:spcAft>
              <a:buNone/>
            </a:pPr>
            <a:endParaRPr dirty="0">
              <a:latin typeface="Arial"/>
              <a:ea typeface="Arial"/>
              <a:cs typeface="Arial"/>
              <a:sym typeface="Arial"/>
            </a:endParaRPr>
          </a:p>
        </p:txBody>
      </p:sp>
      <p:sp>
        <p:nvSpPr>
          <p:cNvPr id="791" name="Google Shape;791;g31a5a94abe2_0_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0" name="Google Shape;800;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317a2d25509_0_10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g317a2d25509_0_1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g31aae14a213_0_9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9" name="Google Shape;809;g31aae14a213_0_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317a2d25509_0_18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g317a2d25509_0_1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317a2d25509_0_19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g317a2d25509_0_19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317a2d25509_0_19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g317a2d25509_0_1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 name="Google Shape;17;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6"/>
        <p:cNvGrpSpPr/>
        <p:nvPr/>
      </p:nvGrpSpPr>
      <p:grpSpPr>
        <a:xfrm>
          <a:off x="0" y="0"/>
          <a:ext cx="0" cy="0"/>
          <a:chOff x="0" y="0"/>
          <a:chExt cx="0" cy="0"/>
        </a:xfrm>
      </p:grpSpPr>
      <p:sp>
        <p:nvSpPr>
          <p:cNvPr id="87" name="Google Shape;87;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1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9" name="Google Shape;89;p1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2"/>
        <p:cNvGrpSpPr/>
        <p:nvPr/>
      </p:nvGrpSpPr>
      <p:grpSpPr>
        <a:xfrm>
          <a:off x="0" y="0"/>
          <a:ext cx="0" cy="0"/>
          <a:chOff x="0" y="0"/>
          <a:chExt cx="0" cy="0"/>
        </a:xfrm>
      </p:grpSpPr>
      <p:sp>
        <p:nvSpPr>
          <p:cNvPr id="93" name="Google Shape;93;p15"/>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5" name="Google Shape;95;p1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8"/>
        <p:cNvGrpSpPr/>
        <p:nvPr/>
      </p:nvGrpSpPr>
      <p:grpSpPr>
        <a:xfrm>
          <a:off x="0" y="0"/>
          <a:ext cx="0" cy="0"/>
          <a:chOff x="0" y="0"/>
          <a:chExt cx="0" cy="0"/>
        </a:xfrm>
      </p:grpSpPr>
      <p:sp>
        <p:nvSpPr>
          <p:cNvPr id="99" name="Google Shape;99;p16"/>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16"/>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1" name="Google Shape;101;p1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1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4"/>
        <p:cNvGrpSpPr/>
        <p:nvPr/>
      </p:nvGrpSpPr>
      <p:grpSpPr>
        <a:xfrm>
          <a:off x="0" y="0"/>
          <a:ext cx="0" cy="0"/>
          <a:chOff x="0" y="0"/>
          <a:chExt cx="0" cy="0"/>
        </a:xfrm>
      </p:grpSpPr>
      <p:sp>
        <p:nvSpPr>
          <p:cNvPr id="105" name="Google Shape;105;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17"/>
          <p:cNvSpPr txBox="1">
            <a:spLocks noGrp="1"/>
          </p:cNvSpPr>
          <p:nvPr>
            <p:ph type="body" idx="1"/>
          </p:nvPr>
        </p:nvSpPr>
        <p:spPr>
          <a:xfrm>
            <a:off x="457200" y="1600200"/>
            <a:ext cx="4038600" cy="45261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07" name="Google Shape;107;p17"/>
          <p:cNvSpPr txBox="1">
            <a:spLocks noGrp="1"/>
          </p:cNvSpPr>
          <p:nvPr>
            <p:ph type="body" idx="2"/>
          </p:nvPr>
        </p:nvSpPr>
        <p:spPr>
          <a:xfrm>
            <a:off x="4648200" y="1600200"/>
            <a:ext cx="4038600" cy="45261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08" name="Google Shape;108;p1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1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1"/>
        <p:cNvGrpSpPr/>
        <p:nvPr/>
      </p:nvGrpSpPr>
      <p:grpSpPr>
        <a:xfrm>
          <a:off x="0" y="0"/>
          <a:ext cx="0" cy="0"/>
          <a:chOff x="0" y="0"/>
          <a:chExt cx="0" cy="0"/>
        </a:xfrm>
      </p:grpSpPr>
      <p:sp>
        <p:nvSpPr>
          <p:cNvPr id="112" name="Google Shape;112;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18"/>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4" name="Google Shape;114;p18"/>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5" name="Google Shape;115;p18"/>
          <p:cNvSpPr txBox="1">
            <a:spLocks noGrp="1"/>
          </p:cNvSpPr>
          <p:nvPr>
            <p:ph type="body" idx="3"/>
          </p:nvPr>
        </p:nvSpPr>
        <p:spPr>
          <a:xfrm>
            <a:off x="4645025" y="1535113"/>
            <a:ext cx="4041900" cy="639900"/>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6" name="Google Shape;116;p18"/>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7" name="Google Shape;117;p1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1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1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0"/>
        <p:cNvGrpSpPr/>
        <p:nvPr/>
      </p:nvGrpSpPr>
      <p:grpSpPr>
        <a:xfrm>
          <a:off x="0" y="0"/>
          <a:ext cx="0" cy="0"/>
          <a:chOff x="0" y="0"/>
          <a:chExt cx="0" cy="0"/>
        </a:xfrm>
      </p:grpSpPr>
      <p:sp>
        <p:nvSpPr>
          <p:cNvPr id="121" name="Google Shape;121;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1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9"/>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1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5"/>
        <p:cNvGrpSpPr/>
        <p:nvPr/>
      </p:nvGrpSpPr>
      <p:grpSpPr>
        <a:xfrm>
          <a:off x="0" y="0"/>
          <a:ext cx="0" cy="0"/>
          <a:chOff x="0" y="0"/>
          <a:chExt cx="0" cy="0"/>
        </a:xfrm>
      </p:grpSpPr>
      <p:sp>
        <p:nvSpPr>
          <p:cNvPr id="126" name="Google Shape;126;p2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2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2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9"/>
        <p:cNvGrpSpPr/>
        <p:nvPr/>
      </p:nvGrpSpPr>
      <p:grpSpPr>
        <a:xfrm>
          <a:off x="0" y="0"/>
          <a:ext cx="0" cy="0"/>
          <a:chOff x="0" y="0"/>
          <a:chExt cx="0" cy="0"/>
        </a:xfrm>
      </p:grpSpPr>
      <p:sp>
        <p:nvSpPr>
          <p:cNvPr id="130" name="Google Shape;130;p21"/>
          <p:cNvSpPr txBox="1">
            <a:spLocks noGrp="1"/>
          </p:cNvSpPr>
          <p:nvPr>
            <p:ph type="title"/>
          </p:nvPr>
        </p:nvSpPr>
        <p:spPr>
          <a:xfrm>
            <a:off x="457200" y="273050"/>
            <a:ext cx="3008400" cy="11622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p21"/>
          <p:cNvSpPr txBox="1">
            <a:spLocks noGrp="1"/>
          </p:cNvSpPr>
          <p:nvPr>
            <p:ph type="body" idx="1"/>
          </p:nvPr>
        </p:nvSpPr>
        <p:spPr>
          <a:xfrm>
            <a:off x="3575050" y="273050"/>
            <a:ext cx="5111700" cy="5853000"/>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2" name="Google Shape;132;p21"/>
          <p:cNvSpPr txBox="1">
            <a:spLocks noGrp="1"/>
          </p:cNvSpPr>
          <p:nvPr>
            <p:ph type="body" idx="2"/>
          </p:nvPr>
        </p:nvSpPr>
        <p:spPr>
          <a:xfrm>
            <a:off x="457200" y="1435100"/>
            <a:ext cx="3008400" cy="4691100"/>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3" name="Google Shape;133;p2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2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2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6"/>
        <p:cNvGrpSpPr/>
        <p:nvPr/>
      </p:nvGrpSpPr>
      <p:grpSpPr>
        <a:xfrm>
          <a:off x="0" y="0"/>
          <a:ext cx="0" cy="0"/>
          <a:chOff x="0" y="0"/>
          <a:chExt cx="0" cy="0"/>
        </a:xfrm>
      </p:grpSpPr>
      <p:sp>
        <p:nvSpPr>
          <p:cNvPr id="137" name="Google Shape;137;p22"/>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22"/>
          <p:cNvSpPr>
            <a:spLocks noGrp="1"/>
          </p:cNvSpPr>
          <p:nvPr>
            <p:ph type="pic" idx="2"/>
          </p:nvPr>
        </p:nvSpPr>
        <p:spPr>
          <a:xfrm>
            <a:off x="1792288" y="612775"/>
            <a:ext cx="5486400" cy="4114800"/>
          </a:xfrm>
          <a:prstGeom prst="rect">
            <a:avLst/>
          </a:prstGeom>
          <a:noFill/>
          <a:ln>
            <a:noFill/>
          </a:ln>
        </p:spPr>
      </p:sp>
      <p:sp>
        <p:nvSpPr>
          <p:cNvPr id="139" name="Google Shape;139;p22"/>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0" name="Google Shape;140;p2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2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2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3"/>
        <p:cNvGrpSpPr/>
        <p:nvPr/>
      </p:nvGrpSpPr>
      <p:grpSpPr>
        <a:xfrm>
          <a:off x="0" y="0"/>
          <a:ext cx="0" cy="0"/>
          <a:chOff x="0" y="0"/>
          <a:chExt cx="0" cy="0"/>
        </a:xfrm>
      </p:grpSpPr>
      <p:sp>
        <p:nvSpPr>
          <p:cNvPr id="144" name="Google Shape;144;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5" name="Google Shape;145;p23"/>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6" name="Google Shape;146;p2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2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2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9"/>
        <p:cNvGrpSpPr/>
        <p:nvPr/>
      </p:nvGrpSpPr>
      <p:grpSpPr>
        <a:xfrm>
          <a:off x="0" y="0"/>
          <a:ext cx="0" cy="0"/>
          <a:chOff x="0" y="0"/>
          <a:chExt cx="0" cy="0"/>
        </a:xfrm>
      </p:grpSpPr>
      <p:sp>
        <p:nvSpPr>
          <p:cNvPr id="150" name="Google Shape;150;p24"/>
          <p:cNvSpPr txBox="1">
            <a:spLocks noGrp="1"/>
          </p:cNvSpPr>
          <p:nvPr>
            <p:ph type="title"/>
          </p:nvPr>
        </p:nvSpPr>
        <p:spPr>
          <a:xfrm rot="5400000">
            <a:off x="4732350" y="2171688"/>
            <a:ext cx="5851500"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1" name="Google Shape;151;p24"/>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2" name="Google Shape;152;p2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2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2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1"/>
        <p:cNvGrpSpPr/>
        <p:nvPr/>
      </p:nvGrpSpPr>
      <p:grpSpPr>
        <a:xfrm>
          <a:off x="0" y="0"/>
          <a:ext cx="0" cy="0"/>
          <a:chOff x="0" y="0"/>
          <a:chExt cx="0" cy="0"/>
        </a:xfrm>
      </p:grpSpPr>
      <p:sp>
        <p:nvSpPr>
          <p:cNvPr id="162" name="Google Shape;162;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2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4" name="Google Shape;164;p2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p2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2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7"/>
        <p:cNvGrpSpPr/>
        <p:nvPr/>
      </p:nvGrpSpPr>
      <p:grpSpPr>
        <a:xfrm>
          <a:off x="0" y="0"/>
          <a:ext cx="0" cy="0"/>
          <a:chOff x="0" y="0"/>
          <a:chExt cx="0" cy="0"/>
        </a:xfrm>
      </p:grpSpPr>
      <p:sp>
        <p:nvSpPr>
          <p:cNvPr id="168" name="Google Shape;168;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2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0" name="Google Shape;170;p2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 name="Google Shape;171;p2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2"/>
        <p:cNvGrpSpPr/>
        <p:nvPr/>
      </p:nvGrpSpPr>
      <p:grpSpPr>
        <a:xfrm>
          <a:off x="0" y="0"/>
          <a:ext cx="0" cy="0"/>
          <a:chOff x="0" y="0"/>
          <a:chExt cx="0" cy="0"/>
        </a:xfrm>
      </p:grpSpPr>
      <p:sp>
        <p:nvSpPr>
          <p:cNvPr id="173" name="Google Shape;173;p28"/>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p2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75" name="Google Shape;175;p2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p2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 name="Google Shape;177;p2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8"/>
        <p:cNvGrpSpPr/>
        <p:nvPr/>
      </p:nvGrpSpPr>
      <p:grpSpPr>
        <a:xfrm>
          <a:off x="0" y="0"/>
          <a:ext cx="0" cy="0"/>
          <a:chOff x="0" y="0"/>
          <a:chExt cx="0" cy="0"/>
        </a:xfrm>
      </p:grpSpPr>
      <p:sp>
        <p:nvSpPr>
          <p:cNvPr id="179" name="Google Shape;179;p29"/>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0" name="Google Shape;180;p29"/>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81" name="Google Shape;181;p2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2" name="Google Shape;182;p29"/>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3" name="Google Shape;183;p2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84"/>
        <p:cNvGrpSpPr/>
        <p:nvPr/>
      </p:nvGrpSpPr>
      <p:grpSpPr>
        <a:xfrm>
          <a:off x="0" y="0"/>
          <a:ext cx="0" cy="0"/>
          <a:chOff x="0" y="0"/>
          <a:chExt cx="0" cy="0"/>
        </a:xfrm>
      </p:grpSpPr>
      <p:sp>
        <p:nvSpPr>
          <p:cNvPr id="185" name="Google Shape;185;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6" name="Google Shape;186;p30"/>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87" name="Google Shape;187;p30"/>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88" name="Google Shape;188;p30"/>
          <p:cNvSpPr txBox="1">
            <a:spLocks noGrp="1"/>
          </p:cNvSpPr>
          <p:nvPr>
            <p:ph type="body" idx="3"/>
          </p:nvPr>
        </p:nvSpPr>
        <p:spPr>
          <a:xfrm>
            <a:off x="4645025" y="1535113"/>
            <a:ext cx="4041900" cy="6399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89" name="Google Shape;189;p30"/>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90" name="Google Shape;190;p3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1" name="Google Shape;191;p3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2" name="Google Shape;192;p3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3"/>
        <p:cNvGrpSpPr/>
        <p:nvPr/>
      </p:nvGrpSpPr>
      <p:grpSpPr>
        <a:xfrm>
          <a:off x="0" y="0"/>
          <a:ext cx="0" cy="0"/>
          <a:chOff x="0" y="0"/>
          <a:chExt cx="0" cy="0"/>
        </a:xfrm>
      </p:grpSpPr>
      <p:sp>
        <p:nvSpPr>
          <p:cNvPr id="194" name="Google Shape;194;p3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5" name="Google Shape;195;p3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6" name="Google Shape;196;p3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97"/>
        <p:cNvGrpSpPr/>
        <p:nvPr/>
      </p:nvGrpSpPr>
      <p:grpSpPr>
        <a:xfrm>
          <a:off x="0" y="0"/>
          <a:ext cx="0" cy="0"/>
          <a:chOff x="0" y="0"/>
          <a:chExt cx="0" cy="0"/>
        </a:xfrm>
      </p:grpSpPr>
      <p:sp>
        <p:nvSpPr>
          <p:cNvPr id="198" name="Google Shape;198;p32"/>
          <p:cNvSpPr txBox="1">
            <a:spLocks noGrp="1"/>
          </p:cNvSpPr>
          <p:nvPr>
            <p:ph type="title"/>
          </p:nvPr>
        </p:nvSpPr>
        <p:spPr>
          <a:xfrm>
            <a:off x="457200" y="273050"/>
            <a:ext cx="3008400" cy="11622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9" name="Google Shape;199;p32"/>
          <p:cNvSpPr txBox="1">
            <a:spLocks noGrp="1"/>
          </p:cNvSpPr>
          <p:nvPr>
            <p:ph type="body" idx="1"/>
          </p:nvPr>
        </p:nvSpPr>
        <p:spPr>
          <a:xfrm>
            <a:off x="3575050" y="273050"/>
            <a:ext cx="5111700" cy="58530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200" name="Google Shape;200;p32"/>
          <p:cNvSpPr txBox="1">
            <a:spLocks noGrp="1"/>
          </p:cNvSpPr>
          <p:nvPr>
            <p:ph type="body" idx="2"/>
          </p:nvPr>
        </p:nvSpPr>
        <p:spPr>
          <a:xfrm>
            <a:off x="457200" y="1435100"/>
            <a:ext cx="3008400" cy="46911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201" name="Google Shape;201;p3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2" name="Google Shape;202;p3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3" name="Google Shape;203;p3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7" name="Google Shape;27;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04"/>
        <p:cNvGrpSpPr/>
        <p:nvPr/>
      </p:nvGrpSpPr>
      <p:grpSpPr>
        <a:xfrm>
          <a:off x="0" y="0"/>
          <a:ext cx="0" cy="0"/>
          <a:chOff x="0" y="0"/>
          <a:chExt cx="0" cy="0"/>
        </a:xfrm>
      </p:grpSpPr>
      <p:sp>
        <p:nvSpPr>
          <p:cNvPr id="205" name="Google Shape;205;p33"/>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6" name="Google Shape;206;p33"/>
          <p:cNvSpPr>
            <a:spLocks noGrp="1"/>
          </p:cNvSpPr>
          <p:nvPr>
            <p:ph type="pic" idx="2"/>
          </p:nvPr>
        </p:nvSpPr>
        <p:spPr>
          <a:xfrm>
            <a:off x="1792288" y="612775"/>
            <a:ext cx="5486400" cy="4114800"/>
          </a:xfrm>
          <a:prstGeom prst="rect">
            <a:avLst/>
          </a:prstGeom>
          <a:noFill/>
          <a:ln>
            <a:noFill/>
          </a:ln>
        </p:spPr>
      </p:sp>
      <p:sp>
        <p:nvSpPr>
          <p:cNvPr id="207" name="Google Shape;207;p33"/>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208" name="Google Shape;208;p3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9" name="Google Shape;209;p3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0" name="Google Shape;210;p3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11"/>
        <p:cNvGrpSpPr/>
        <p:nvPr/>
      </p:nvGrpSpPr>
      <p:grpSpPr>
        <a:xfrm>
          <a:off x="0" y="0"/>
          <a:ext cx="0" cy="0"/>
          <a:chOff x="0" y="0"/>
          <a:chExt cx="0" cy="0"/>
        </a:xfrm>
      </p:grpSpPr>
      <p:sp>
        <p:nvSpPr>
          <p:cNvPr id="212" name="Google Shape;212;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3" name="Google Shape;213;p34"/>
          <p:cNvSpPr txBox="1">
            <a:spLocks noGrp="1"/>
          </p:cNvSpPr>
          <p:nvPr>
            <p:ph type="body" idx="1"/>
          </p:nvPr>
        </p:nvSpPr>
        <p:spPr>
          <a:xfrm rot="5400000">
            <a:off x="2308951" y="-251550"/>
            <a:ext cx="4526100"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4" name="Google Shape;214;p3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5" name="Google Shape;215;p3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6" name="Google Shape;216;p3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17"/>
        <p:cNvGrpSpPr/>
        <p:nvPr/>
      </p:nvGrpSpPr>
      <p:grpSpPr>
        <a:xfrm>
          <a:off x="0" y="0"/>
          <a:ext cx="0" cy="0"/>
          <a:chOff x="0" y="0"/>
          <a:chExt cx="0" cy="0"/>
        </a:xfrm>
      </p:grpSpPr>
      <p:sp>
        <p:nvSpPr>
          <p:cNvPr id="218" name="Google Shape;218;p35"/>
          <p:cNvSpPr txBox="1">
            <a:spLocks noGrp="1"/>
          </p:cNvSpPr>
          <p:nvPr>
            <p:ph type="title"/>
          </p:nvPr>
        </p:nvSpPr>
        <p:spPr>
          <a:xfrm rot="5400000">
            <a:off x="4732351" y="2171689"/>
            <a:ext cx="5851500"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9" name="Google Shape;219;p35"/>
          <p:cNvSpPr txBox="1">
            <a:spLocks noGrp="1"/>
          </p:cNvSpPr>
          <p:nvPr>
            <p:ph type="body" idx="1"/>
          </p:nvPr>
        </p:nvSpPr>
        <p:spPr>
          <a:xfrm rot="5400000">
            <a:off x="541350" y="190487"/>
            <a:ext cx="5851500"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0" name="Google Shape;220;p3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1" name="Google Shape;221;p3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2" name="Google Shape;222;p3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 name="Google Shape;32;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3" name="Google Shape;33;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0" name="Google Shape;40;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2" name="Google Shape;42;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1" name="Google Shape;81;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Google Shape;82;p1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lvl1pPr marL="457200" marR="0" lvl="0" indent="-431800" algn="l">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3" name="Google Shape;83;p1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1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p1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88888"/>
                </a:solidFill>
                <a:latin typeface="Calibri"/>
                <a:ea typeface="Calibri"/>
                <a:cs typeface="Calibri"/>
                <a:sym typeface="Calibri"/>
              </a:defRPr>
            </a:lvl1pPr>
            <a:lvl2pPr marL="0" marR="0" lvl="1" indent="0" algn="r">
              <a:spcBef>
                <a:spcPts val="0"/>
              </a:spcBef>
              <a:buNone/>
              <a:defRPr sz="1200" b="0" i="0" u="none" strike="noStrike" cap="none">
                <a:solidFill>
                  <a:srgbClr val="888888"/>
                </a:solidFill>
                <a:latin typeface="Calibri"/>
                <a:ea typeface="Calibri"/>
                <a:cs typeface="Calibri"/>
                <a:sym typeface="Calibri"/>
              </a:defRPr>
            </a:lvl2pPr>
            <a:lvl3pPr marL="0" marR="0" lvl="2" indent="0" algn="r">
              <a:spcBef>
                <a:spcPts val="0"/>
              </a:spcBef>
              <a:buNone/>
              <a:defRPr sz="1200" b="0" i="0" u="none" strike="noStrike" cap="none">
                <a:solidFill>
                  <a:srgbClr val="888888"/>
                </a:solidFill>
                <a:latin typeface="Calibri"/>
                <a:ea typeface="Calibri"/>
                <a:cs typeface="Calibri"/>
                <a:sym typeface="Calibri"/>
              </a:defRPr>
            </a:lvl3pPr>
            <a:lvl4pPr marL="0" marR="0" lvl="3" indent="0" algn="r">
              <a:spcBef>
                <a:spcPts val="0"/>
              </a:spcBef>
              <a:buNone/>
              <a:defRPr sz="1200" b="0" i="0" u="none" strike="noStrike" cap="none">
                <a:solidFill>
                  <a:srgbClr val="888888"/>
                </a:solidFill>
                <a:latin typeface="Calibri"/>
                <a:ea typeface="Calibri"/>
                <a:cs typeface="Calibri"/>
                <a:sym typeface="Calibri"/>
              </a:defRPr>
            </a:lvl4pPr>
            <a:lvl5pPr marL="0" marR="0" lvl="4" indent="0" algn="r">
              <a:spcBef>
                <a:spcPts val="0"/>
              </a:spcBef>
              <a:buNone/>
              <a:defRPr sz="1200" b="0" i="0" u="none" strike="noStrike" cap="none">
                <a:solidFill>
                  <a:srgbClr val="888888"/>
                </a:solidFill>
                <a:latin typeface="Calibri"/>
                <a:ea typeface="Calibri"/>
                <a:cs typeface="Calibri"/>
                <a:sym typeface="Calibri"/>
              </a:defRPr>
            </a:lvl5pPr>
            <a:lvl6pPr marL="0" marR="0" lvl="5" indent="0" algn="r">
              <a:spcBef>
                <a:spcPts val="0"/>
              </a:spcBef>
              <a:buNone/>
              <a:defRPr sz="1200" b="0" i="0" u="none" strike="noStrike" cap="none">
                <a:solidFill>
                  <a:srgbClr val="888888"/>
                </a:solidFill>
                <a:latin typeface="Calibri"/>
                <a:ea typeface="Calibri"/>
                <a:cs typeface="Calibri"/>
                <a:sym typeface="Calibri"/>
              </a:defRPr>
            </a:lvl6pPr>
            <a:lvl7pPr marL="0" marR="0" lvl="6" indent="0" algn="r">
              <a:spcBef>
                <a:spcPts val="0"/>
              </a:spcBef>
              <a:buNone/>
              <a:defRPr sz="1200" b="0" i="0" u="none" strike="noStrike" cap="none">
                <a:solidFill>
                  <a:srgbClr val="888888"/>
                </a:solidFill>
                <a:latin typeface="Calibri"/>
                <a:ea typeface="Calibri"/>
                <a:cs typeface="Calibri"/>
                <a:sym typeface="Calibri"/>
              </a:defRPr>
            </a:lvl7pPr>
            <a:lvl8pPr marL="0" marR="0" lvl="7" indent="0" algn="r">
              <a:spcBef>
                <a:spcPts val="0"/>
              </a:spcBef>
              <a:buNone/>
              <a:defRPr sz="1200" b="0" i="0" u="none" strike="noStrike" cap="none">
                <a:solidFill>
                  <a:srgbClr val="888888"/>
                </a:solidFill>
                <a:latin typeface="Calibri"/>
                <a:ea typeface="Calibri"/>
                <a:cs typeface="Calibri"/>
                <a:sym typeface="Calibri"/>
              </a:defRPr>
            </a:lvl8pPr>
            <a:lvl9pPr marL="0" marR="0" lvl="8" indent="0" algn="r">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5"/>
        <p:cNvGrpSpPr/>
        <p:nvPr/>
      </p:nvGrpSpPr>
      <p:grpSpPr>
        <a:xfrm>
          <a:off x="0" y="0"/>
          <a:ext cx="0" cy="0"/>
          <a:chOff x="0" y="0"/>
          <a:chExt cx="0" cy="0"/>
        </a:xfrm>
      </p:grpSpPr>
      <p:sp>
        <p:nvSpPr>
          <p:cNvPr id="156" name="Google Shape;156;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7" name="Google Shape;157;p2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rm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8" name="Google Shape;158;p2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9" name="Google Shape;159;p2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0" name="Google Shape;160;p2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hyperlink" Target="https://www.officeforstudents.org.uk/for-providers/quality-and-standards/tef-2023-rating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hyperlink" Target="https://www.qaa.ac.uk/the-quality-code/subject-benchmark-statements" TargetMode="External"/><Relationship Id="rId4" Type="http://schemas.openxmlformats.org/officeDocument/2006/relationships/hyperlink" Target="https://www.officeforstudents.org.uk/for-providers/regulatory-resources/the-regulatory-framework-for-higher-education-in-england/"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2.png"/><Relationship Id="rId4" Type="http://schemas.openxmlformats.org/officeDocument/2006/relationships/hyperlink" Target="https://www.officeforstudents.org.uk/media/cffb3feb-c7ed-472d-8ad3-008175099a6b/sector-recognised-standards-in-england.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officeforstudents.org.uk/media/53821cbf-5779-4380-bf2a-aa8f5c53ecd4/sector-recognised-standards.pdf"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hyperlink" Target="https://www.qaa.ac.uk/the-quality-code/subject-benchmark-statements"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s://www.officeforstudents.org.uk/media/53821cbf-5779-4380-bf2a-aa8f5c53ecd4/sector-recognised-standards.pdf"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www.officeforstudents.org.uk/media/53821cbf-5779-4380-bf2a-aa8f5c53ecd4/sector-recognised-standards.pdf"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2.png"/><Relationship Id="rId4" Type="http://schemas.openxmlformats.org/officeDocument/2006/relationships/hyperlink" Target="http://www.discoveruni.gov.uk/"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hyperlink" Target="https://www.bathspa.ac.uk/media/1188b-Education-Strategy-final.pdf"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7.jp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www.qaa.ac.uk/docs/qaas/focus-on/nus-assessment-and-feedback-benchmarking-tool.pdf?sfvrsn=f37cf481_14" TargetMode="External"/><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hyperlink" Target="https://s3.eu-west-2.amazonaws.com/assets.creode.advancehe-document-manager/documents/hea/private/resources/id477_aligning_teaching_for_constructing_learning_1568036613.pdf" TargetMode="External"/><Relationship Id="rId4" Type="http://schemas.openxmlformats.org/officeDocument/2006/relationships/hyperlink" Target="https://www.advance-he.ac.uk/knowledge-hub/aligning-teaching-constructing-learnin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s://www.bathspa.ac.uk/media/bathspaacuk/about-us/policies/academic-and-student/Assessment-and-feedback-policy.pdf"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3.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hyperlink" Target="https://www.bathspa.ac.uk/media/bathspaacuk/projects/teaching-expertise-guide/Grading-Descriptors-and-Marking-Criteria-Toolkit-v.2024-09-14.docx" TargetMode="External"/><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4.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hyperlink" Target="https://www.bathspa.ac.uk/media/bathspaacuk/about-us/policies/academic-and-student/Academic-Regulations-v2.6.pdf" TargetMode="External"/><Relationship Id="rId7"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hyperlink" Target="https://www.bathspa.ac.uk/media/bathspaacuk/about-us/policies/academic-and-student/Assessment-and-feedback-policy.pdf" TargetMode="External"/><Relationship Id="rId4" Type="http://schemas.openxmlformats.org/officeDocument/2006/relationships/image" Target="../media/image25.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www.enhancingfeedback.ed.ac.uk/documents/id353_senlef_guide.pdf"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www.enhancingfeedback.ed.ac.uk/documents/id353_senlef_guide.pdf"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bathspa.ac.uk/projects/teaching-expertise-guide/"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6.pn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s://www.bathspa.ac.uk/media/bathspaacuk/about-us/policies/academic-and-student/Assessment-and-feedback-policy.pdf"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hyperlink" Target="https://www.enhancingfeedback.ed.ac.uk/documents/id353_senlef_guide.pdf" TargetMode="External"/><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hyperlink" Target="https://www.enhancingfeedback.ed.ac.uk/documents/id353_senlef_guide.pdf" TargetMode="External"/><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7.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58.xml.rels><?xml version="1.0" encoding="UTF-8" standalone="yes"?>
<Relationships xmlns="http://schemas.openxmlformats.org/package/2006/relationships"><Relationship Id="rId8" Type="http://schemas.openxmlformats.org/officeDocument/2006/relationships/hyperlink" Target="https://www.enhancingfeedback.ed.ac.uk/documents/id353_senlef_guide.pdf" TargetMode="External"/><Relationship Id="rId3" Type="http://schemas.openxmlformats.org/officeDocument/2006/relationships/image" Target="../media/image3.png"/><Relationship Id="rId7" Type="http://schemas.openxmlformats.org/officeDocument/2006/relationships/hyperlink" Target="https://s3.eu-west-2.amazonaws.com/assets.creode.advancehe-document-manager/documents/hea/private/resources/id477_aligning_teaching_for_constructing_learning_1568036613.pdf" TargetMode="External"/><Relationship Id="rId12"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 Id="rId6" Type="http://schemas.openxmlformats.org/officeDocument/2006/relationships/hyperlink" Target="https://quincycollege.edu/wp-content/uploads/Anderson-and-Krathwohl_Revised-Blooms-Taxonomy.pdf" TargetMode="External"/><Relationship Id="rId11" Type="http://schemas.openxmlformats.org/officeDocument/2006/relationships/hyperlink" Target="https://www.officeforstudents.org.uk/media/cffb3feb-c7ed-472d-8ad3-008175099a6b/sector-recognised-standards-in-england.pdf" TargetMode="External"/><Relationship Id="rId5" Type="http://schemas.openxmlformats.org/officeDocument/2006/relationships/hyperlink" Target="https://haqaa2.obsglob.org/wp-content/uploads/2020/11/2001_Anderson_A-taxonomy-for-learning-teaching-and-assessing.-A-Revision.pdf" TargetMode="External"/><Relationship Id="rId10" Type="http://schemas.openxmlformats.org/officeDocument/2006/relationships/hyperlink" Target="https://www.officeforstudents.org.uk/for-providers/regulatory-resources/the-regulatory-framework-for-higher-education-in-england/" TargetMode="External"/><Relationship Id="rId4" Type="http://schemas.openxmlformats.org/officeDocument/2006/relationships/hyperlink" Target="https://web.archive.org/web/20201212072520id_/https:/www.uky.edu/~rsand1/china2018/texts/Bloom%20et%20al%20-Taxonomy%20of%20Educational%20Objectives.pdf" TargetMode="External"/><Relationship Id="rId9" Type="http://schemas.openxmlformats.org/officeDocument/2006/relationships/hyperlink" Target="https://www.qaa.ac.uk/docs/qaas/focus-on/nus-assessment-and-feedback-benchmarking-tool.pdf?sfvrsn=f37cf481_14"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0.xml"/><Relationship Id="rId1" Type="http://schemas.openxmlformats.org/officeDocument/2006/relationships/slideLayout" Target="../slideLayouts/slideLayout23.xml"/><Relationship Id="rId5" Type="http://schemas.openxmlformats.org/officeDocument/2006/relationships/image" Target="../media/image2.pn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6"/>
        <p:cNvGrpSpPr/>
        <p:nvPr/>
      </p:nvGrpSpPr>
      <p:grpSpPr>
        <a:xfrm>
          <a:off x="0" y="0"/>
          <a:ext cx="0" cy="0"/>
          <a:chOff x="0" y="0"/>
          <a:chExt cx="0" cy="0"/>
        </a:xfrm>
      </p:grpSpPr>
      <p:sp>
        <p:nvSpPr>
          <p:cNvPr id="227" name="Google Shape;227;p36"/>
          <p:cNvSpPr txBox="1">
            <a:spLocks noGrp="1"/>
          </p:cNvSpPr>
          <p:nvPr>
            <p:ph type="title"/>
          </p:nvPr>
        </p:nvSpPr>
        <p:spPr>
          <a:xfrm>
            <a:off x="457200" y="550883"/>
            <a:ext cx="8229600" cy="1741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4400"/>
              <a:buFont typeface="Arial"/>
              <a:buNone/>
            </a:pPr>
            <a:r>
              <a:rPr lang="en-GB" b="1" noProof="0" dirty="0">
                <a:solidFill>
                  <a:schemeClr val="lt1"/>
                </a:solidFill>
                <a:latin typeface="Arial"/>
                <a:ea typeface="Arial"/>
                <a:cs typeface="Arial"/>
                <a:sym typeface="Arial"/>
              </a:rPr>
              <a:t>CPD1</a:t>
            </a:r>
          </a:p>
          <a:p>
            <a:pPr marL="0" lvl="0" indent="0" algn="l" rtl="0">
              <a:spcBef>
                <a:spcPts val="0"/>
              </a:spcBef>
              <a:spcAft>
                <a:spcPts val="0"/>
              </a:spcAft>
              <a:buClr>
                <a:schemeClr val="lt1"/>
              </a:buClr>
              <a:buSzPts val="4400"/>
              <a:buFont typeface="Arial"/>
              <a:buNone/>
            </a:pPr>
            <a:r>
              <a:rPr lang="en-GB" b="1" noProof="0" dirty="0">
                <a:solidFill>
                  <a:schemeClr val="lt1"/>
                </a:solidFill>
                <a:latin typeface="Arial"/>
                <a:ea typeface="Arial"/>
                <a:cs typeface="Arial"/>
                <a:sym typeface="Arial"/>
              </a:rPr>
              <a:t>Welcome to learning and teaching at BSU</a:t>
            </a:r>
            <a:endParaRPr lang="en-GB" b="1" noProof="0" dirty="0">
              <a:latin typeface="Arial"/>
              <a:ea typeface="Arial"/>
              <a:cs typeface="Arial"/>
              <a:sym typeface="Arial"/>
            </a:endParaRPr>
          </a:p>
        </p:txBody>
      </p:sp>
      <p:sp>
        <p:nvSpPr>
          <p:cNvPr id="229" name="Google Shape;229;p36"/>
          <p:cNvSpPr txBox="1"/>
          <p:nvPr/>
        </p:nvSpPr>
        <p:spPr>
          <a:xfrm>
            <a:off x="457200" y="3717031"/>
            <a:ext cx="8229600" cy="1800300"/>
          </a:xfrm>
          <a:prstGeom prst="rect">
            <a:avLst/>
          </a:prstGeom>
          <a:noFill/>
          <a:ln>
            <a:noFill/>
          </a:ln>
        </p:spPr>
        <p:txBody>
          <a:bodyPr spcFirstLastPara="1" wrap="square" lIns="91425" tIns="45700" rIns="91425" bIns="45700" anchor="t" anchorCtr="0">
            <a:normAutofit/>
          </a:bodyPr>
          <a:lstStyle/>
          <a:p>
            <a:pPr marL="0" lvl="0" indent="0" algn="l" rtl="0">
              <a:spcBef>
                <a:spcPts val="480"/>
              </a:spcBef>
              <a:spcAft>
                <a:spcPts val="0"/>
              </a:spcAft>
              <a:buNone/>
            </a:pPr>
            <a:r>
              <a:rPr lang="en-GB" sz="2000" b="1">
                <a:solidFill>
                  <a:srgbClr val="FFFFFF"/>
                </a:solidFill>
              </a:rPr>
              <a:t>Aim: 			Introduction to learning and teaching</a:t>
            </a:r>
            <a:endParaRPr sz="2000" b="1">
              <a:solidFill>
                <a:srgbClr val="FFFFFF"/>
              </a:solidFill>
            </a:endParaRPr>
          </a:p>
          <a:p>
            <a:pPr marL="0" lvl="0" indent="0" algn="l" rtl="0">
              <a:spcBef>
                <a:spcPts val="480"/>
              </a:spcBef>
              <a:spcAft>
                <a:spcPts val="0"/>
              </a:spcAft>
              <a:buNone/>
            </a:pPr>
            <a:r>
              <a:rPr lang="en-GB" sz="2000" b="1">
                <a:solidFill>
                  <a:srgbClr val="FFFFFF"/>
                </a:solidFill>
              </a:rPr>
              <a:t>Duration: 		3 hours </a:t>
            </a:r>
            <a:endParaRPr sz="2000" b="1">
              <a:solidFill>
                <a:srgbClr val="FFFFFF"/>
              </a:solidFill>
            </a:endParaRPr>
          </a:p>
          <a:p>
            <a:pPr marL="0" lvl="0" indent="0" algn="l" rtl="0">
              <a:spcBef>
                <a:spcPts val="480"/>
              </a:spcBef>
              <a:spcAft>
                <a:spcPts val="0"/>
              </a:spcAft>
              <a:buNone/>
            </a:pPr>
            <a:r>
              <a:rPr lang="en-GB" sz="2000" b="1">
                <a:solidFill>
                  <a:srgbClr val="FFFFFF"/>
                </a:solidFill>
              </a:rPr>
              <a:t>Audience: 		Lecturers, Course Leaders </a:t>
            </a:r>
            <a:endParaRPr sz="2000" b="1">
              <a:solidFill>
                <a:srgbClr val="FFFFFF"/>
              </a:solidFill>
            </a:endParaRPr>
          </a:p>
        </p:txBody>
      </p:sp>
      <p:pic>
        <p:nvPicPr>
          <p:cNvPr id="230" name="Google Shape;230;p36" descr="Footer comprising BSU, Educational partner and Transform-ED logos. "/>
          <p:cNvPicPr preferRelativeResize="0"/>
          <p:nvPr/>
        </p:nvPicPr>
        <p:blipFill>
          <a:blip r:embed="rId4">
            <a:alphaModFix/>
          </a:blip>
          <a:stretch>
            <a:fillRect/>
          </a:stretch>
        </p:blipFill>
        <p:spPr>
          <a:xfrm>
            <a:off x="0" y="5662840"/>
            <a:ext cx="9143998" cy="120958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9"/>
        <p:cNvGrpSpPr/>
        <p:nvPr/>
      </p:nvGrpSpPr>
      <p:grpSpPr>
        <a:xfrm>
          <a:off x="0" y="0"/>
          <a:ext cx="0" cy="0"/>
          <a:chOff x="0" y="0"/>
          <a:chExt cx="0" cy="0"/>
        </a:xfrm>
      </p:grpSpPr>
      <p:sp>
        <p:nvSpPr>
          <p:cNvPr id="310" name="Google Shape;310;p45"/>
          <p:cNvSpPr txBox="1">
            <a:spLocks noGrp="1"/>
          </p:cNvSpPr>
          <p:nvPr>
            <p:ph type="title"/>
          </p:nvPr>
        </p:nvSpPr>
        <p:spPr>
          <a:xfrm>
            <a:off x="457200" y="404664"/>
            <a:ext cx="8229600" cy="101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2314E"/>
              </a:buClr>
              <a:buSzPts val="3960"/>
              <a:buFont typeface="Arial"/>
              <a:buNone/>
            </a:pPr>
            <a:r>
              <a:rPr lang="en-GB" b="1" noProof="0" dirty="0">
                <a:latin typeface="Arial"/>
                <a:ea typeface="Arial"/>
                <a:cs typeface="Arial"/>
                <a:sym typeface="Arial"/>
              </a:rPr>
              <a:t>TEF ratings</a:t>
            </a:r>
            <a:endParaRPr lang="en-GB" sz="1200" b="1" noProof="0" dirty="0">
              <a:latin typeface="Arial"/>
              <a:ea typeface="Arial"/>
              <a:cs typeface="Arial"/>
              <a:sym typeface="Arial"/>
            </a:endParaRPr>
          </a:p>
        </p:txBody>
      </p:sp>
      <p:sp>
        <p:nvSpPr>
          <p:cNvPr id="311" name="Google Shape;311;p45"/>
          <p:cNvSpPr txBox="1">
            <a:spLocks noGrp="1"/>
          </p:cNvSpPr>
          <p:nvPr>
            <p:ph type="body" idx="1"/>
          </p:nvPr>
        </p:nvSpPr>
        <p:spPr>
          <a:xfrm>
            <a:off x="457200" y="1417775"/>
            <a:ext cx="3852300" cy="3674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sz="2000" noProof="0" dirty="0">
                <a:latin typeface="Arial"/>
                <a:ea typeface="Arial"/>
                <a:cs typeface="Arial"/>
                <a:sym typeface="Arial"/>
              </a:rPr>
              <a:t>These are important as these demonstrate how well an institution is doing. Additionally, they can impact the funding an institution receives, its reputation and if students choose to study there. The tables can be found here [</a:t>
            </a:r>
            <a:r>
              <a:rPr lang="en-GB" sz="2000" u="sng" noProof="0" dirty="0">
                <a:latin typeface="Arial"/>
                <a:ea typeface="Arial"/>
                <a:cs typeface="Arial"/>
                <a:sym typeface="Arial"/>
                <a:hlinkClick r:id="rId4"/>
              </a:rPr>
              <a:t>link to TEF results</a:t>
            </a:r>
            <a:r>
              <a:rPr lang="en-GB" sz="2000" noProof="0" dirty="0">
                <a:latin typeface="Arial"/>
                <a:ea typeface="Arial"/>
                <a:cs typeface="Arial"/>
                <a:sym typeface="Arial"/>
              </a:rPr>
              <a:t>]</a:t>
            </a:r>
          </a:p>
          <a:p>
            <a:pPr marL="0" lvl="0" indent="0" algn="l" rtl="0">
              <a:lnSpc>
                <a:spcPct val="115000"/>
              </a:lnSpc>
              <a:spcBef>
                <a:spcPts val="1500"/>
              </a:spcBef>
              <a:spcAft>
                <a:spcPts val="0"/>
              </a:spcAft>
              <a:buNone/>
            </a:pPr>
            <a:r>
              <a:rPr lang="en-GB" sz="2000" b="1" noProof="0" dirty="0">
                <a:latin typeface="Arial"/>
                <a:ea typeface="Arial"/>
                <a:cs typeface="Arial"/>
                <a:sym typeface="Arial"/>
              </a:rPr>
              <a:t>Would you study at a bronze university?</a:t>
            </a:r>
          </a:p>
          <a:p>
            <a:pPr marL="0" lvl="0" indent="0" algn="l" rtl="0">
              <a:lnSpc>
                <a:spcPct val="115000"/>
              </a:lnSpc>
              <a:spcBef>
                <a:spcPts val="1500"/>
              </a:spcBef>
              <a:spcAft>
                <a:spcPts val="0"/>
              </a:spcAft>
              <a:buNone/>
            </a:pPr>
            <a:endParaRPr lang="en-GB" sz="2000" noProof="0" dirty="0">
              <a:latin typeface="Arial"/>
              <a:ea typeface="Arial"/>
              <a:cs typeface="Arial"/>
              <a:sym typeface="Arial"/>
            </a:endParaRPr>
          </a:p>
          <a:p>
            <a:pPr marL="0" lvl="0" indent="0" algn="l" rtl="0">
              <a:lnSpc>
                <a:spcPct val="115000"/>
              </a:lnSpc>
              <a:spcBef>
                <a:spcPts val="1500"/>
              </a:spcBef>
              <a:spcAft>
                <a:spcPts val="0"/>
              </a:spcAft>
              <a:buNone/>
            </a:pPr>
            <a:endParaRPr lang="en-GB" sz="2000" noProof="0" dirty="0">
              <a:latin typeface="Arial"/>
              <a:ea typeface="Arial"/>
              <a:cs typeface="Arial"/>
              <a:sym typeface="Arial"/>
            </a:endParaRP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p:txBody>
      </p:sp>
      <p:pic>
        <p:nvPicPr>
          <p:cNvPr id="314" name="Google Shape;314;p45" descr="Images of TEF bronze, silver and gold badges.&#10;"/>
          <p:cNvPicPr preferRelativeResize="0"/>
          <p:nvPr/>
        </p:nvPicPr>
        <p:blipFill>
          <a:blip r:embed="rId5">
            <a:alphaModFix/>
          </a:blip>
          <a:stretch>
            <a:fillRect/>
          </a:stretch>
        </p:blipFill>
        <p:spPr>
          <a:xfrm>
            <a:off x="4883150" y="1417775"/>
            <a:ext cx="3852301" cy="3864528"/>
          </a:xfrm>
          <a:prstGeom prst="rect">
            <a:avLst/>
          </a:prstGeom>
          <a:noFill/>
          <a:ln>
            <a:noFill/>
          </a:ln>
        </p:spPr>
      </p:pic>
      <p:pic>
        <p:nvPicPr>
          <p:cNvPr id="315" name="Google Shape;315;p45" descr="Footer comprising BSU, Educational partner and Transform-ED logos. "/>
          <p:cNvPicPr preferRelativeResize="0"/>
          <p:nvPr/>
        </p:nvPicPr>
        <p:blipFill>
          <a:blip r:embed="rId6">
            <a:alphaModFix/>
          </a:blip>
          <a:stretch>
            <a:fillRect/>
          </a:stretch>
        </p:blipFill>
        <p:spPr>
          <a:xfrm>
            <a:off x="0" y="5662840"/>
            <a:ext cx="9143998" cy="1209584"/>
          </a:xfrm>
          <a:prstGeom prst="rect">
            <a:avLst/>
          </a:prstGeom>
          <a:noFill/>
          <a:ln>
            <a:noFill/>
          </a:ln>
        </p:spPr>
      </p:pic>
      <p:sp>
        <p:nvSpPr>
          <p:cNvPr id="312" name="Google Shape;312;p45"/>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10</a:t>
            </a:fld>
            <a:endParaRPr sz="1200" b="0" i="0" u="none" strike="noStrike" cap="none">
              <a:solidFill>
                <a:srgbClr val="2F395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9"/>
        <p:cNvGrpSpPr/>
        <p:nvPr/>
      </p:nvGrpSpPr>
      <p:grpSpPr>
        <a:xfrm>
          <a:off x="0" y="0"/>
          <a:ext cx="0" cy="0"/>
          <a:chOff x="0" y="0"/>
          <a:chExt cx="0" cy="0"/>
        </a:xfrm>
      </p:grpSpPr>
      <p:sp>
        <p:nvSpPr>
          <p:cNvPr id="320" name="Google Shape;320;p46"/>
          <p:cNvSpPr txBox="1">
            <a:spLocks noGrp="1"/>
          </p:cNvSpPr>
          <p:nvPr>
            <p:ph type="title"/>
          </p:nvPr>
        </p:nvSpPr>
        <p:spPr>
          <a:xfrm>
            <a:off x="457200" y="404664"/>
            <a:ext cx="8229600" cy="10131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lt1"/>
              </a:buClr>
              <a:buSzPct val="100000"/>
              <a:buFont typeface="Arial"/>
              <a:buNone/>
            </a:pPr>
            <a:r>
              <a:rPr lang="en-GB" noProof="0" dirty="0" err="1">
                <a:solidFill>
                  <a:schemeClr val="lt1"/>
                </a:solidFill>
                <a:latin typeface="Arial"/>
                <a:ea typeface="Arial"/>
                <a:cs typeface="Arial"/>
                <a:sym typeface="Arial"/>
              </a:rPr>
              <a:t>OfS</a:t>
            </a:r>
            <a:r>
              <a:rPr lang="en-GB" noProof="0" dirty="0">
                <a:solidFill>
                  <a:schemeClr val="lt1"/>
                </a:solidFill>
                <a:latin typeface="Arial"/>
                <a:ea typeface="Arial"/>
                <a:cs typeface="Arial"/>
                <a:sym typeface="Arial"/>
              </a:rPr>
              <a:t> Regulatory Framework</a:t>
            </a:r>
          </a:p>
          <a:p>
            <a:pPr marL="0" lvl="0" indent="0" algn="l" rtl="0">
              <a:spcBef>
                <a:spcPts val="0"/>
              </a:spcBef>
              <a:spcAft>
                <a:spcPts val="0"/>
              </a:spcAft>
              <a:buClr>
                <a:schemeClr val="lt1"/>
              </a:buClr>
              <a:buSzPct val="100000"/>
              <a:buFont typeface="Arial"/>
              <a:buNone/>
            </a:pPr>
            <a:endParaRPr lang="en-GB" noProof="0" dirty="0">
              <a:solidFill>
                <a:schemeClr val="lt1"/>
              </a:solidFill>
              <a:latin typeface="Arial"/>
              <a:ea typeface="Arial"/>
              <a:cs typeface="Arial"/>
              <a:sym typeface="Arial"/>
            </a:endParaRPr>
          </a:p>
        </p:txBody>
      </p:sp>
      <p:sp>
        <p:nvSpPr>
          <p:cNvPr id="321" name="Google Shape;321;p46"/>
          <p:cNvSpPr txBox="1">
            <a:spLocks noGrp="1"/>
          </p:cNvSpPr>
          <p:nvPr>
            <p:ph type="body" idx="1"/>
          </p:nvPr>
        </p:nvSpPr>
        <p:spPr>
          <a:xfrm>
            <a:off x="457200" y="1772475"/>
            <a:ext cx="5107800" cy="3997800"/>
          </a:xfrm>
          <a:prstGeom prst="rect">
            <a:avLst/>
          </a:prstGeom>
          <a:noFill/>
          <a:ln>
            <a:noFill/>
          </a:ln>
        </p:spPr>
        <p:txBody>
          <a:bodyPr spcFirstLastPara="1" wrap="square" lIns="91425" tIns="45700" rIns="91425" bIns="45700" anchor="t" anchorCtr="0">
            <a:noAutofit/>
          </a:bodyPr>
          <a:lstStyle/>
          <a:p>
            <a:pPr marL="0" lvl="0" indent="0" algn="l" rtl="0">
              <a:spcBef>
                <a:spcPts val="640"/>
              </a:spcBef>
              <a:spcAft>
                <a:spcPts val="0"/>
              </a:spcAft>
              <a:buNone/>
            </a:pPr>
            <a:r>
              <a:rPr lang="en-GB" sz="2000" noProof="0" dirty="0">
                <a:solidFill>
                  <a:schemeClr val="lt1"/>
                </a:solidFill>
                <a:latin typeface="Arial"/>
                <a:ea typeface="Arial"/>
                <a:cs typeface="Arial"/>
                <a:sym typeface="Arial"/>
              </a:rPr>
              <a:t>This [</a:t>
            </a:r>
            <a:r>
              <a:rPr lang="en-GB" sz="2000" u="sng" noProof="0" dirty="0">
                <a:solidFill>
                  <a:schemeClr val="hlink"/>
                </a:solidFill>
                <a:latin typeface="Arial"/>
                <a:ea typeface="Arial"/>
                <a:cs typeface="Arial"/>
                <a:sym typeface="Arial"/>
                <a:hlinkClick r:id="rId4"/>
              </a:rPr>
              <a:t>link</a:t>
            </a:r>
            <a:r>
              <a:rPr lang="en-GB" sz="2000" noProof="0" dirty="0">
                <a:solidFill>
                  <a:schemeClr val="lt1"/>
                </a:solidFill>
                <a:latin typeface="Arial"/>
                <a:ea typeface="Arial"/>
                <a:cs typeface="Arial"/>
                <a:sym typeface="Arial"/>
              </a:rPr>
              <a:t>] is managed by the </a:t>
            </a:r>
            <a:r>
              <a:rPr lang="en-GB" sz="2000" noProof="0" dirty="0" err="1">
                <a:solidFill>
                  <a:schemeClr val="lt1"/>
                </a:solidFill>
                <a:latin typeface="Arial"/>
                <a:ea typeface="Arial"/>
                <a:cs typeface="Arial"/>
                <a:sym typeface="Arial"/>
              </a:rPr>
              <a:t>OfS</a:t>
            </a:r>
            <a:r>
              <a:rPr lang="en-GB" sz="2000" noProof="0" dirty="0">
                <a:solidFill>
                  <a:schemeClr val="lt1"/>
                </a:solidFill>
                <a:latin typeface="Arial"/>
                <a:ea typeface="Arial"/>
                <a:cs typeface="Arial"/>
                <a:sym typeface="Arial"/>
              </a:rPr>
              <a:t> (used to be the QAA).</a:t>
            </a:r>
          </a:p>
          <a:p>
            <a:pPr marL="0" lvl="0" indent="0" algn="l" rtl="0">
              <a:spcBef>
                <a:spcPts val="640"/>
              </a:spcBef>
              <a:spcAft>
                <a:spcPts val="0"/>
              </a:spcAft>
              <a:buNone/>
            </a:pPr>
            <a:endParaRPr lang="en-GB" sz="2000" noProof="0" dirty="0">
              <a:solidFill>
                <a:schemeClr val="lt1"/>
              </a:solidFill>
              <a:latin typeface="Arial"/>
              <a:ea typeface="Arial"/>
              <a:cs typeface="Arial"/>
              <a:sym typeface="Arial"/>
            </a:endParaRPr>
          </a:p>
          <a:p>
            <a:pPr marL="0" lvl="0" indent="0" algn="l" rtl="0">
              <a:spcBef>
                <a:spcPts val="640"/>
              </a:spcBef>
              <a:spcAft>
                <a:spcPts val="0"/>
              </a:spcAft>
              <a:buNone/>
            </a:pPr>
            <a:r>
              <a:rPr lang="en-GB" sz="2000" noProof="0" dirty="0">
                <a:solidFill>
                  <a:schemeClr val="lt1"/>
                </a:solidFill>
                <a:latin typeface="Arial"/>
                <a:ea typeface="Arial"/>
                <a:cs typeface="Arial"/>
                <a:sym typeface="Arial"/>
              </a:rPr>
              <a:t>In England, there are levels 4 to level 8 whereby level 4 is the first year at university and level 8 is PHD. </a:t>
            </a:r>
          </a:p>
          <a:p>
            <a:pPr marL="0" lvl="0" indent="0" algn="l" rtl="0">
              <a:spcBef>
                <a:spcPts val="640"/>
              </a:spcBef>
              <a:spcAft>
                <a:spcPts val="0"/>
              </a:spcAft>
              <a:buNone/>
            </a:pPr>
            <a:endParaRPr lang="en-GB" sz="2000" noProof="0" dirty="0">
              <a:solidFill>
                <a:schemeClr val="lt1"/>
              </a:solidFill>
              <a:latin typeface="Arial"/>
              <a:ea typeface="Arial"/>
              <a:cs typeface="Arial"/>
              <a:sym typeface="Arial"/>
            </a:endParaRPr>
          </a:p>
          <a:p>
            <a:pPr marL="0" lvl="0" indent="0" algn="l" rtl="0">
              <a:spcBef>
                <a:spcPts val="640"/>
              </a:spcBef>
              <a:spcAft>
                <a:spcPts val="0"/>
              </a:spcAft>
              <a:buNone/>
            </a:pPr>
            <a:r>
              <a:rPr lang="en-GB" sz="2000" noProof="0" dirty="0">
                <a:solidFill>
                  <a:schemeClr val="lt1"/>
                </a:solidFill>
                <a:latin typeface="Arial"/>
                <a:ea typeface="Arial"/>
                <a:cs typeface="Arial"/>
                <a:sym typeface="Arial"/>
              </a:rPr>
              <a:t>Additionally, there are  </a:t>
            </a:r>
            <a:r>
              <a:rPr lang="en-GB" sz="2000" u="sng" noProof="0" dirty="0">
                <a:solidFill>
                  <a:schemeClr val="hlink"/>
                </a:solidFill>
                <a:latin typeface="Arial"/>
                <a:ea typeface="Arial"/>
                <a:cs typeface="Arial"/>
                <a:sym typeface="Arial"/>
                <a:hlinkClick r:id="rId5"/>
              </a:rPr>
              <a:t>Subject Benchmark Statements</a:t>
            </a:r>
            <a:r>
              <a:rPr lang="en-GB" sz="2000" noProof="0" dirty="0">
                <a:solidFill>
                  <a:schemeClr val="lt1"/>
                </a:solidFill>
                <a:latin typeface="Arial"/>
                <a:ea typeface="Arial"/>
                <a:cs typeface="Arial"/>
                <a:sym typeface="Arial"/>
              </a:rPr>
              <a:t> which detail the generic expectations for an award (notes - these are indicative)</a:t>
            </a:r>
          </a:p>
          <a:p>
            <a:pPr marL="0" lvl="0" indent="0" algn="l" rtl="0">
              <a:spcBef>
                <a:spcPts val="640"/>
              </a:spcBef>
              <a:spcAft>
                <a:spcPts val="0"/>
              </a:spcAft>
              <a:buNone/>
            </a:pPr>
            <a:endParaRPr lang="en-GB" sz="2000" noProof="0" dirty="0">
              <a:solidFill>
                <a:schemeClr val="lt1"/>
              </a:solidFill>
              <a:latin typeface="Arial"/>
              <a:ea typeface="Arial"/>
              <a:cs typeface="Arial"/>
              <a:sym typeface="Arial"/>
            </a:endParaRPr>
          </a:p>
          <a:p>
            <a:pPr marL="0" lvl="0" indent="0" algn="l" rtl="0">
              <a:spcBef>
                <a:spcPts val="640"/>
              </a:spcBef>
              <a:spcAft>
                <a:spcPts val="0"/>
              </a:spcAft>
              <a:buNone/>
            </a:pPr>
            <a:endParaRPr lang="en-GB" sz="2000" noProof="0" dirty="0">
              <a:solidFill>
                <a:schemeClr val="lt1"/>
              </a:solidFill>
              <a:latin typeface="Arial"/>
              <a:ea typeface="Arial"/>
              <a:cs typeface="Arial"/>
              <a:sym typeface="Arial"/>
            </a:endParaRPr>
          </a:p>
        </p:txBody>
      </p:sp>
      <p:sp>
        <p:nvSpPr>
          <p:cNvPr id="322" name="Google Shape;322;p46"/>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11</a:t>
            </a:fld>
            <a:endParaRPr sz="1200" b="0" i="0" u="none" strike="noStrike" cap="none">
              <a:solidFill>
                <a:srgbClr val="2F3951"/>
              </a:solidFill>
              <a:latin typeface="Arial"/>
              <a:ea typeface="Arial"/>
              <a:cs typeface="Arial"/>
              <a:sym typeface="Arial"/>
            </a:endParaRPr>
          </a:p>
        </p:txBody>
      </p:sp>
      <p:pic>
        <p:nvPicPr>
          <p:cNvPr id="323" name="Google Shape;323;p46" descr="Footer comprising BSU, Educational partner and Transform-ED logos. "/>
          <p:cNvPicPr preferRelativeResize="0"/>
          <p:nvPr/>
        </p:nvPicPr>
        <p:blipFill>
          <a:blip r:embed="rId6">
            <a:alphaModFix/>
          </a:blip>
          <a:stretch>
            <a:fillRect/>
          </a:stretch>
        </p:blipFill>
        <p:spPr>
          <a:xfrm>
            <a:off x="0" y="5662840"/>
            <a:ext cx="9143998" cy="1209584"/>
          </a:xfrm>
          <a:prstGeom prst="rect">
            <a:avLst/>
          </a:prstGeom>
          <a:noFill/>
          <a:ln>
            <a:noFill/>
          </a:ln>
        </p:spPr>
      </p:pic>
      <p:pic>
        <p:nvPicPr>
          <p:cNvPr id="324" name="Google Shape;324;p46" descr="Front cover image of the OfS guide for securing student success regulatory framework. ">
            <a:hlinkClick r:id="rId4"/>
          </p:cNvPr>
          <p:cNvPicPr preferRelativeResize="0"/>
          <p:nvPr/>
        </p:nvPicPr>
        <p:blipFill>
          <a:blip r:embed="rId7">
            <a:alphaModFix/>
          </a:blip>
          <a:stretch>
            <a:fillRect/>
          </a:stretch>
        </p:blipFill>
        <p:spPr>
          <a:xfrm>
            <a:off x="6076950" y="1293714"/>
            <a:ext cx="2836703" cy="394027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8"/>
        <p:cNvGrpSpPr/>
        <p:nvPr/>
      </p:nvGrpSpPr>
      <p:grpSpPr>
        <a:xfrm>
          <a:off x="0" y="0"/>
          <a:ext cx="0" cy="0"/>
          <a:chOff x="0" y="0"/>
          <a:chExt cx="0" cy="0"/>
        </a:xfrm>
      </p:grpSpPr>
      <p:sp>
        <p:nvSpPr>
          <p:cNvPr id="329" name="Google Shape;329;p47"/>
          <p:cNvSpPr txBox="1">
            <a:spLocks noGrp="1"/>
          </p:cNvSpPr>
          <p:nvPr>
            <p:ph type="title"/>
          </p:nvPr>
        </p:nvSpPr>
        <p:spPr>
          <a:xfrm>
            <a:off x="457200" y="404664"/>
            <a:ext cx="8229600" cy="101310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chemeClr val="lt1"/>
              </a:buClr>
              <a:buSzPct val="100000"/>
              <a:buFont typeface="Arial"/>
              <a:buNone/>
            </a:pPr>
            <a:r>
              <a:rPr lang="en-GB" b="1" noProof="0" dirty="0">
                <a:solidFill>
                  <a:schemeClr val="lt1"/>
                </a:solidFill>
                <a:latin typeface="Arial"/>
                <a:ea typeface="Arial"/>
                <a:cs typeface="Arial"/>
                <a:sym typeface="Arial"/>
              </a:rPr>
              <a:t>Sector level standards (England)</a:t>
            </a:r>
            <a:endParaRPr lang="en-GB" b="1" noProof="0" dirty="0"/>
          </a:p>
        </p:txBody>
      </p:sp>
      <p:sp>
        <p:nvSpPr>
          <p:cNvPr id="330" name="Google Shape;330;p47"/>
          <p:cNvSpPr txBox="1">
            <a:spLocks noGrp="1"/>
          </p:cNvSpPr>
          <p:nvPr>
            <p:ph type="body" idx="1"/>
          </p:nvPr>
        </p:nvSpPr>
        <p:spPr>
          <a:xfrm>
            <a:off x="457200" y="1219200"/>
            <a:ext cx="4539600" cy="3997800"/>
          </a:xfrm>
          <a:prstGeom prst="rect">
            <a:avLst/>
          </a:prstGeom>
          <a:noFill/>
          <a:ln>
            <a:noFill/>
          </a:ln>
        </p:spPr>
        <p:txBody>
          <a:bodyPr spcFirstLastPara="1" wrap="square" lIns="91425" tIns="45700" rIns="91425" bIns="45700" anchor="t" anchorCtr="0">
            <a:noAutofit/>
          </a:bodyPr>
          <a:lstStyle/>
          <a:p>
            <a:pPr marL="0" lvl="0" indent="0" algn="l" rtl="0">
              <a:spcBef>
                <a:spcPts val="640"/>
              </a:spcBef>
              <a:spcAft>
                <a:spcPts val="0"/>
              </a:spcAft>
              <a:buNone/>
            </a:pPr>
            <a:r>
              <a:rPr lang="en-GB" sz="2000" b="1" noProof="0" dirty="0">
                <a:solidFill>
                  <a:schemeClr val="lt1"/>
                </a:solidFill>
                <a:latin typeface="Arial"/>
                <a:ea typeface="Arial"/>
                <a:cs typeface="Arial"/>
                <a:sym typeface="Arial"/>
              </a:rPr>
              <a:t>Framework for Higher Education Qualifications.</a:t>
            </a:r>
            <a:r>
              <a:rPr lang="en-GB" sz="2000" noProof="0" dirty="0">
                <a:solidFill>
                  <a:schemeClr val="lt1"/>
                </a:solidFill>
                <a:latin typeface="Arial"/>
                <a:ea typeface="Arial"/>
                <a:cs typeface="Arial"/>
                <a:sym typeface="Arial"/>
              </a:rPr>
              <a:t> Managed by the </a:t>
            </a:r>
            <a:r>
              <a:rPr lang="en-GB" sz="2000" noProof="0" dirty="0" err="1">
                <a:solidFill>
                  <a:schemeClr val="lt1"/>
                </a:solidFill>
                <a:latin typeface="Arial"/>
                <a:ea typeface="Arial"/>
                <a:cs typeface="Arial"/>
                <a:sym typeface="Arial"/>
              </a:rPr>
              <a:t>OfS</a:t>
            </a:r>
            <a:r>
              <a:rPr lang="en-GB" sz="2000" noProof="0" dirty="0">
                <a:solidFill>
                  <a:schemeClr val="lt1"/>
                </a:solidFill>
                <a:latin typeface="Arial"/>
                <a:ea typeface="Arial"/>
                <a:cs typeface="Arial"/>
                <a:sym typeface="Arial"/>
              </a:rPr>
              <a:t>.</a:t>
            </a:r>
          </a:p>
          <a:p>
            <a:pPr marL="0" lvl="0" indent="0" algn="l" rtl="0">
              <a:spcBef>
                <a:spcPts val="640"/>
              </a:spcBef>
              <a:spcAft>
                <a:spcPts val="0"/>
              </a:spcAft>
              <a:buNone/>
            </a:pPr>
            <a:endParaRPr lang="en-GB" sz="2000" noProof="0" dirty="0">
              <a:solidFill>
                <a:schemeClr val="lt1"/>
              </a:solidFill>
              <a:latin typeface="Arial"/>
              <a:ea typeface="Arial"/>
              <a:cs typeface="Arial"/>
              <a:sym typeface="Arial"/>
            </a:endParaRPr>
          </a:p>
          <a:p>
            <a:pPr marL="0" lvl="0" indent="0" algn="l" rtl="0">
              <a:spcBef>
                <a:spcPts val="640"/>
              </a:spcBef>
              <a:spcAft>
                <a:spcPts val="0"/>
              </a:spcAft>
              <a:buNone/>
            </a:pPr>
            <a:r>
              <a:rPr lang="en-GB" sz="2000" noProof="0" dirty="0">
                <a:solidFill>
                  <a:schemeClr val="lt1"/>
                </a:solidFill>
                <a:latin typeface="Arial"/>
                <a:ea typeface="Arial"/>
                <a:cs typeface="Arial"/>
                <a:sym typeface="Arial"/>
              </a:rPr>
              <a:t>In England, there are levels 4 to level 8 Our role as lecturers is to ensure we design and deliver our content at the right level - relates to how we structure our modules and learning outcomes. </a:t>
            </a:r>
          </a:p>
          <a:p>
            <a:pPr marL="0" lvl="0" indent="0" algn="l" rtl="0">
              <a:spcBef>
                <a:spcPts val="640"/>
              </a:spcBef>
              <a:spcAft>
                <a:spcPts val="0"/>
              </a:spcAft>
              <a:buNone/>
            </a:pPr>
            <a:endParaRPr lang="en-GB" sz="2000" noProof="0" dirty="0">
              <a:solidFill>
                <a:schemeClr val="lt1"/>
              </a:solidFill>
              <a:latin typeface="Arial"/>
              <a:ea typeface="Arial"/>
              <a:cs typeface="Arial"/>
              <a:sym typeface="Arial"/>
            </a:endParaRPr>
          </a:p>
          <a:p>
            <a:pPr marL="0" lvl="0" indent="0" algn="l" rtl="0">
              <a:spcBef>
                <a:spcPts val="640"/>
              </a:spcBef>
              <a:spcAft>
                <a:spcPts val="0"/>
              </a:spcAft>
              <a:buNone/>
            </a:pPr>
            <a:r>
              <a:rPr lang="en-GB" sz="2000" b="1" noProof="0" dirty="0">
                <a:solidFill>
                  <a:schemeClr val="lt1"/>
                </a:solidFill>
                <a:latin typeface="Arial"/>
                <a:ea typeface="Arial"/>
                <a:cs typeface="Arial"/>
                <a:sym typeface="Arial"/>
              </a:rPr>
              <a:t>Image from </a:t>
            </a:r>
            <a:r>
              <a:rPr lang="en-GB" sz="2000" b="1" u="sng" noProof="0" dirty="0">
                <a:solidFill>
                  <a:schemeClr val="hlink"/>
                </a:solidFill>
                <a:latin typeface="Arial"/>
                <a:ea typeface="Arial"/>
                <a:cs typeface="Arial"/>
                <a:sym typeface="Arial"/>
                <a:hlinkClick r:id="rId4"/>
              </a:rPr>
              <a:t>Sector Recognised Standards document (England)</a:t>
            </a:r>
            <a:r>
              <a:rPr lang="en-GB" sz="2000" b="1" noProof="0" dirty="0">
                <a:solidFill>
                  <a:schemeClr val="lt1"/>
                </a:solidFill>
                <a:latin typeface="Arial"/>
                <a:ea typeface="Arial"/>
                <a:cs typeface="Arial"/>
                <a:sym typeface="Arial"/>
              </a:rPr>
              <a:t>.</a:t>
            </a:r>
            <a:endParaRPr lang="en-GB" sz="2000" noProof="0" dirty="0">
              <a:solidFill>
                <a:schemeClr val="lt1"/>
              </a:solidFill>
              <a:latin typeface="Arial"/>
              <a:ea typeface="Arial"/>
              <a:cs typeface="Arial"/>
              <a:sym typeface="Arial"/>
            </a:endParaRPr>
          </a:p>
        </p:txBody>
      </p:sp>
      <p:sp>
        <p:nvSpPr>
          <p:cNvPr id="331" name="Google Shape;331;p47"/>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12</a:t>
            </a:fld>
            <a:endParaRPr sz="1200" b="0" i="0" u="none" strike="noStrike" cap="none">
              <a:solidFill>
                <a:srgbClr val="2F3951"/>
              </a:solidFill>
              <a:latin typeface="Arial"/>
              <a:ea typeface="Arial"/>
              <a:cs typeface="Arial"/>
              <a:sym typeface="Arial"/>
            </a:endParaRPr>
          </a:p>
        </p:txBody>
      </p:sp>
      <p:pic>
        <p:nvPicPr>
          <p:cNvPr id="332" name="Google Shape;332;p47" descr="Image from Sector Recognised Standards document (England)"/>
          <p:cNvPicPr preferRelativeResize="0"/>
          <p:nvPr/>
        </p:nvPicPr>
        <p:blipFill>
          <a:blip r:embed="rId5">
            <a:alphaModFix/>
          </a:blip>
          <a:stretch>
            <a:fillRect/>
          </a:stretch>
        </p:blipFill>
        <p:spPr>
          <a:xfrm>
            <a:off x="0" y="5662840"/>
            <a:ext cx="9143998" cy="1209584"/>
          </a:xfrm>
          <a:prstGeom prst="rect">
            <a:avLst/>
          </a:prstGeom>
          <a:noFill/>
          <a:ln>
            <a:noFill/>
          </a:ln>
        </p:spPr>
      </p:pic>
      <p:pic>
        <p:nvPicPr>
          <p:cNvPr id="333" name="Google Shape;333;p47" descr="level 4 - level 8 sector standards. Produced by the OfS. "/>
          <p:cNvPicPr preferRelativeResize="0"/>
          <p:nvPr/>
        </p:nvPicPr>
        <p:blipFill>
          <a:blip r:embed="rId6">
            <a:alphaModFix/>
          </a:blip>
          <a:stretch>
            <a:fillRect/>
          </a:stretch>
        </p:blipFill>
        <p:spPr>
          <a:xfrm>
            <a:off x="5149200" y="1570164"/>
            <a:ext cx="3842399" cy="363095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79517"/>
        </a:solidFill>
        <a:effectLst/>
      </p:bgPr>
    </p:bg>
    <p:spTree>
      <p:nvGrpSpPr>
        <p:cNvPr id="1" name="Shape 337"/>
        <p:cNvGrpSpPr/>
        <p:nvPr/>
      </p:nvGrpSpPr>
      <p:grpSpPr>
        <a:xfrm>
          <a:off x="0" y="0"/>
          <a:ext cx="0" cy="0"/>
          <a:chOff x="0" y="0"/>
          <a:chExt cx="0" cy="0"/>
        </a:xfrm>
      </p:grpSpPr>
      <p:sp>
        <p:nvSpPr>
          <p:cNvPr id="338" name="Google Shape;338;p48"/>
          <p:cNvSpPr txBox="1">
            <a:spLocks noGrp="1"/>
          </p:cNvSpPr>
          <p:nvPr>
            <p:ph type="title"/>
          </p:nvPr>
        </p:nvSpPr>
        <p:spPr>
          <a:xfrm>
            <a:off x="457200" y="404664"/>
            <a:ext cx="8229600" cy="101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2314E"/>
              </a:buClr>
              <a:buSzPts val="3960"/>
              <a:buFont typeface="Arial"/>
              <a:buNone/>
            </a:pPr>
            <a:r>
              <a:rPr lang="en-GB" b="1" noProof="0" dirty="0">
                <a:solidFill>
                  <a:schemeClr val="lt1"/>
                </a:solidFill>
                <a:latin typeface="Arial"/>
                <a:ea typeface="Arial"/>
                <a:cs typeface="Arial"/>
                <a:sym typeface="Arial"/>
              </a:rPr>
              <a:t>Some vocabulary (1/4)</a:t>
            </a:r>
          </a:p>
        </p:txBody>
      </p:sp>
      <p:sp>
        <p:nvSpPr>
          <p:cNvPr id="339" name="Google Shape;339;p48"/>
          <p:cNvSpPr txBox="1">
            <a:spLocks noGrp="1"/>
          </p:cNvSpPr>
          <p:nvPr>
            <p:ph type="body" idx="1"/>
          </p:nvPr>
        </p:nvSpPr>
        <p:spPr>
          <a:xfrm>
            <a:off x="457200" y="1233925"/>
            <a:ext cx="4804200" cy="32760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sz="2000" b="1" noProof="0" dirty="0">
                <a:solidFill>
                  <a:schemeClr val="lt1"/>
                </a:solidFill>
                <a:latin typeface="Arial"/>
                <a:ea typeface="Arial"/>
                <a:cs typeface="Arial"/>
                <a:sym typeface="Arial"/>
              </a:rPr>
              <a:t>Sector Standards + Academic Standards:</a:t>
            </a:r>
          </a:p>
          <a:p>
            <a:pPr marL="0" lvl="0" indent="0" algn="l" rtl="0">
              <a:lnSpc>
                <a:spcPct val="115000"/>
              </a:lnSpc>
              <a:spcBef>
                <a:spcPts val="0"/>
              </a:spcBef>
              <a:spcAft>
                <a:spcPts val="0"/>
              </a:spcAft>
              <a:buNone/>
            </a:pPr>
            <a:endParaRPr lang="en-GB" sz="2000" b="1" noProof="0" dirty="0">
              <a:solidFill>
                <a:schemeClr val="lt1"/>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2000" noProof="0" dirty="0">
                <a:solidFill>
                  <a:schemeClr val="lt1"/>
                </a:solidFill>
                <a:latin typeface="Arial"/>
                <a:ea typeface="Arial"/>
                <a:cs typeface="Arial"/>
                <a:sym typeface="Arial"/>
              </a:rPr>
              <a:t>The </a:t>
            </a:r>
            <a:r>
              <a:rPr lang="en-GB" sz="2000" noProof="0" dirty="0" err="1">
                <a:solidFill>
                  <a:schemeClr val="lt1"/>
                </a:solidFill>
                <a:latin typeface="Arial"/>
                <a:ea typeface="Arial"/>
                <a:cs typeface="Arial"/>
                <a:sym typeface="Arial"/>
              </a:rPr>
              <a:t>OfS</a:t>
            </a:r>
            <a:r>
              <a:rPr lang="en-GB" sz="2000" noProof="0" dirty="0">
                <a:solidFill>
                  <a:schemeClr val="lt1"/>
                </a:solidFill>
                <a:latin typeface="Arial"/>
                <a:ea typeface="Arial"/>
                <a:cs typeface="Arial"/>
                <a:sym typeface="Arial"/>
              </a:rPr>
              <a:t> requirements are detailed in this document and it is essential reading for all those designing and delivering learning. </a:t>
            </a:r>
            <a:r>
              <a:rPr lang="en-GB" sz="2000" b="1" noProof="0" dirty="0">
                <a:solidFill>
                  <a:schemeClr val="lt1"/>
                </a:solidFill>
                <a:latin typeface="Arial"/>
                <a:ea typeface="Arial"/>
                <a:cs typeface="Arial"/>
                <a:sym typeface="Arial"/>
              </a:rPr>
              <a:t> </a:t>
            </a:r>
            <a:endParaRPr lang="en-GB" sz="2000" noProof="0" dirty="0">
              <a:solidFill>
                <a:schemeClr val="lt1"/>
              </a:solidFill>
              <a:latin typeface="Arial"/>
              <a:ea typeface="Arial"/>
              <a:cs typeface="Arial"/>
              <a:sym typeface="Arial"/>
            </a:endParaRP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a:p>
            <a:pPr marL="0" lvl="0" indent="0" algn="l" rtl="0">
              <a:lnSpc>
                <a:spcPct val="115000"/>
              </a:lnSpc>
              <a:spcBef>
                <a:spcPts val="0"/>
              </a:spcBef>
              <a:spcAft>
                <a:spcPts val="0"/>
              </a:spcAft>
              <a:buNone/>
            </a:pPr>
            <a:r>
              <a:rPr lang="en-GB" sz="2000" u="sng" noProof="0" dirty="0">
                <a:solidFill>
                  <a:schemeClr val="hlink"/>
                </a:solidFill>
                <a:latin typeface="Arial"/>
                <a:ea typeface="Arial"/>
                <a:cs typeface="Arial"/>
                <a:sym typeface="Arial"/>
                <a:hlinkClick r:id="rId3"/>
              </a:rPr>
              <a:t>https://www.officeforstudents.org.uk/media/53821cbf-5779-4380-bf2a-aa8f5c53ecd4/sector-recognised-standards.pdf</a:t>
            </a:r>
            <a:r>
              <a:rPr lang="en-GB" sz="2000" noProof="0" dirty="0">
                <a:latin typeface="Arial"/>
                <a:ea typeface="Arial"/>
                <a:cs typeface="Arial"/>
                <a:sym typeface="Arial"/>
              </a:rPr>
              <a:t> </a:t>
            </a:r>
          </a:p>
        </p:txBody>
      </p:sp>
      <p:sp>
        <p:nvSpPr>
          <p:cNvPr id="340" name="Google Shape;340;p48"/>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13</a:t>
            </a:fld>
            <a:endParaRPr sz="1200" b="0" i="0" u="none" strike="noStrike" cap="none">
              <a:solidFill>
                <a:srgbClr val="2F3951"/>
              </a:solidFill>
              <a:latin typeface="Arial"/>
              <a:ea typeface="Arial"/>
              <a:cs typeface="Arial"/>
              <a:sym typeface="Arial"/>
            </a:endParaRPr>
          </a:p>
        </p:txBody>
      </p:sp>
      <p:pic>
        <p:nvPicPr>
          <p:cNvPr id="342" name="Google Shape;342;p48" descr="Footer comprising BSU, Educational partner and Transform-ED logos. "/>
          <p:cNvPicPr preferRelativeResize="0"/>
          <p:nvPr/>
        </p:nvPicPr>
        <p:blipFill>
          <a:blip r:embed="rId4">
            <a:alphaModFix/>
          </a:blip>
          <a:stretch>
            <a:fillRect/>
          </a:stretch>
        </p:blipFill>
        <p:spPr>
          <a:xfrm>
            <a:off x="0" y="5662840"/>
            <a:ext cx="9143998" cy="1209584"/>
          </a:xfrm>
          <a:prstGeom prst="rect">
            <a:avLst/>
          </a:prstGeom>
          <a:noFill/>
          <a:ln>
            <a:noFill/>
          </a:ln>
        </p:spPr>
      </p:pic>
      <p:pic>
        <p:nvPicPr>
          <p:cNvPr id="343" name="Google Shape;343;p48" descr="Image of sector recognised standards document&#10;"/>
          <p:cNvPicPr preferRelativeResize="0"/>
          <p:nvPr/>
        </p:nvPicPr>
        <p:blipFill>
          <a:blip r:embed="rId5">
            <a:alphaModFix/>
          </a:blip>
          <a:stretch>
            <a:fillRect/>
          </a:stretch>
        </p:blipFill>
        <p:spPr>
          <a:xfrm>
            <a:off x="5720075" y="1233914"/>
            <a:ext cx="2966727" cy="39402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79517"/>
        </a:solidFill>
        <a:effectLst/>
      </p:bgPr>
    </p:bg>
    <p:spTree>
      <p:nvGrpSpPr>
        <p:cNvPr id="1" name="Shape 347"/>
        <p:cNvGrpSpPr/>
        <p:nvPr/>
      </p:nvGrpSpPr>
      <p:grpSpPr>
        <a:xfrm>
          <a:off x="0" y="0"/>
          <a:ext cx="0" cy="0"/>
          <a:chOff x="0" y="0"/>
          <a:chExt cx="0" cy="0"/>
        </a:xfrm>
      </p:grpSpPr>
      <p:sp>
        <p:nvSpPr>
          <p:cNvPr id="348" name="Google Shape;348;p49"/>
          <p:cNvSpPr txBox="1">
            <a:spLocks noGrp="1"/>
          </p:cNvSpPr>
          <p:nvPr>
            <p:ph type="title"/>
          </p:nvPr>
        </p:nvSpPr>
        <p:spPr>
          <a:xfrm>
            <a:off x="457200" y="404664"/>
            <a:ext cx="8229600" cy="101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2314E"/>
              </a:buClr>
              <a:buSzPts val="3960"/>
              <a:buFont typeface="Arial"/>
              <a:buNone/>
            </a:pPr>
            <a:r>
              <a:rPr lang="en-GB" b="1" noProof="0" dirty="0">
                <a:solidFill>
                  <a:schemeClr val="lt1"/>
                </a:solidFill>
                <a:latin typeface="Arial"/>
                <a:ea typeface="Arial"/>
                <a:cs typeface="Arial"/>
                <a:sym typeface="Arial"/>
              </a:rPr>
              <a:t>Some vocabulary (2/4)</a:t>
            </a:r>
          </a:p>
        </p:txBody>
      </p:sp>
      <p:sp>
        <p:nvSpPr>
          <p:cNvPr id="349" name="Google Shape;349;p49"/>
          <p:cNvSpPr txBox="1">
            <a:spLocks noGrp="1"/>
          </p:cNvSpPr>
          <p:nvPr>
            <p:ph type="body" idx="1"/>
          </p:nvPr>
        </p:nvSpPr>
        <p:spPr>
          <a:xfrm>
            <a:off x="457200" y="1233925"/>
            <a:ext cx="8106000" cy="32760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sz="2000" b="1" noProof="0" dirty="0">
                <a:solidFill>
                  <a:schemeClr val="lt1"/>
                </a:solidFill>
                <a:latin typeface="Arial"/>
                <a:ea typeface="Arial"/>
                <a:cs typeface="Arial"/>
                <a:sym typeface="Arial"/>
              </a:rPr>
              <a:t>Subject Benchmark Statements:</a:t>
            </a:r>
            <a:r>
              <a:rPr lang="en-GB" sz="2000" noProof="0" dirty="0">
                <a:solidFill>
                  <a:schemeClr val="lt1"/>
                </a:solidFill>
                <a:latin typeface="Arial"/>
                <a:ea typeface="Arial"/>
                <a:cs typeface="Arial"/>
                <a:sym typeface="Arial"/>
              </a:rPr>
              <a:t> </a:t>
            </a:r>
          </a:p>
          <a:p>
            <a:pPr marL="0" lvl="0" indent="0" algn="l" rtl="0">
              <a:lnSpc>
                <a:spcPct val="115000"/>
              </a:lnSpc>
              <a:spcBef>
                <a:spcPts val="0"/>
              </a:spcBef>
              <a:spcAft>
                <a:spcPts val="0"/>
              </a:spcAft>
              <a:buNone/>
            </a:pPr>
            <a:endParaRPr lang="en-GB" sz="2000" noProof="0" dirty="0">
              <a:solidFill>
                <a:schemeClr val="lt1"/>
              </a:solidFill>
              <a:latin typeface="Arial"/>
              <a:ea typeface="Arial"/>
              <a:cs typeface="Arial"/>
              <a:sym typeface="Arial"/>
            </a:endParaRPr>
          </a:p>
          <a:p>
            <a:pPr marL="0" lvl="0" indent="0" algn="l" rtl="0">
              <a:lnSpc>
                <a:spcPct val="115000"/>
              </a:lnSpc>
              <a:spcBef>
                <a:spcPts val="0"/>
              </a:spcBef>
              <a:spcAft>
                <a:spcPts val="0"/>
              </a:spcAft>
              <a:buNone/>
            </a:pPr>
            <a:r>
              <a:rPr lang="en-GB" sz="1600" b="1" i="1" noProof="0" dirty="0">
                <a:solidFill>
                  <a:schemeClr val="lt1"/>
                </a:solidFill>
                <a:latin typeface="Arial"/>
                <a:ea typeface="Arial"/>
                <a:cs typeface="Arial"/>
                <a:sym typeface="Arial"/>
              </a:rPr>
              <a:t>‘</a:t>
            </a:r>
            <a:r>
              <a:rPr lang="en-GB" sz="1600" i="1" noProof="0" dirty="0">
                <a:solidFill>
                  <a:schemeClr val="lt1"/>
                </a:solidFill>
                <a:latin typeface="Arial"/>
                <a:ea typeface="Arial"/>
                <a:cs typeface="Arial"/>
                <a:sym typeface="Arial"/>
              </a:rPr>
              <a:t>Subject Benchmark Statements describe the nature of study and the academic standards expected of graduates in specific subject areas. They show what graduates might reasonably be expected to know, do and understand at the end of their studies.</a:t>
            </a:r>
          </a:p>
          <a:p>
            <a:pPr marL="0" lvl="0" indent="0" algn="l" rtl="0">
              <a:lnSpc>
                <a:spcPct val="115000"/>
              </a:lnSpc>
              <a:spcBef>
                <a:spcPts val="0"/>
              </a:spcBef>
              <a:spcAft>
                <a:spcPts val="0"/>
              </a:spcAft>
              <a:buNone/>
            </a:pPr>
            <a:endParaRPr lang="en-GB" sz="1600" i="1" noProof="0" dirty="0">
              <a:solidFill>
                <a:schemeClr val="lt1"/>
              </a:solidFill>
              <a:latin typeface="Arial"/>
              <a:ea typeface="Arial"/>
              <a:cs typeface="Arial"/>
              <a:sym typeface="Arial"/>
            </a:endParaRPr>
          </a:p>
          <a:p>
            <a:pPr marL="0" lvl="0" indent="0" algn="l" rtl="0">
              <a:lnSpc>
                <a:spcPct val="115000"/>
              </a:lnSpc>
              <a:spcBef>
                <a:spcPts val="0"/>
              </a:spcBef>
              <a:spcAft>
                <a:spcPts val="0"/>
              </a:spcAft>
              <a:buNone/>
            </a:pPr>
            <a:r>
              <a:rPr lang="en-GB" sz="1600" i="1" noProof="0" dirty="0">
                <a:solidFill>
                  <a:schemeClr val="lt1"/>
                </a:solidFill>
                <a:latin typeface="Arial"/>
                <a:ea typeface="Arial"/>
                <a:cs typeface="Arial"/>
                <a:sym typeface="Arial"/>
              </a:rPr>
              <a:t>Subject Benchmark Statements are written by subject specialists and we facilitate this process. They are used as reference points in the design, delivery and review of academic programmes. They provide general guidance but are not intended to represent a national curriculum or to prescribe set approaches. Instead, they allow for flexibility and innovation.’</a:t>
            </a: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a:p>
            <a:pPr marL="0" lvl="0" indent="0" algn="l" rtl="0">
              <a:lnSpc>
                <a:spcPct val="115000"/>
              </a:lnSpc>
              <a:spcBef>
                <a:spcPts val="0"/>
              </a:spcBef>
              <a:spcAft>
                <a:spcPts val="0"/>
              </a:spcAft>
              <a:buNone/>
            </a:pPr>
            <a:r>
              <a:rPr lang="en-GB" sz="2000" u="sng" noProof="0" dirty="0">
                <a:solidFill>
                  <a:schemeClr val="hlink"/>
                </a:solidFill>
                <a:latin typeface="Arial"/>
                <a:ea typeface="Arial"/>
                <a:cs typeface="Arial"/>
                <a:sym typeface="Arial"/>
                <a:hlinkClick r:id="rId3"/>
              </a:rPr>
              <a:t>https://www.qaa.ac.uk/the-quality-code/subject-benchmark-statements</a:t>
            </a:r>
            <a:endParaRPr lang="en-GB" sz="2000" noProof="0" dirty="0">
              <a:latin typeface="Arial"/>
              <a:ea typeface="Arial"/>
              <a:cs typeface="Arial"/>
              <a:sym typeface="Arial"/>
            </a:endParaRP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p:txBody>
      </p:sp>
      <p:sp>
        <p:nvSpPr>
          <p:cNvPr id="350" name="Google Shape;350;p49"/>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14</a:t>
            </a:fld>
            <a:endParaRPr sz="1200" b="0" i="0" u="none" strike="noStrike" cap="none">
              <a:solidFill>
                <a:srgbClr val="2F3951"/>
              </a:solidFill>
              <a:latin typeface="Arial"/>
              <a:ea typeface="Arial"/>
              <a:cs typeface="Arial"/>
              <a:sym typeface="Arial"/>
            </a:endParaRPr>
          </a:p>
        </p:txBody>
      </p:sp>
      <p:pic>
        <p:nvPicPr>
          <p:cNvPr id="352" name="Google Shape;352;p49" descr="Footer comprising BSU, Educational partner and Transform-ED logos. "/>
          <p:cNvPicPr preferRelativeResize="0"/>
          <p:nvPr/>
        </p:nvPicPr>
        <p:blipFill>
          <a:blip r:embed="rId4">
            <a:alphaModFix/>
          </a:blip>
          <a:stretch>
            <a:fillRect/>
          </a:stretch>
        </p:blipFill>
        <p:spPr>
          <a:xfrm>
            <a:off x="0" y="5662840"/>
            <a:ext cx="9143998" cy="120958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79517"/>
        </a:solidFill>
        <a:effectLst/>
      </p:bgPr>
    </p:bg>
    <p:spTree>
      <p:nvGrpSpPr>
        <p:cNvPr id="1" name="Shape 356"/>
        <p:cNvGrpSpPr/>
        <p:nvPr/>
      </p:nvGrpSpPr>
      <p:grpSpPr>
        <a:xfrm>
          <a:off x="0" y="0"/>
          <a:ext cx="0" cy="0"/>
          <a:chOff x="0" y="0"/>
          <a:chExt cx="0" cy="0"/>
        </a:xfrm>
      </p:grpSpPr>
      <p:sp>
        <p:nvSpPr>
          <p:cNvPr id="357" name="Google Shape;357;p50"/>
          <p:cNvSpPr txBox="1">
            <a:spLocks noGrp="1"/>
          </p:cNvSpPr>
          <p:nvPr>
            <p:ph type="title"/>
          </p:nvPr>
        </p:nvSpPr>
        <p:spPr>
          <a:xfrm>
            <a:off x="457200" y="404664"/>
            <a:ext cx="8229600" cy="101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2314E"/>
              </a:buClr>
              <a:buSzPts val="3960"/>
              <a:buFont typeface="Arial"/>
              <a:buNone/>
            </a:pPr>
            <a:r>
              <a:rPr lang="en-GB" b="1" noProof="0" dirty="0">
                <a:solidFill>
                  <a:schemeClr val="lt1"/>
                </a:solidFill>
                <a:latin typeface="Arial"/>
                <a:ea typeface="Arial"/>
                <a:cs typeface="Arial"/>
                <a:sym typeface="Arial"/>
              </a:rPr>
              <a:t>Some vocabulary (3/4)</a:t>
            </a:r>
          </a:p>
        </p:txBody>
      </p:sp>
      <p:sp>
        <p:nvSpPr>
          <p:cNvPr id="358" name="Google Shape;358;p50"/>
          <p:cNvSpPr txBox="1">
            <a:spLocks noGrp="1"/>
          </p:cNvSpPr>
          <p:nvPr>
            <p:ph type="body" idx="1"/>
          </p:nvPr>
        </p:nvSpPr>
        <p:spPr>
          <a:xfrm>
            <a:off x="457200" y="1233925"/>
            <a:ext cx="8106000" cy="32760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2000" b="1" noProof="0" dirty="0">
                <a:solidFill>
                  <a:schemeClr val="lt1"/>
                </a:solidFill>
                <a:latin typeface="Arial"/>
                <a:ea typeface="Arial"/>
                <a:cs typeface="Arial"/>
                <a:sym typeface="Arial"/>
              </a:rPr>
              <a:t>Credit-level framework:</a:t>
            </a:r>
            <a:endParaRPr lang="en-GB" sz="2000" noProof="0" dirty="0">
              <a:solidFill>
                <a:schemeClr val="lt1"/>
              </a:solidFill>
              <a:latin typeface="Arial"/>
              <a:ea typeface="Arial"/>
              <a:cs typeface="Arial"/>
              <a:sym typeface="Arial"/>
            </a:endParaRPr>
          </a:p>
          <a:p>
            <a:pPr marL="0" lvl="0" indent="0" algn="l" rtl="0">
              <a:lnSpc>
                <a:spcPct val="115000"/>
              </a:lnSpc>
              <a:spcBef>
                <a:spcPts val="0"/>
              </a:spcBef>
              <a:spcAft>
                <a:spcPts val="0"/>
              </a:spcAft>
              <a:buNone/>
            </a:pPr>
            <a:endParaRPr lang="en-GB" sz="2000" noProof="0" dirty="0">
              <a:solidFill>
                <a:schemeClr val="lt1"/>
              </a:solidFill>
              <a:latin typeface="Arial"/>
              <a:ea typeface="Arial"/>
              <a:cs typeface="Arial"/>
              <a:sym typeface="Arial"/>
            </a:endParaRPr>
          </a:p>
          <a:p>
            <a:pPr marL="0" lvl="0" indent="0" algn="l" rtl="0">
              <a:lnSpc>
                <a:spcPct val="115000"/>
              </a:lnSpc>
              <a:spcBef>
                <a:spcPts val="0"/>
              </a:spcBef>
              <a:spcAft>
                <a:spcPts val="0"/>
              </a:spcAft>
              <a:buNone/>
            </a:pPr>
            <a:r>
              <a:rPr lang="en-GB" sz="1600" b="1" i="1" noProof="0" dirty="0">
                <a:solidFill>
                  <a:schemeClr val="lt1"/>
                </a:solidFill>
                <a:latin typeface="Arial"/>
                <a:ea typeface="Arial"/>
                <a:cs typeface="Arial"/>
                <a:sym typeface="Arial"/>
              </a:rPr>
              <a:t>‘</a:t>
            </a:r>
            <a:r>
              <a:rPr lang="en-GB" sz="1600" i="1" noProof="0" dirty="0">
                <a:solidFill>
                  <a:schemeClr val="lt1"/>
                </a:solidFill>
                <a:latin typeface="Arial"/>
                <a:ea typeface="Arial"/>
                <a:cs typeface="Arial"/>
                <a:sym typeface="Arial"/>
              </a:rPr>
              <a:t>The award of higher education qualifications is based on the demonstrated achievement of outcomes rather than years of study. Higher education providers are not required to adopt a credit system to define the volume of learning expected of students, although many providers do express their courses by reference to credit. The credit system used in England equates ‘credit’ with ‘learning time’, with 10 notional learning hours equating to one credit. This means that the volume of study for a course expressed in credit provides an indication of the approximate learning time for a student’ Part A of the </a:t>
            </a:r>
            <a:r>
              <a:rPr lang="en-GB" sz="1600" i="1" noProof="0" dirty="0" err="1">
                <a:solidFill>
                  <a:schemeClr val="lt1"/>
                </a:solidFill>
                <a:latin typeface="Arial"/>
                <a:ea typeface="Arial"/>
                <a:cs typeface="Arial"/>
                <a:sym typeface="Arial"/>
              </a:rPr>
              <a:t>OfS</a:t>
            </a:r>
            <a:r>
              <a:rPr lang="en-GB" sz="1600" i="1" noProof="0" dirty="0">
                <a:solidFill>
                  <a:schemeClr val="lt1"/>
                </a:solidFill>
                <a:latin typeface="Arial"/>
                <a:ea typeface="Arial"/>
                <a:cs typeface="Arial"/>
                <a:sym typeface="Arial"/>
              </a:rPr>
              <a:t> Sector Recognised Standards] - note previous yellow slide 11. </a:t>
            </a:r>
          </a:p>
          <a:p>
            <a:pPr marL="0" lvl="0" indent="0" algn="l" rtl="0">
              <a:lnSpc>
                <a:spcPct val="115000"/>
              </a:lnSpc>
              <a:spcBef>
                <a:spcPts val="0"/>
              </a:spcBef>
              <a:spcAft>
                <a:spcPts val="0"/>
              </a:spcAft>
              <a:buNone/>
            </a:pPr>
            <a:r>
              <a:rPr lang="en-GB" sz="1600" i="1" noProof="0" dirty="0">
                <a:solidFill>
                  <a:srgbClr val="180031"/>
                </a:solidFill>
                <a:latin typeface="Arial"/>
                <a:ea typeface="Arial"/>
                <a:cs typeface="Arial"/>
                <a:sym typeface="Arial"/>
              </a:rPr>
              <a:t> </a:t>
            </a: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a:p>
            <a:pPr marL="0" lvl="0" indent="0" algn="l" rtl="0">
              <a:lnSpc>
                <a:spcPct val="115000"/>
              </a:lnSpc>
              <a:spcBef>
                <a:spcPts val="0"/>
              </a:spcBef>
              <a:spcAft>
                <a:spcPts val="0"/>
              </a:spcAft>
              <a:buNone/>
            </a:pPr>
            <a:r>
              <a:rPr lang="en-GB" sz="2000" u="sng" noProof="0" dirty="0">
                <a:solidFill>
                  <a:schemeClr val="hlink"/>
                </a:solidFill>
                <a:latin typeface="Arial"/>
                <a:ea typeface="Arial"/>
                <a:cs typeface="Arial"/>
                <a:sym typeface="Arial"/>
                <a:hlinkClick r:id="rId3"/>
              </a:rPr>
              <a:t>https://www.officeforstudents.org.uk/media/53821cbf-5779-4380-bf2a-aa8f5c53ecd4/sector-recognised-standards.pdf</a:t>
            </a:r>
            <a:endParaRPr lang="en-GB" sz="2000" noProof="0" dirty="0">
              <a:latin typeface="Arial"/>
              <a:ea typeface="Arial"/>
              <a:cs typeface="Arial"/>
              <a:sym typeface="Arial"/>
            </a:endParaRP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p:txBody>
      </p:sp>
      <p:sp>
        <p:nvSpPr>
          <p:cNvPr id="359" name="Google Shape;359;p50"/>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15</a:t>
            </a:fld>
            <a:endParaRPr sz="1200" b="0" i="0" u="none" strike="noStrike" cap="none">
              <a:solidFill>
                <a:srgbClr val="2F3951"/>
              </a:solidFill>
              <a:latin typeface="Arial"/>
              <a:ea typeface="Arial"/>
              <a:cs typeface="Arial"/>
              <a:sym typeface="Arial"/>
            </a:endParaRPr>
          </a:p>
        </p:txBody>
      </p:sp>
      <p:pic>
        <p:nvPicPr>
          <p:cNvPr id="361" name="Google Shape;361;p50" descr="Footer comprising BSU, Educational partner and Transform-ED logos. "/>
          <p:cNvPicPr preferRelativeResize="0"/>
          <p:nvPr/>
        </p:nvPicPr>
        <p:blipFill>
          <a:blip r:embed="rId4">
            <a:alphaModFix/>
          </a:blip>
          <a:stretch>
            <a:fillRect/>
          </a:stretch>
        </p:blipFill>
        <p:spPr>
          <a:xfrm>
            <a:off x="0" y="5662840"/>
            <a:ext cx="9143998" cy="120958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79517"/>
        </a:solidFill>
        <a:effectLst/>
      </p:bgPr>
    </p:bg>
    <p:spTree>
      <p:nvGrpSpPr>
        <p:cNvPr id="1" name="Shape 365"/>
        <p:cNvGrpSpPr/>
        <p:nvPr/>
      </p:nvGrpSpPr>
      <p:grpSpPr>
        <a:xfrm>
          <a:off x="0" y="0"/>
          <a:ext cx="0" cy="0"/>
          <a:chOff x="0" y="0"/>
          <a:chExt cx="0" cy="0"/>
        </a:xfrm>
      </p:grpSpPr>
      <p:sp>
        <p:nvSpPr>
          <p:cNvPr id="366" name="Google Shape;366;p51"/>
          <p:cNvSpPr txBox="1">
            <a:spLocks noGrp="1"/>
          </p:cNvSpPr>
          <p:nvPr>
            <p:ph type="title"/>
          </p:nvPr>
        </p:nvSpPr>
        <p:spPr>
          <a:xfrm>
            <a:off x="457200" y="404664"/>
            <a:ext cx="8229600" cy="101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2314E"/>
              </a:buClr>
              <a:buSzPts val="3960"/>
              <a:buFont typeface="Arial"/>
              <a:buNone/>
            </a:pPr>
            <a:r>
              <a:rPr lang="en-GB" b="1" noProof="0" dirty="0">
                <a:solidFill>
                  <a:schemeClr val="lt1"/>
                </a:solidFill>
                <a:latin typeface="Arial"/>
                <a:ea typeface="Arial"/>
                <a:cs typeface="Arial"/>
                <a:sym typeface="Arial"/>
              </a:rPr>
              <a:t>Some vocabulary (4/4)</a:t>
            </a:r>
          </a:p>
        </p:txBody>
      </p:sp>
      <p:sp>
        <p:nvSpPr>
          <p:cNvPr id="367" name="Google Shape;367;p51"/>
          <p:cNvSpPr txBox="1">
            <a:spLocks noGrp="1"/>
          </p:cNvSpPr>
          <p:nvPr>
            <p:ph type="body" idx="1"/>
          </p:nvPr>
        </p:nvSpPr>
        <p:spPr>
          <a:xfrm>
            <a:off x="457200" y="1233925"/>
            <a:ext cx="8106000" cy="32760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sz="2000" b="1" noProof="0" dirty="0">
                <a:solidFill>
                  <a:schemeClr val="lt1"/>
                </a:solidFill>
                <a:latin typeface="Arial"/>
                <a:ea typeface="Arial"/>
                <a:cs typeface="Arial"/>
                <a:sym typeface="Arial"/>
              </a:rPr>
              <a:t>Classification Descriptors:</a:t>
            </a:r>
            <a:endParaRPr lang="en-GB" sz="2000" noProof="0" dirty="0">
              <a:solidFill>
                <a:schemeClr val="lt1"/>
              </a:solidFill>
              <a:latin typeface="Arial"/>
              <a:ea typeface="Arial"/>
              <a:cs typeface="Arial"/>
              <a:sym typeface="Arial"/>
            </a:endParaRPr>
          </a:p>
          <a:p>
            <a:pPr marL="0" lvl="0" indent="0" algn="l" rtl="0">
              <a:lnSpc>
                <a:spcPct val="115000"/>
              </a:lnSpc>
              <a:spcBef>
                <a:spcPts val="0"/>
              </a:spcBef>
              <a:spcAft>
                <a:spcPts val="0"/>
              </a:spcAft>
              <a:buNone/>
            </a:pPr>
            <a:endParaRPr lang="en-GB" sz="2000" noProof="0" dirty="0">
              <a:solidFill>
                <a:schemeClr val="lt1"/>
              </a:solidFill>
              <a:latin typeface="Arial"/>
              <a:ea typeface="Arial"/>
              <a:cs typeface="Arial"/>
              <a:sym typeface="Arial"/>
            </a:endParaRPr>
          </a:p>
          <a:p>
            <a:pPr marL="0" lvl="0" indent="0" algn="l" rtl="0">
              <a:lnSpc>
                <a:spcPct val="115000"/>
              </a:lnSpc>
              <a:spcBef>
                <a:spcPts val="0"/>
              </a:spcBef>
              <a:spcAft>
                <a:spcPts val="0"/>
              </a:spcAft>
              <a:buNone/>
            </a:pPr>
            <a:r>
              <a:rPr lang="en-GB" sz="1600" b="1" i="1" noProof="0" dirty="0">
                <a:solidFill>
                  <a:schemeClr val="lt1"/>
                </a:solidFill>
                <a:latin typeface="Arial"/>
                <a:ea typeface="Arial"/>
                <a:cs typeface="Arial"/>
                <a:sym typeface="Arial"/>
              </a:rPr>
              <a:t>‘</a:t>
            </a:r>
            <a:r>
              <a:rPr lang="en-GB" sz="1600" i="1" noProof="0" dirty="0">
                <a:solidFill>
                  <a:schemeClr val="lt1"/>
                </a:solidFill>
                <a:latin typeface="Arial"/>
                <a:ea typeface="Arial"/>
                <a:cs typeface="Arial"/>
                <a:sym typeface="Arial"/>
              </a:rPr>
              <a:t>Classification descriptors set out the generic outcomes and attributes expected for the award of a bachelors’ degree with a particular classification. They build on the threshold standards set out above in the descriptor for a bachelors’ degree with honours (see A.3.3) and describe the minimum acceptable level of achievement that a student has to demonstrate to be eligible for a particular classification.’ [Part B of the </a:t>
            </a:r>
            <a:r>
              <a:rPr lang="en-GB" sz="1600" i="1" noProof="0" dirty="0" err="1">
                <a:solidFill>
                  <a:schemeClr val="lt1"/>
                </a:solidFill>
                <a:latin typeface="Arial"/>
                <a:ea typeface="Arial"/>
                <a:cs typeface="Arial"/>
                <a:sym typeface="Arial"/>
              </a:rPr>
              <a:t>OfS</a:t>
            </a:r>
            <a:r>
              <a:rPr lang="en-GB" sz="1600" i="1" noProof="0" dirty="0">
                <a:solidFill>
                  <a:schemeClr val="lt1"/>
                </a:solidFill>
                <a:latin typeface="Arial"/>
                <a:ea typeface="Arial"/>
                <a:cs typeface="Arial"/>
                <a:sym typeface="Arial"/>
              </a:rPr>
              <a:t> Sector Recognised Standards]</a:t>
            </a:r>
          </a:p>
          <a:p>
            <a:pPr marL="0" lvl="0" indent="0" algn="l" rtl="0">
              <a:lnSpc>
                <a:spcPct val="115000"/>
              </a:lnSpc>
              <a:spcBef>
                <a:spcPts val="0"/>
              </a:spcBef>
              <a:spcAft>
                <a:spcPts val="0"/>
              </a:spcAft>
              <a:buNone/>
            </a:pPr>
            <a:endParaRPr lang="en-GB" sz="2000" noProof="0" dirty="0">
              <a:solidFill>
                <a:schemeClr val="lt1"/>
              </a:solidFill>
              <a:latin typeface="Arial"/>
              <a:ea typeface="Arial"/>
              <a:cs typeface="Arial"/>
              <a:sym typeface="Arial"/>
            </a:endParaRPr>
          </a:p>
          <a:p>
            <a:pPr marL="0" lvl="0" indent="0" algn="l" rtl="0">
              <a:lnSpc>
                <a:spcPct val="115000"/>
              </a:lnSpc>
              <a:spcBef>
                <a:spcPts val="0"/>
              </a:spcBef>
              <a:spcAft>
                <a:spcPts val="0"/>
              </a:spcAft>
              <a:buNone/>
            </a:pPr>
            <a:r>
              <a:rPr lang="en-GB" sz="2000" u="sng" noProof="0" dirty="0">
                <a:solidFill>
                  <a:schemeClr val="lt1"/>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https://www.officeforstudents.org.uk/media/53821cbf-5779-4380-bf2a-aa8f5c53ecd4/sector-recognised-standards.pdf</a:t>
            </a:r>
            <a:endParaRPr lang="en-GB" sz="2000" noProof="0" dirty="0">
              <a:solidFill>
                <a:schemeClr val="lt1"/>
              </a:solidFill>
              <a:latin typeface="Arial"/>
              <a:ea typeface="Arial"/>
              <a:cs typeface="Arial"/>
              <a:sym typeface="Arial"/>
            </a:endParaRPr>
          </a:p>
          <a:p>
            <a:pPr marL="0" lvl="0" indent="0" algn="l" rtl="0">
              <a:lnSpc>
                <a:spcPct val="115000"/>
              </a:lnSpc>
              <a:spcBef>
                <a:spcPts val="0"/>
              </a:spcBef>
              <a:spcAft>
                <a:spcPts val="0"/>
              </a:spcAft>
              <a:buNone/>
            </a:pPr>
            <a:endParaRPr lang="en-GB" sz="2000" noProof="0" dirty="0">
              <a:solidFill>
                <a:schemeClr val="lt1"/>
              </a:solidFill>
              <a:latin typeface="Arial"/>
              <a:ea typeface="Arial"/>
              <a:cs typeface="Arial"/>
              <a:sym typeface="Arial"/>
            </a:endParaRPr>
          </a:p>
          <a:p>
            <a:pPr marL="0" lvl="0" indent="0" algn="l" rtl="0">
              <a:lnSpc>
                <a:spcPct val="115000"/>
              </a:lnSpc>
              <a:spcBef>
                <a:spcPts val="0"/>
              </a:spcBef>
              <a:spcAft>
                <a:spcPts val="0"/>
              </a:spcAft>
              <a:buNone/>
            </a:pPr>
            <a:endParaRPr lang="en-GB" sz="2000" noProof="0" dirty="0">
              <a:solidFill>
                <a:schemeClr val="lt1"/>
              </a:solidFill>
              <a:latin typeface="Arial"/>
              <a:ea typeface="Arial"/>
              <a:cs typeface="Arial"/>
              <a:sym typeface="Arial"/>
            </a:endParaRPr>
          </a:p>
          <a:p>
            <a:pPr marL="0" lvl="0" indent="0" algn="l" rtl="0">
              <a:lnSpc>
                <a:spcPct val="115000"/>
              </a:lnSpc>
              <a:spcBef>
                <a:spcPts val="0"/>
              </a:spcBef>
              <a:spcAft>
                <a:spcPts val="0"/>
              </a:spcAft>
              <a:buNone/>
            </a:pPr>
            <a:endParaRPr lang="en-GB" sz="2000" noProof="0" dirty="0">
              <a:solidFill>
                <a:schemeClr val="lt1"/>
              </a:solidFill>
              <a:latin typeface="Arial"/>
              <a:ea typeface="Arial"/>
              <a:cs typeface="Arial"/>
              <a:sym typeface="Arial"/>
            </a:endParaRPr>
          </a:p>
        </p:txBody>
      </p:sp>
      <p:sp>
        <p:nvSpPr>
          <p:cNvPr id="368" name="Google Shape;368;p51"/>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16</a:t>
            </a:fld>
            <a:endParaRPr sz="1200" b="0" i="0" u="none" strike="noStrike" cap="none">
              <a:solidFill>
                <a:srgbClr val="2F3951"/>
              </a:solidFill>
              <a:latin typeface="Arial"/>
              <a:ea typeface="Arial"/>
              <a:cs typeface="Arial"/>
              <a:sym typeface="Arial"/>
            </a:endParaRPr>
          </a:p>
        </p:txBody>
      </p:sp>
      <p:pic>
        <p:nvPicPr>
          <p:cNvPr id="370" name="Google Shape;370;p51" descr="Footer comprising BSU, Educational partner and Transform-ED logos. "/>
          <p:cNvPicPr preferRelativeResize="0"/>
          <p:nvPr/>
        </p:nvPicPr>
        <p:blipFill>
          <a:blip r:embed="rId4">
            <a:alphaModFix/>
          </a:blip>
          <a:stretch>
            <a:fillRect/>
          </a:stretch>
        </p:blipFill>
        <p:spPr>
          <a:xfrm>
            <a:off x="0" y="5662840"/>
            <a:ext cx="9143998" cy="120958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74"/>
        <p:cNvGrpSpPr/>
        <p:nvPr/>
      </p:nvGrpSpPr>
      <p:grpSpPr>
        <a:xfrm>
          <a:off x="0" y="0"/>
          <a:ext cx="0" cy="0"/>
          <a:chOff x="0" y="0"/>
          <a:chExt cx="0" cy="0"/>
        </a:xfrm>
      </p:grpSpPr>
      <p:sp>
        <p:nvSpPr>
          <p:cNvPr id="375" name="Google Shape;375;p52"/>
          <p:cNvSpPr txBox="1">
            <a:spLocks noGrp="1"/>
          </p:cNvSpPr>
          <p:nvPr>
            <p:ph type="title"/>
          </p:nvPr>
        </p:nvSpPr>
        <p:spPr>
          <a:xfrm>
            <a:off x="457200" y="404664"/>
            <a:ext cx="8229600" cy="101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2314E"/>
              </a:buClr>
              <a:buSzPts val="3960"/>
              <a:buFont typeface="Arial"/>
              <a:buNone/>
            </a:pPr>
            <a:r>
              <a:rPr lang="en-GB" b="1" noProof="0" dirty="0">
                <a:latin typeface="Arial"/>
                <a:ea typeface="Arial"/>
                <a:cs typeface="Arial"/>
                <a:sym typeface="Arial"/>
              </a:rPr>
              <a:t>National Student Survey (NSS)</a:t>
            </a:r>
          </a:p>
        </p:txBody>
      </p:sp>
      <p:sp>
        <p:nvSpPr>
          <p:cNvPr id="376" name="Google Shape;376;p52"/>
          <p:cNvSpPr txBox="1">
            <a:spLocks noGrp="1"/>
          </p:cNvSpPr>
          <p:nvPr>
            <p:ph type="body" idx="1"/>
          </p:nvPr>
        </p:nvSpPr>
        <p:spPr>
          <a:xfrm>
            <a:off x="457200" y="2027375"/>
            <a:ext cx="5241000" cy="3674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sz="2000" noProof="0" dirty="0">
                <a:latin typeface="Arial"/>
                <a:ea typeface="Arial"/>
                <a:cs typeface="Arial"/>
                <a:sym typeface="Arial"/>
              </a:rPr>
              <a:t>The NSS is an annual student survey completed by students who are just about to graduate. </a:t>
            </a: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a:p>
            <a:pPr marL="0" lvl="0" indent="0" algn="l" rtl="0">
              <a:lnSpc>
                <a:spcPct val="115000"/>
              </a:lnSpc>
              <a:spcBef>
                <a:spcPts val="0"/>
              </a:spcBef>
              <a:spcAft>
                <a:spcPts val="0"/>
              </a:spcAft>
              <a:buNone/>
            </a:pPr>
            <a:r>
              <a:rPr lang="en-GB" sz="2000" noProof="0" dirty="0">
                <a:latin typeface="Arial"/>
                <a:ea typeface="Arial"/>
                <a:cs typeface="Arial"/>
                <a:sym typeface="Arial"/>
              </a:rPr>
              <a:t>Results are also public on the </a:t>
            </a:r>
            <a:r>
              <a:rPr lang="en-GB" sz="2000" u="sng" noProof="0" dirty="0">
                <a:latin typeface="Arial"/>
                <a:ea typeface="Arial"/>
                <a:cs typeface="Arial"/>
                <a:sym typeface="Arial"/>
                <a:hlinkClick r:id="rId4"/>
              </a:rPr>
              <a:t>Discover Uni</a:t>
            </a:r>
            <a:r>
              <a:rPr lang="en-GB" sz="2000" noProof="0" dirty="0">
                <a:latin typeface="Arial"/>
                <a:ea typeface="Arial"/>
                <a:cs typeface="Arial"/>
                <a:sym typeface="Arial"/>
              </a:rPr>
              <a:t> undergraduate course search. Prospective students can see what others thought about any course, and it allows them to compare courses at different universities and colleges.</a:t>
            </a: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p:txBody>
      </p:sp>
      <p:pic>
        <p:nvPicPr>
          <p:cNvPr id="379" name="Google Shape;379;p52" descr="NSS logo&#10;"/>
          <p:cNvPicPr preferRelativeResize="0"/>
          <p:nvPr/>
        </p:nvPicPr>
        <p:blipFill>
          <a:blip r:embed="rId5">
            <a:alphaModFix/>
          </a:blip>
          <a:stretch>
            <a:fillRect/>
          </a:stretch>
        </p:blipFill>
        <p:spPr>
          <a:xfrm>
            <a:off x="6182750" y="2543164"/>
            <a:ext cx="2324100" cy="1771650"/>
          </a:xfrm>
          <a:prstGeom prst="rect">
            <a:avLst/>
          </a:prstGeom>
          <a:noFill/>
          <a:ln>
            <a:noFill/>
          </a:ln>
        </p:spPr>
      </p:pic>
      <p:pic>
        <p:nvPicPr>
          <p:cNvPr id="380" name="Google Shape;380;p52" descr="Footer comprising BSU, Educational partner and Transform-ED logos. "/>
          <p:cNvPicPr preferRelativeResize="0"/>
          <p:nvPr/>
        </p:nvPicPr>
        <p:blipFill>
          <a:blip r:embed="rId6">
            <a:alphaModFix/>
          </a:blip>
          <a:stretch>
            <a:fillRect/>
          </a:stretch>
        </p:blipFill>
        <p:spPr>
          <a:xfrm>
            <a:off x="0" y="5662840"/>
            <a:ext cx="9143998" cy="1209584"/>
          </a:xfrm>
          <a:prstGeom prst="rect">
            <a:avLst/>
          </a:prstGeom>
          <a:noFill/>
          <a:ln>
            <a:noFill/>
          </a:ln>
        </p:spPr>
      </p:pic>
      <p:sp>
        <p:nvSpPr>
          <p:cNvPr id="377" name="Google Shape;377;p52"/>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17</a:t>
            </a:fld>
            <a:endParaRPr sz="1200" b="0" i="0" u="none" strike="noStrike" cap="none">
              <a:solidFill>
                <a:srgbClr val="2F395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84"/>
        <p:cNvGrpSpPr/>
        <p:nvPr/>
      </p:nvGrpSpPr>
      <p:grpSpPr>
        <a:xfrm>
          <a:off x="0" y="0"/>
          <a:ext cx="0" cy="0"/>
          <a:chOff x="0" y="0"/>
          <a:chExt cx="0" cy="0"/>
        </a:xfrm>
      </p:grpSpPr>
      <p:sp>
        <p:nvSpPr>
          <p:cNvPr id="385" name="Google Shape;385;p53"/>
          <p:cNvSpPr txBox="1">
            <a:spLocks noGrp="1"/>
          </p:cNvSpPr>
          <p:nvPr>
            <p:ph type="title"/>
          </p:nvPr>
        </p:nvSpPr>
        <p:spPr>
          <a:xfrm>
            <a:off x="457200" y="404664"/>
            <a:ext cx="8229600" cy="101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2314E"/>
              </a:buClr>
              <a:buSzPts val="3960"/>
              <a:buFont typeface="Arial"/>
              <a:buNone/>
            </a:pPr>
            <a:r>
              <a:rPr lang="en-GB" b="1" noProof="0" dirty="0">
                <a:latin typeface="Arial"/>
                <a:ea typeface="Arial"/>
                <a:cs typeface="Arial"/>
                <a:sym typeface="Arial"/>
              </a:rPr>
              <a:t>NSS question areas </a:t>
            </a:r>
            <a:r>
              <a:rPr lang="en-GB" sz="1200" b="1" noProof="0" dirty="0">
                <a:latin typeface="Arial"/>
                <a:ea typeface="Arial"/>
                <a:cs typeface="Arial"/>
                <a:sym typeface="Arial"/>
              </a:rPr>
              <a:t>(from the website)</a:t>
            </a:r>
            <a:endParaRPr lang="en-GB" b="1" noProof="0" dirty="0">
              <a:latin typeface="Arial"/>
              <a:ea typeface="Arial"/>
              <a:cs typeface="Arial"/>
              <a:sym typeface="Arial"/>
            </a:endParaRPr>
          </a:p>
        </p:txBody>
      </p:sp>
      <p:sp>
        <p:nvSpPr>
          <p:cNvPr id="386" name="Google Shape;386;p53"/>
          <p:cNvSpPr txBox="1">
            <a:spLocks noGrp="1"/>
          </p:cNvSpPr>
          <p:nvPr>
            <p:ph type="body" idx="1"/>
          </p:nvPr>
        </p:nvSpPr>
        <p:spPr>
          <a:xfrm>
            <a:off x="457200" y="1417775"/>
            <a:ext cx="5241000" cy="3674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2000" noProof="0" dirty="0">
                <a:latin typeface="Arial"/>
                <a:ea typeface="Arial"/>
                <a:cs typeface="Arial"/>
                <a:sym typeface="Arial"/>
              </a:rPr>
              <a:t>The survey asks final year students to provide feedback on their academic experience relating to the following aspects:</a:t>
            </a:r>
          </a:p>
          <a:p>
            <a:pPr marL="457200" lvl="0" indent="-355600" algn="l" rtl="0">
              <a:lnSpc>
                <a:spcPct val="115000"/>
              </a:lnSpc>
              <a:spcBef>
                <a:spcPts val="2900"/>
              </a:spcBef>
              <a:spcAft>
                <a:spcPts val="0"/>
              </a:spcAft>
              <a:buClr>
                <a:schemeClr val="dk1"/>
              </a:buClr>
              <a:buSzPts val="2000"/>
              <a:buFont typeface="Arial"/>
              <a:buChar char="❏"/>
            </a:pPr>
            <a:r>
              <a:rPr lang="en-GB" sz="2000" noProof="0" dirty="0">
                <a:latin typeface="Arial"/>
                <a:ea typeface="Arial"/>
                <a:cs typeface="Arial"/>
                <a:sym typeface="Arial"/>
              </a:rPr>
              <a:t>Teaching on my Course</a:t>
            </a:r>
          </a:p>
          <a:p>
            <a:pPr marL="457200" lvl="0" indent="-355600" algn="l" rtl="0">
              <a:lnSpc>
                <a:spcPct val="115000"/>
              </a:lnSpc>
              <a:spcBef>
                <a:spcPts val="0"/>
              </a:spcBef>
              <a:spcAft>
                <a:spcPts val="0"/>
              </a:spcAft>
              <a:buClr>
                <a:schemeClr val="dk1"/>
              </a:buClr>
              <a:buSzPts val="2000"/>
              <a:buFont typeface="Arial"/>
              <a:buChar char="❏"/>
            </a:pPr>
            <a:r>
              <a:rPr lang="en-GB" sz="2000" noProof="0" dirty="0">
                <a:latin typeface="Arial"/>
                <a:ea typeface="Arial"/>
                <a:cs typeface="Arial"/>
                <a:sym typeface="Arial"/>
              </a:rPr>
              <a:t>Learning Opportunities</a:t>
            </a:r>
          </a:p>
          <a:p>
            <a:pPr marL="457200" lvl="0" indent="-355600" algn="l" rtl="0">
              <a:lnSpc>
                <a:spcPct val="115000"/>
              </a:lnSpc>
              <a:spcBef>
                <a:spcPts val="0"/>
              </a:spcBef>
              <a:spcAft>
                <a:spcPts val="0"/>
              </a:spcAft>
              <a:buClr>
                <a:schemeClr val="dk1"/>
              </a:buClr>
              <a:buSzPts val="2000"/>
              <a:buFont typeface="Arial"/>
              <a:buChar char="❏"/>
            </a:pPr>
            <a:r>
              <a:rPr lang="en-GB" sz="2000" noProof="0" dirty="0">
                <a:latin typeface="Arial"/>
                <a:ea typeface="Arial"/>
                <a:cs typeface="Arial"/>
                <a:sym typeface="Arial"/>
              </a:rPr>
              <a:t>Assessment and Feedback</a:t>
            </a:r>
          </a:p>
          <a:p>
            <a:pPr marL="457200" lvl="0" indent="-355600" algn="l" rtl="0">
              <a:lnSpc>
                <a:spcPct val="115000"/>
              </a:lnSpc>
              <a:spcBef>
                <a:spcPts val="0"/>
              </a:spcBef>
              <a:spcAft>
                <a:spcPts val="0"/>
              </a:spcAft>
              <a:buClr>
                <a:schemeClr val="dk1"/>
              </a:buClr>
              <a:buSzPts val="2000"/>
              <a:buFont typeface="Arial"/>
              <a:buChar char="❏"/>
            </a:pPr>
            <a:r>
              <a:rPr lang="en-GB" sz="2000" noProof="0" dirty="0">
                <a:latin typeface="Arial"/>
                <a:ea typeface="Arial"/>
                <a:cs typeface="Arial"/>
                <a:sym typeface="Arial"/>
              </a:rPr>
              <a:t>Academic Support</a:t>
            </a:r>
          </a:p>
          <a:p>
            <a:pPr marL="457200" lvl="0" indent="-355600" algn="l" rtl="0">
              <a:lnSpc>
                <a:spcPct val="115000"/>
              </a:lnSpc>
              <a:spcBef>
                <a:spcPts val="0"/>
              </a:spcBef>
              <a:spcAft>
                <a:spcPts val="0"/>
              </a:spcAft>
              <a:buClr>
                <a:schemeClr val="dk1"/>
              </a:buClr>
              <a:buSzPts val="2000"/>
              <a:buFont typeface="Arial"/>
              <a:buChar char="❏"/>
            </a:pPr>
            <a:r>
              <a:rPr lang="en-GB" sz="2000" noProof="0" dirty="0">
                <a:latin typeface="Arial"/>
                <a:ea typeface="Arial"/>
                <a:cs typeface="Arial"/>
                <a:sym typeface="Arial"/>
              </a:rPr>
              <a:t>Organisation and Management</a:t>
            </a:r>
          </a:p>
          <a:p>
            <a:pPr marL="457200" lvl="0" indent="-355600" algn="l" rtl="0">
              <a:lnSpc>
                <a:spcPct val="115000"/>
              </a:lnSpc>
              <a:spcBef>
                <a:spcPts val="0"/>
              </a:spcBef>
              <a:spcAft>
                <a:spcPts val="0"/>
              </a:spcAft>
              <a:buClr>
                <a:schemeClr val="dk1"/>
              </a:buClr>
              <a:buSzPts val="2000"/>
              <a:buFont typeface="Arial"/>
              <a:buChar char="❏"/>
            </a:pPr>
            <a:r>
              <a:rPr lang="en-GB" sz="2000" noProof="0" dirty="0">
                <a:latin typeface="Arial"/>
                <a:ea typeface="Arial"/>
                <a:cs typeface="Arial"/>
                <a:sym typeface="Arial"/>
              </a:rPr>
              <a:t>Learning Resources</a:t>
            </a:r>
          </a:p>
          <a:p>
            <a:pPr marL="457200" lvl="0" indent="-355600" algn="l" rtl="0">
              <a:lnSpc>
                <a:spcPct val="115000"/>
              </a:lnSpc>
              <a:spcBef>
                <a:spcPts val="0"/>
              </a:spcBef>
              <a:spcAft>
                <a:spcPts val="0"/>
              </a:spcAft>
              <a:buClr>
                <a:schemeClr val="dk1"/>
              </a:buClr>
              <a:buSzPts val="2000"/>
              <a:buFont typeface="Arial"/>
              <a:buChar char="❏"/>
            </a:pPr>
            <a:r>
              <a:rPr lang="en-GB" sz="2000" noProof="0" dirty="0">
                <a:latin typeface="Arial"/>
                <a:ea typeface="Arial"/>
                <a:cs typeface="Arial"/>
                <a:sym typeface="Arial"/>
              </a:rPr>
              <a:t>Student Voice</a:t>
            </a:r>
          </a:p>
          <a:p>
            <a:pPr marL="457200" lvl="0" indent="0" algn="l" rtl="0">
              <a:lnSpc>
                <a:spcPct val="115000"/>
              </a:lnSpc>
              <a:spcBef>
                <a:spcPts val="2900"/>
              </a:spcBef>
              <a:spcAft>
                <a:spcPts val="0"/>
              </a:spcAft>
              <a:buNone/>
            </a:pPr>
            <a:endParaRPr lang="en-GB" sz="2000" noProof="0" dirty="0">
              <a:latin typeface="Arial"/>
              <a:ea typeface="Arial"/>
              <a:cs typeface="Arial"/>
              <a:sym typeface="Arial"/>
            </a:endParaRPr>
          </a:p>
          <a:p>
            <a:pPr marL="0" lvl="0" indent="0" algn="l" rtl="0">
              <a:lnSpc>
                <a:spcPct val="115000"/>
              </a:lnSpc>
              <a:spcBef>
                <a:spcPts val="2900"/>
              </a:spcBef>
              <a:spcAft>
                <a:spcPts val="0"/>
              </a:spcAft>
              <a:buNone/>
            </a:pPr>
            <a:endParaRPr lang="en-GB" sz="2000" noProof="0" dirty="0">
              <a:latin typeface="Arial"/>
              <a:ea typeface="Arial"/>
              <a:cs typeface="Arial"/>
              <a:sym typeface="Arial"/>
            </a:endParaRP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p:txBody>
      </p:sp>
      <p:pic>
        <p:nvPicPr>
          <p:cNvPr id="389" name="Google Shape;389;p53" descr="NSS logo&#10;"/>
          <p:cNvPicPr preferRelativeResize="0"/>
          <p:nvPr/>
        </p:nvPicPr>
        <p:blipFill>
          <a:blip r:embed="rId4">
            <a:alphaModFix/>
          </a:blip>
          <a:stretch>
            <a:fillRect/>
          </a:stretch>
        </p:blipFill>
        <p:spPr>
          <a:xfrm>
            <a:off x="6182750" y="2543164"/>
            <a:ext cx="2324100" cy="1771650"/>
          </a:xfrm>
          <a:prstGeom prst="rect">
            <a:avLst/>
          </a:prstGeom>
          <a:noFill/>
          <a:ln>
            <a:noFill/>
          </a:ln>
        </p:spPr>
      </p:pic>
      <p:pic>
        <p:nvPicPr>
          <p:cNvPr id="390" name="Google Shape;390;p53" descr="Footer comprising BSU, Educational partner and Transform-ED logos. "/>
          <p:cNvPicPr preferRelativeResize="0"/>
          <p:nvPr/>
        </p:nvPicPr>
        <p:blipFill>
          <a:blip r:embed="rId5">
            <a:alphaModFix/>
          </a:blip>
          <a:stretch>
            <a:fillRect/>
          </a:stretch>
        </p:blipFill>
        <p:spPr>
          <a:xfrm>
            <a:off x="0" y="5662840"/>
            <a:ext cx="9143998" cy="1209584"/>
          </a:xfrm>
          <a:prstGeom prst="rect">
            <a:avLst/>
          </a:prstGeom>
          <a:noFill/>
          <a:ln>
            <a:noFill/>
          </a:ln>
        </p:spPr>
      </p:pic>
      <p:sp>
        <p:nvSpPr>
          <p:cNvPr id="387" name="Google Shape;387;p53"/>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18</a:t>
            </a:fld>
            <a:endParaRPr sz="1200" b="0" i="0" u="none" strike="noStrike" cap="none">
              <a:solidFill>
                <a:srgbClr val="2F395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84">
          <a:extLst>
            <a:ext uri="{FF2B5EF4-FFF2-40B4-BE49-F238E27FC236}">
              <a16:creationId xmlns:a16="http://schemas.microsoft.com/office/drawing/2014/main" id="{27BF7326-5BE1-B99A-4FDB-6D0887F4DABE}"/>
            </a:ext>
          </a:extLst>
        </p:cNvPr>
        <p:cNvGrpSpPr/>
        <p:nvPr/>
      </p:nvGrpSpPr>
      <p:grpSpPr>
        <a:xfrm>
          <a:off x="0" y="0"/>
          <a:ext cx="0" cy="0"/>
          <a:chOff x="0" y="0"/>
          <a:chExt cx="0" cy="0"/>
        </a:xfrm>
      </p:grpSpPr>
      <p:sp>
        <p:nvSpPr>
          <p:cNvPr id="385" name="Google Shape;385;p53">
            <a:extLst>
              <a:ext uri="{FF2B5EF4-FFF2-40B4-BE49-F238E27FC236}">
                <a16:creationId xmlns:a16="http://schemas.microsoft.com/office/drawing/2014/main" id="{7C8E8629-5EAE-F154-4213-A6AC2EADACE5}"/>
              </a:ext>
            </a:extLst>
          </p:cNvPr>
          <p:cNvSpPr txBox="1">
            <a:spLocks noGrp="1"/>
          </p:cNvSpPr>
          <p:nvPr>
            <p:ph type="title"/>
          </p:nvPr>
        </p:nvSpPr>
        <p:spPr>
          <a:xfrm>
            <a:off x="457200" y="404664"/>
            <a:ext cx="8229600" cy="101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2314E"/>
              </a:buClr>
              <a:buSzPts val="3960"/>
              <a:buFont typeface="Arial"/>
              <a:buNone/>
            </a:pPr>
            <a:r>
              <a:rPr lang="en-GB" b="1" dirty="0">
                <a:latin typeface="Arial"/>
                <a:ea typeface="Arial"/>
                <a:cs typeface="Arial"/>
                <a:sym typeface="Arial"/>
              </a:rPr>
              <a:t>Graduate Outcomes Survey</a:t>
            </a:r>
            <a:br>
              <a:rPr lang="en-GB" b="1" dirty="0">
                <a:latin typeface="Arial"/>
                <a:ea typeface="Arial"/>
                <a:cs typeface="Arial"/>
                <a:sym typeface="Arial"/>
              </a:rPr>
            </a:br>
            <a:r>
              <a:rPr lang="en-GB" b="1" dirty="0">
                <a:latin typeface="Arial"/>
                <a:ea typeface="Arial"/>
                <a:cs typeface="Arial"/>
                <a:sym typeface="Arial"/>
              </a:rPr>
              <a:t>(GOS)</a:t>
            </a:r>
            <a:endParaRPr lang="en-GB" b="1" noProof="0" dirty="0">
              <a:latin typeface="Arial"/>
              <a:ea typeface="Arial"/>
              <a:cs typeface="Arial"/>
              <a:sym typeface="Arial"/>
            </a:endParaRPr>
          </a:p>
        </p:txBody>
      </p:sp>
      <p:sp>
        <p:nvSpPr>
          <p:cNvPr id="386" name="Google Shape;386;p53">
            <a:extLst>
              <a:ext uri="{FF2B5EF4-FFF2-40B4-BE49-F238E27FC236}">
                <a16:creationId xmlns:a16="http://schemas.microsoft.com/office/drawing/2014/main" id="{196C8550-B8EB-264D-0E11-BB3DCC439DEC}"/>
              </a:ext>
            </a:extLst>
          </p:cNvPr>
          <p:cNvSpPr txBox="1">
            <a:spLocks noGrp="1"/>
          </p:cNvSpPr>
          <p:nvPr>
            <p:ph type="body" idx="1"/>
          </p:nvPr>
        </p:nvSpPr>
        <p:spPr>
          <a:xfrm>
            <a:off x="457200" y="1974790"/>
            <a:ext cx="5812971" cy="2908419"/>
          </a:xfrm>
          <a:prstGeom prst="rect">
            <a:avLst/>
          </a:prstGeom>
          <a:noFill/>
          <a:ln>
            <a:noFill/>
          </a:ln>
        </p:spPr>
        <p:txBody>
          <a:bodyPr spcFirstLastPara="1" wrap="square" lIns="91425" tIns="45700" rIns="91425" bIns="45700" anchor="t" anchorCtr="0">
            <a:noAutofit/>
          </a:bodyPr>
          <a:lstStyle/>
          <a:p>
            <a:pPr marL="114300" indent="0">
              <a:buNone/>
            </a:pPr>
            <a:r>
              <a:rPr lang="en-GB" sz="2000" b="0" i="0" dirty="0">
                <a:solidFill>
                  <a:schemeClr val="tx1"/>
                </a:solidFill>
                <a:effectLst/>
                <a:latin typeface="Arial"/>
                <a:cs typeface="Arial"/>
                <a:sym typeface="Arial"/>
              </a:rPr>
              <a:t>T</a:t>
            </a:r>
            <a:r>
              <a:rPr lang="en-GB" sz="2000" b="0" i="0" dirty="0">
                <a:solidFill>
                  <a:schemeClr val="tx1"/>
                </a:solidFill>
                <a:effectLst/>
                <a:latin typeface="Arial" panose="020B0604020202020204" pitchFamily="34" charset="0"/>
              </a:rPr>
              <a:t>he biggest UK annual social survey.</a:t>
            </a:r>
          </a:p>
          <a:p>
            <a:pPr marL="114300" indent="0">
              <a:buNone/>
            </a:pPr>
            <a:endParaRPr lang="en-GB" sz="2000" b="0" i="0" dirty="0">
              <a:solidFill>
                <a:schemeClr val="tx1"/>
              </a:solidFill>
              <a:effectLst/>
              <a:latin typeface="Arial" panose="020B0604020202020204" pitchFamily="34" charset="0"/>
            </a:endParaRPr>
          </a:p>
          <a:p>
            <a:pPr marL="114300" indent="0" algn="l">
              <a:buNone/>
            </a:pPr>
            <a:r>
              <a:rPr lang="en-GB" sz="2000" b="0" i="0" dirty="0">
                <a:solidFill>
                  <a:schemeClr val="tx1"/>
                </a:solidFill>
                <a:effectLst/>
                <a:latin typeface="Arial" panose="020B0604020202020204" pitchFamily="34" charset="0"/>
              </a:rPr>
              <a:t>All graduates who complete a HE course in the UK take part in the survey 15 months after course completion. </a:t>
            </a:r>
          </a:p>
          <a:p>
            <a:pPr marL="114300" indent="0" algn="l">
              <a:buNone/>
            </a:pPr>
            <a:endParaRPr lang="en-GB" sz="2000" dirty="0">
              <a:solidFill>
                <a:schemeClr val="tx1"/>
              </a:solidFill>
              <a:latin typeface="Arial" panose="020B0604020202020204" pitchFamily="34" charset="0"/>
            </a:endParaRPr>
          </a:p>
          <a:p>
            <a:pPr marL="114300" indent="0">
              <a:buNone/>
            </a:pPr>
            <a:r>
              <a:rPr lang="en-GB" sz="2000" b="0" i="0" dirty="0">
                <a:solidFill>
                  <a:schemeClr val="tx1"/>
                </a:solidFill>
                <a:effectLst/>
                <a:latin typeface="Arial" panose="020B0604020202020204" pitchFamily="34" charset="0"/>
              </a:rPr>
              <a:t>Run by HESA, the GOS captures the perspectives of recent graduates and finds out what they are doing over the census week.</a:t>
            </a:r>
          </a:p>
          <a:p>
            <a:pPr marL="114300" indent="0">
              <a:buNone/>
            </a:pPr>
            <a:endParaRPr lang="en-GB" sz="2000" dirty="0">
              <a:solidFill>
                <a:schemeClr val="tx1"/>
              </a:solidFill>
              <a:latin typeface="Arial" panose="020B0604020202020204" pitchFamily="34" charset="0"/>
            </a:endParaRPr>
          </a:p>
          <a:p>
            <a:pPr marL="114300" indent="0">
              <a:buNone/>
            </a:pPr>
            <a:endParaRPr lang="en-GB" sz="2000" b="0" i="0" dirty="0">
              <a:solidFill>
                <a:schemeClr val="tx1"/>
              </a:solidFill>
              <a:effectLst/>
              <a:latin typeface="Arial" panose="020B0604020202020204" pitchFamily="34" charset="0"/>
            </a:endParaRPr>
          </a:p>
          <a:p>
            <a:pPr marL="114300" indent="0" algn="l">
              <a:buNone/>
            </a:pPr>
            <a:endParaRPr lang="en-GB" sz="2000" b="0" i="0" dirty="0">
              <a:solidFill>
                <a:schemeClr val="tx1"/>
              </a:solidFill>
              <a:effectLst/>
              <a:latin typeface="Arial" panose="020B0604020202020204" pitchFamily="34" charset="0"/>
            </a:endParaRPr>
          </a:p>
          <a:p>
            <a:pPr marL="114300" indent="0" algn="l">
              <a:buNone/>
            </a:pPr>
            <a:endParaRPr lang="en-GB" sz="2000" b="0" i="0" dirty="0">
              <a:solidFill>
                <a:schemeClr val="tx1"/>
              </a:solidFill>
              <a:effectLst/>
              <a:latin typeface="Arial" panose="020B0604020202020204" pitchFamily="34" charset="0"/>
            </a:endParaRPr>
          </a:p>
          <a:p>
            <a:pPr marL="0" lvl="0" indent="0" algn="l" rtl="0">
              <a:lnSpc>
                <a:spcPct val="115000"/>
              </a:lnSpc>
              <a:spcBef>
                <a:spcPts val="0"/>
              </a:spcBef>
              <a:spcAft>
                <a:spcPts val="0"/>
              </a:spcAft>
              <a:buClr>
                <a:schemeClr val="dk1"/>
              </a:buClr>
              <a:buSzPts val="1100"/>
              <a:buFont typeface="Arial"/>
              <a:buNone/>
            </a:pPr>
            <a:endParaRPr lang="en-GB" sz="2000" noProof="0" dirty="0">
              <a:latin typeface="Arial"/>
              <a:ea typeface="Arial"/>
              <a:cs typeface="Arial"/>
              <a:sym typeface="Arial"/>
            </a:endParaRPr>
          </a:p>
          <a:p>
            <a:pPr marL="0" lvl="0" indent="0" algn="l" rtl="0">
              <a:lnSpc>
                <a:spcPct val="115000"/>
              </a:lnSpc>
              <a:spcBef>
                <a:spcPts val="2900"/>
              </a:spcBef>
              <a:spcAft>
                <a:spcPts val="0"/>
              </a:spcAft>
              <a:buNone/>
            </a:pPr>
            <a:endParaRPr lang="en-GB" sz="2000" noProof="0" dirty="0">
              <a:latin typeface="Arial"/>
              <a:ea typeface="Arial"/>
              <a:cs typeface="Arial"/>
              <a:sym typeface="Arial"/>
            </a:endParaRP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p:txBody>
      </p:sp>
      <p:pic>
        <p:nvPicPr>
          <p:cNvPr id="390" name="Google Shape;390;p53">
            <a:extLst>
              <a:ext uri="{FF2B5EF4-FFF2-40B4-BE49-F238E27FC236}">
                <a16:creationId xmlns:a16="http://schemas.microsoft.com/office/drawing/2014/main" id="{53C150D6-A71E-38FF-1506-4319D69FA898}"/>
              </a:ex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0" y="5662840"/>
            <a:ext cx="9143998" cy="1209584"/>
          </a:xfrm>
          <a:prstGeom prst="rect">
            <a:avLst/>
          </a:prstGeom>
          <a:noFill/>
          <a:ln>
            <a:noFill/>
          </a:ln>
        </p:spPr>
      </p:pic>
      <p:sp>
        <p:nvSpPr>
          <p:cNvPr id="387" name="Google Shape;387;p53">
            <a:extLst>
              <a:ext uri="{FF2B5EF4-FFF2-40B4-BE49-F238E27FC236}">
                <a16:creationId xmlns:a16="http://schemas.microsoft.com/office/drawing/2014/main" id="{DB8B9D93-788E-CE40-1D2F-32892F49F8E7}"/>
              </a:ext>
              <a:ext uri="{C183D7F6-B498-43B3-948B-1728B52AA6E4}">
                <adec:decorative xmlns:adec="http://schemas.microsoft.com/office/drawing/2017/decorative" val="1"/>
              </a:ext>
            </a:extLst>
          </p:cNvPr>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a:ln>
                  <a:noFill/>
                </a:ln>
                <a:solidFill>
                  <a:srgbClr val="2F3951"/>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sz="1200" b="0" i="0" u="none" strike="noStrike" kern="0" cap="none" spc="0" normalizeH="0" baseline="0" noProof="0">
              <a:ln>
                <a:noFill/>
              </a:ln>
              <a:solidFill>
                <a:srgbClr val="2F3951"/>
              </a:solidFill>
              <a:effectLst/>
              <a:uLnTx/>
              <a:uFillTx/>
              <a:latin typeface="Arial"/>
              <a:ea typeface="Arial"/>
              <a:cs typeface="Arial"/>
              <a:sym typeface="Arial"/>
            </a:endParaRPr>
          </a:p>
        </p:txBody>
      </p:sp>
      <p:pic>
        <p:nvPicPr>
          <p:cNvPr id="4" name="Picture 3">
            <a:extLst>
              <a:ext uri="{FF2B5EF4-FFF2-40B4-BE49-F238E27FC236}">
                <a16:creationId xmlns:a16="http://schemas.microsoft.com/office/drawing/2014/main" id="{245828C0-698F-1A2D-FA82-ECF97A0105D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889523" y="2577569"/>
            <a:ext cx="3328936" cy="2147436"/>
          </a:xfrm>
          <a:prstGeom prst="rect">
            <a:avLst/>
          </a:prstGeom>
        </p:spPr>
      </p:pic>
    </p:spTree>
    <p:extLst>
      <p:ext uri="{BB962C8B-B14F-4D97-AF65-F5344CB8AC3E}">
        <p14:creationId xmlns:p14="http://schemas.microsoft.com/office/powerpoint/2010/main" val="2432439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3"/>
        <p:cNvGrpSpPr/>
        <p:nvPr/>
      </p:nvGrpSpPr>
      <p:grpSpPr>
        <a:xfrm>
          <a:off x="0" y="0"/>
          <a:ext cx="0" cy="0"/>
          <a:chOff x="0" y="0"/>
          <a:chExt cx="0" cy="0"/>
        </a:xfrm>
      </p:grpSpPr>
      <p:sp>
        <p:nvSpPr>
          <p:cNvPr id="244" name="Google Shape;244;p38"/>
          <p:cNvSpPr txBox="1">
            <a:spLocks noGrp="1"/>
          </p:cNvSpPr>
          <p:nvPr>
            <p:ph type="title"/>
          </p:nvPr>
        </p:nvSpPr>
        <p:spPr>
          <a:xfrm>
            <a:off x="457200" y="404664"/>
            <a:ext cx="8229600" cy="1012974"/>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22314E"/>
              </a:buClr>
              <a:buSzPts val="4400"/>
              <a:buFont typeface="Arial"/>
              <a:buNone/>
            </a:pPr>
            <a:r>
              <a:rPr lang="en-GB" b="1" noProof="0" dirty="0">
                <a:solidFill>
                  <a:srgbClr val="000000"/>
                </a:solidFill>
                <a:latin typeface="Arial"/>
                <a:ea typeface="Arial"/>
                <a:cs typeface="Arial"/>
                <a:sym typeface="Arial"/>
              </a:rPr>
              <a:t>Learning outcomes</a:t>
            </a:r>
          </a:p>
        </p:txBody>
      </p:sp>
      <p:sp>
        <p:nvSpPr>
          <p:cNvPr id="245" name="Google Shape;245;p38"/>
          <p:cNvSpPr txBox="1">
            <a:spLocks noGrp="1"/>
          </p:cNvSpPr>
          <p:nvPr>
            <p:ph type="body" idx="1"/>
          </p:nvPr>
        </p:nvSpPr>
        <p:spPr>
          <a:xfrm>
            <a:off x="457200" y="1371600"/>
            <a:ext cx="8456400" cy="3917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2000" b="1" noProof="0" dirty="0">
                <a:solidFill>
                  <a:srgbClr val="000000"/>
                </a:solidFill>
                <a:latin typeface="Arial"/>
                <a:ea typeface="Arial"/>
                <a:cs typeface="Arial"/>
                <a:sym typeface="Arial"/>
              </a:rPr>
              <a:t>By the end of this workshop, successful participants will be able to:</a:t>
            </a:r>
          </a:p>
          <a:p>
            <a:pPr marL="0" lvl="0" indent="0" algn="l" rtl="0">
              <a:spcBef>
                <a:spcPts val="0"/>
              </a:spcBef>
              <a:spcAft>
                <a:spcPts val="0"/>
              </a:spcAft>
              <a:buNone/>
            </a:pPr>
            <a:endParaRPr lang="en-GB" sz="2000" noProof="0" dirty="0">
              <a:solidFill>
                <a:srgbClr val="000000"/>
              </a:solidFill>
              <a:latin typeface="Arial"/>
              <a:ea typeface="Arial"/>
              <a:cs typeface="Arial"/>
              <a:sym typeface="Arial"/>
            </a:endParaRPr>
          </a:p>
          <a:p>
            <a:pPr marL="457200" lvl="0" indent="-355600" algn="l" rtl="0">
              <a:spcBef>
                <a:spcPts val="0"/>
              </a:spcBef>
              <a:spcAft>
                <a:spcPts val="0"/>
              </a:spcAft>
              <a:buClr>
                <a:srgbClr val="000000"/>
              </a:buClr>
              <a:buSzPts val="2000"/>
              <a:buAutoNum type="arabicPeriod"/>
            </a:pPr>
            <a:r>
              <a:rPr lang="en-GB" sz="2000" noProof="0" dirty="0">
                <a:solidFill>
                  <a:srgbClr val="000000"/>
                </a:solidFill>
                <a:latin typeface="Arial"/>
                <a:ea typeface="Arial"/>
                <a:cs typeface="Arial"/>
                <a:sym typeface="Arial"/>
              </a:rPr>
              <a:t>Critically explore the reasons students attend university</a:t>
            </a:r>
          </a:p>
          <a:p>
            <a:pPr marL="457200" lvl="0" indent="-355600" algn="l" rtl="0">
              <a:spcBef>
                <a:spcPts val="0"/>
              </a:spcBef>
              <a:spcAft>
                <a:spcPts val="0"/>
              </a:spcAft>
              <a:buClr>
                <a:srgbClr val="000000"/>
              </a:buClr>
              <a:buSzPts val="2000"/>
              <a:buAutoNum type="arabicPeriod"/>
            </a:pPr>
            <a:r>
              <a:rPr lang="en-GB" sz="2000" noProof="0" dirty="0">
                <a:solidFill>
                  <a:srgbClr val="000000"/>
                </a:solidFill>
                <a:latin typeface="Arial"/>
                <a:ea typeface="Arial"/>
                <a:cs typeface="Arial"/>
                <a:sym typeface="Arial"/>
              </a:rPr>
              <a:t>Discuss the role and responsibilities of a university lecturer</a:t>
            </a:r>
          </a:p>
          <a:p>
            <a:pPr marL="457200" lvl="0" indent="-355600" algn="l" rtl="0">
              <a:spcBef>
                <a:spcPts val="0"/>
              </a:spcBef>
              <a:spcAft>
                <a:spcPts val="0"/>
              </a:spcAft>
              <a:buClr>
                <a:srgbClr val="000000"/>
              </a:buClr>
              <a:buSzPts val="2000"/>
              <a:buAutoNum type="arabicPeriod"/>
            </a:pPr>
            <a:r>
              <a:rPr lang="en-GB" sz="2000" noProof="0" dirty="0">
                <a:solidFill>
                  <a:srgbClr val="000000"/>
                </a:solidFill>
                <a:latin typeface="Arial"/>
                <a:ea typeface="Arial"/>
                <a:cs typeface="Arial"/>
                <a:sym typeface="Arial"/>
              </a:rPr>
              <a:t>Design impactful learning and teaching activities for students</a:t>
            </a:r>
          </a:p>
          <a:p>
            <a:pPr marL="457200" lvl="0" indent="-355600" algn="l" rtl="0">
              <a:spcBef>
                <a:spcPts val="0"/>
              </a:spcBef>
              <a:spcAft>
                <a:spcPts val="0"/>
              </a:spcAft>
              <a:buClr>
                <a:srgbClr val="000000"/>
              </a:buClr>
              <a:buSzPts val="2000"/>
              <a:buAutoNum type="arabicPeriod"/>
            </a:pPr>
            <a:r>
              <a:rPr lang="en-GB" sz="2000" noProof="0" dirty="0">
                <a:solidFill>
                  <a:srgbClr val="000000"/>
                </a:solidFill>
                <a:latin typeface="Arial"/>
                <a:ea typeface="Arial"/>
                <a:cs typeface="Arial"/>
                <a:sym typeface="Arial"/>
              </a:rPr>
              <a:t>Describe the main QA and QE processes used by higher education institutions and the role of BSU and partnership provision</a:t>
            </a:r>
          </a:p>
          <a:p>
            <a:pPr marL="457200" lvl="0" indent="-355600" algn="l" rtl="0">
              <a:spcBef>
                <a:spcPts val="0"/>
              </a:spcBef>
              <a:spcAft>
                <a:spcPts val="0"/>
              </a:spcAft>
              <a:buClr>
                <a:srgbClr val="000000"/>
              </a:buClr>
              <a:buSzPts val="2000"/>
              <a:buAutoNum type="arabicPeriod"/>
            </a:pPr>
            <a:r>
              <a:rPr lang="en-GB" sz="2000" noProof="0" dirty="0">
                <a:solidFill>
                  <a:srgbClr val="000000"/>
                </a:solidFill>
                <a:latin typeface="Arial"/>
                <a:ea typeface="Arial"/>
                <a:cs typeface="Arial"/>
                <a:sym typeface="Arial"/>
              </a:rPr>
              <a:t>Articulate best practice in the assessment and feedback of students</a:t>
            </a:r>
          </a:p>
          <a:p>
            <a:pPr marL="457200" lvl="0" indent="-355600" algn="l" rtl="0">
              <a:spcBef>
                <a:spcPts val="0"/>
              </a:spcBef>
              <a:spcAft>
                <a:spcPts val="0"/>
              </a:spcAft>
              <a:buClr>
                <a:srgbClr val="000000"/>
              </a:buClr>
              <a:buSzPts val="2000"/>
              <a:buAutoNum type="arabicPeriod"/>
            </a:pPr>
            <a:r>
              <a:rPr lang="en-GB" sz="2000" noProof="0" dirty="0">
                <a:solidFill>
                  <a:srgbClr val="000000"/>
                </a:solidFill>
                <a:latin typeface="Arial"/>
                <a:ea typeface="Arial"/>
                <a:cs typeface="Arial"/>
                <a:sym typeface="Arial"/>
              </a:rPr>
              <a:t>Discuss elements which support a positive student experience and how these are measured as part of QA processes</a:t>
            </a:r>
          </a:p>
          <a:p>
            <a:pPr marL="457200" lvl="0" indent="-355600" algn="l" rtl="0">
              <a:spcBef>
                <a:spcPts val="0"/>
              </a:spcBef>
              <a:spcAft>
                <a:spcPts val="0"/>
              </a:spcAft>
              <a:buClr>
                <a:srgbClr val="000000"/>
              </a:buClr>
              <a:buSzPts val="2000"/>
              <a:buAutoNum type="arabicPeriod"/>
            </a:pPr>
            <a:r>
              <a:rPr lang="en-GB" sz="2000" noProof="0" dirty="0">
                <a:solidFill>
                  <a:srgbClr val="000000"/>
                </a:solidFill>
                <a:latin typeface="Arial"/>
                <a:ea typeface="Arial"/>
                <a:cs typeface="Arial"/>
                <a:sym typeface="Arial"/>
              </a:rPr>
              <a:t>Reflect on their own educational practice and develop a plan for future development</a:t>
            </a:r>
            <a:endParaRPr lang="en-GB" sz="4100" noProof="0" dirty="0">
              <a:solidFill>
                <a:srgbClr val="000000"/>
              </a:solidFill>
              <a:latin typeface="Arial"/>
              <a:ea typeface="Arial"/>
              <a:cs typeface="Arial"/>
              <a:sym typeface="Arial"/>
            </a:endParaRPr>
          </a:p>
        </p:txBody>
      </p:sp>
      <p:sp>
        <p:nvSpPr>
          <p:cNvPr id="246" name="Google Shape;246;p38"/>
          <p:cNvSpPr/>
          <p:nvPr/>
        </p:nvSpPr>
        <p:spPr>
          <a:xfrm>
            <a:off x="8506859" y="6366883"/>
            <a:ext cx="406750" cy="276999"/>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2</a:t>
            </a:fld>
            <a:endParaRPr sz="1200" b="0" i="0" u="none" strike="noStrike" cap="none">
              <a:solidFill>
                <a:srgbClr val="2F3951"/>
              </a:solidFill>
              <a:latin typeface="Arial"/>
              <a:ea typeface="Arial"/>
              <a:cs typeface="Arial"/>
              <a:sym typeface="Arial"/>
            </a:endParaRPr>
          </a:p>
        </p:txBody>
      </p:sp>
      <p:pic>
        <p:nvPicPr>
          <p:cNvPr id="248" name="Google Shape;248;p38" descr="Footer comprising BSU, Educational partner and Transform-ED logos. "/>
          <p:cNvPicPr preferRelativeResize="0"/>
          <p:nvPr/>
        </p:nvPicPr>
        <p:blipFill>
          <a:blip r:embed="rId4">
            <a:alphaModFix/>
          </a:blip>
          <a:stretch>
            <a:fillRect/>
          </a:stretch>
        </p:blipFill>
        <p:spPr>
          <a:xfrm>
            <a:off x="0" y="5662840"/>
            <a:ext cx="9143998" cy="120958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84">
          <a:extLst>
            <a:ext uri="{FF2B5EF4-FFF2-40B4-BE49-F238E27FC236}">
              <a16:creationId xmlns:a16="http://schemas.microsoft.com/office/drawing/2014/main" id="{ACD37D88-36C1-29F5-01D3-4D03DDF8C363}"/>
            </a:ext>
          </a:extLst>
        </p:cNvPr>
        <p:cNvGrpSpPr/>
        <p:nvPr/>
      </p:nvGrpSpPr>
      <p:grpSpPr>
        <a:xfrm>
          <a:off x="0" y="0"/>
          <a:ext cx="0" cy="0"/>
          <a:chOff x="0" y="0"/>
          <a:chExt cx="0" cy="0"/>
        </a:xfrm>
      </p:grpSpPr>
      <p:sp>
        <p:nvSpPr>
          <p:cNvPr id="385" name="Google Shape;385;p53">
            <a:extLst>
              <a:ext uri="{FF2B5EF4-FFF2-40B4-BE49-F238E27FC236}">
                <a16:creationId xmlns:a16="http://schemas.microsoft.com/office/drawing/2014/main" id="{B129AC05-E192-DB35-DD75-696B7ED7D345}"/>
              </a:ext>
            </a:extLst>
          </p:cNvPr>
          <p:cNvSpPr txBox="1">
            <a:spLocks noGrp="1"/>
          </p:cNvSpPr>
          <p:nvPr>
            <p:ph type="title"/>
          </p:nvPr>
        </p:nvSpPr>
        <p:spPr>
          <a:xfrm>
            <a:off x="457200" y="404664"/>
            <a:ext cx="8229600" cy="101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2314E"/>
              </a:buClr>
              <a:buSzPts val="3960"/>
              <a:buFont typeface="Arial"/>
              <a:buNone/>
            </a:pPr>
            <a:r>
              <a:rPr lang="en-GB" b="1" dirty="0">
                <a:latin typeface="Arial"/>
                <a:ea typeface="Arial"/>
                <a:cs typeface="Arial"/>
                <a:sym typeface="Arial"/>
              </a:rPr>
              <a:t>GOS</a:t>
            </a:r>
            <a:r>
              <a:rPr lang="en-GB" b="1" noProof="0" dirty="0">
                <a:latin typeface="Arial"/>
                <a:ea typeface="Arial"/>
                <a:cs typeface="Arial"/>
                <a:sym typeface="Arial"/>
              </a:rPr>
              <a:t> </a:t>
            </a:r>
            <a:r>
              <a:rPr lang="en-GB" b="1" dirty="0">
                <a:latin typeface="Arial"/>
                <a:ea typeface="Arial"/>
                <a:cs typeface="Arial"/>
                <a:sym typeface="Arial"/>
              </a:rPr>
              <a:t>questions</a:t>
            </a:r>
            <a:endParaRPr lang="en-GB" b="1" noProof="0" dirty="0">
              <a:latin typeface="Arial"/>
              <a:ea typeface="Arial"/>
              <a:cs typeface="Arial"/>
              <a:sym typeface="Arial"/>
            </a:endParaRPr>
          </a:p>
        </p:txBody>
      </p:sp>
      <p:sp>
        <p:nvSpPr>
          <p:cNvPr id="386" name="Google Shape;386;p53">
            <a:extLst>
              <a:ext uri="{FF2B5EF4-FFF2-40B4-BE49-F238E27FC236}">
                <a16:creationId xmlns:a16="http://schemas.microsoft.com/office/drawing/2014/main" id="{79731569-CAA7-1AA4-AE43-A13500914D58}"/>
              </a:ext>
            </a:extLst>
          </p:cNvPr>
          <p:cNvSpPr txBox="1">
            <a:spLocks noGrp="1"/>
          </p:cNvSpPr>
          <p:nvPr>
            <p:ph type="body" idx="1"/>
          </p:nvPr>
        </p:nvSpPr>
        <p:spPr>
          <a:xfrm>
            <a:off x="457200" y="1310087"/>
            <a:ext cx="8421329" cy="3674100"/>
          </a:xfrm>
          <a:prstGeom prst="rect">
            <a:avLst/>
          </a:prstGeom>
          <a:noFill/>
          <a:ln>
            <a:noFill/>
          </a:ln>
        </p:spPr>
        <p:txBody>
          <a:bodyPr spcFirstLastPara="1" wrap="square" lIns="91425" tIns="45700" rIns="91425" bIns="45700" anchor="t" anchorCtr="0">
            <a:noAutofit/>
          </a:bodyPr>
          <a:lstStyle/>
          <a:p>
            <a:pPr marL="0" indent="0">
              <a:lnSpc>
                <a:spcPct val="115000"/>
              </a:lnSpc>
              <a:spcBef>
                <a:spcPts val="0"/>
              </a:spcBef>
              <a:buSzPts val="1100"/>
              <a:buNone/>
            </a:pPr>
            <a:r>
              <a:rPr lang="en-GB" sz="1800" b="0" i="0" dirty="0">
                <a:solidFill>
                  <a:schemeClr val="tx1"/>
                </a:solidFill>
                <a:effectLst/>
                <a:latin typeface="Arial" panose="020B0604020202020204" pitchFamily="34" charset="0"/>
              </a:rPr>
              <a:t>The survey aims to help current and future students gain an insight into career destinations and development by </a:t>
            </a:r>
            <a:r>
              <a:rPr lang="en-GB" sz="1800" b="0" i="0" dirty="0">
                <a:solidFill>
                  <a:schemeClr val="tx1"/>
                </a:solidFill>
                <a:effectLst/>
                <a:latin typeface="Arial"/>
                <a:cs typeface="Arial"/>
                <a:sym typeface="Arial"/>
              </a:rPr>
              <a:t>survey</a:t>
            </a:r>
            <a:r>
              <a:rPr lang="en-GB" sz="1800" dirty="0">
                <a:solidFill>
                  <a:schemeClr val="tx1"/>
                </a:solidFill>
                <a:latin typeface="Arial"/>
                <a:cs typeface="Arial"/>
                <a:sym typeface="Arial"/>
              </a:rPr>
              <a:t>ing</a:t>
            </a:r>
            <a:r>
              <a:rPr lang="en-GB" sz="1800" noProof="0" dirty="0">
                <a:latin typeface="Arial"/>
                <a:ea typeface="Arial"/>
                <a:cs typeface="Arial"/>
                <a:sym typeface="Arial"/>
              </a:rPr>
              <a:t> graduate</a:t>
            </a:r>
            <a:r>
              <a:rPr lang="en-GB" sz="1800" dirty="0">
                <a:latin typeface="Arial"/>
                <a:ea typeface="Arial"/>
                <a:cs typeface="Arial"/>
                <a:sym typeface="Arial"/>
              </a:rPr>
              <a:t>s across the following areas</a:t>
            </a:r>
            <a:r>
              <a:rPr lang="en-GB" sz="1800" noProof="0" dirty="0">
                <a:latin typeface="Arial"/>
                <a:ea typeface="Arial"/>
                <a:cs typeface="Arial"/>
                <a:sym typeface="Arial"/>
              </a:rPr>
              <a:t>:</a:t>
            </a:r>
          </a:p>
          <a:p>
            <a:pPr marL="0" lvl="0" indent="0" algn="l" rtl="0">
              <a:lnSpc>
                <a:spcPct val="115000"/>
              </a:lnSpc>
              <a:spcBef>
                <a:spcPts val="0"/>
              </a:spcBef>
              <a:spcAft>
                <a:spcPts val="0"/>
              </a:spcAft>
              <a:buClr>
                <a:schemeClr val="dk1"/>
              </a:buClr>
              <a:buSzPts val="1100"/>
              <a:buFont typeface="Arial"/>
              <a:buNone/>
            </a:pPr>
            <a:endParaRPr lang="en-GB" sz="20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1600" b="1" i="0" dirty="0">
                <a:solidFill>
                  <a:schemeClr val="tx1"/>
                </a:solidFill>
                <a:effectLst/>
                <a:latin typeface="Arial" panose="020B0604020202020204" pitchFamily="34" charset="0"/>
              </a:rPr>
              <a:t>Core</a:t>
            </a:r>
            <a:r>
              <a:rPr lang="en-GB" sz="1600" dirty="0">
                <a:solidFill>
                  <a:schemeClr val="tx1"/>
                </a:solidFill>
                <a:latin typeface="Arial" panose="020B0604020202020204" pitchFamily="34" charset="0"/>
              </a:rPr>
              <a:t> </a:t>
            </a:r>
            <a:r>
              <a:rPr lang="en-GB" sz="1600" b="1" i="0" dirty="0">
                <a:solidFill>
                  <a:schemeClr val="tx1"/>
                </a:solidFill>
                <a:effectLst/>
                <a:latin typeface="Arial" panose="020B0604020202020204" pitchFamily="34" charset="0"/>
              </a:rPr>
              <a:t>questions</a:t>
            </a:r>
          </a:p>
          <a:p>
            <a:pPr marL="342900" lvl="0" algn="l" rtl="0">
              <a:lnSpc>
                <a:spcPct val="115000"/>
              </a:lnSpc>
              <a:spcBef>
                <a:spcPts val="0"/>
              </a:spcBef>
              <a:spcAft>
                <a:spcPts val="0"/>
              </a:spcAft>
              <a:buClr>
                <a:schemeClr val="dk1"/>
              </a:buClr>
              <a:buSzPts val="1100"/>
              <a:buFont typeface="Wingdings" panose="05000000000000000000" pitchFamily="2" charset="2"/>
              <a:buChar char="q"/>
            </a:pPr>
            <a:r>
              <a:rPr lang="en-GB" sz="1600" b="0" i="0" dirty="0">
                <a:solidFill>
                  <a:schemeClr val="tx1"/>
                </a:solidFill>
                <a:effectLst/>
                <a:latin typeface="Arial" panose="020B0604020202020204" pitchFamily="34" charset="0"/>
              </a:rPr>
              <a:t>Current activities (in survey week)</a:t>
            </a:r>
          </a:p>
          <a:p>
            <a:pPr marL="342900" lvl="0" algn="l" rtl="0">
              <a:lnSpc>
                <a:spcPct val="115000"/>
              </a:lnSpc>
              <a:spcBef>
                <a:spcPts val="0"/>
              </a:spcBef>
              <a:spcAft>
                <a:spcPts val="0"/>
              </a:spcAft>
              <a:buClr>
                <a:schemeClr val="dk1"/>
              </a:buClr>
              <a:buSzPts val="1100"/>
              <a:buFont typeface="Wingdings" panose="05000000000000000000" pitchFamily="2" charset="2"/>
              <a:buChar char="q"/>
            </a:pPr>
            <a:r>
              <a:rPr lang="en-GB" sz="1600" dirty="0">
                <a:solidFill>
                  <a:schemeClr val="tx1"/>
                </a:solidFill>
                <a:latin typeface="Arial" panose="020B0604020202020204" pitchFamily="34" charset="0"/>
              </a:rPr>
              <a:t>Previous activities</a:t>
            </a:r>
            <a:endParaRPr lang="en-GB" sz="2000" b="0" i="0" dirty="0">
              <a:solidFill>
                <a:schemeClr val="tx1"/>
              </a:solidFill>
              <a:effectLst/>
              <a:latin typeface="Arial" panose="020B0604020202020204" pitchFamily="34" charset="0"/>
            </a:endParaRPr>
          </a:p>
          <a:p>
            <a:pPr marL="0" lvl="0" indent="0" algn="l" rtl="0">
              <a:lnSpc>
                <a:spcPct val="115000"/>
              </a:lnSpc>
              <a:spcBef>
                <a:spcPts val="0"/>
              </a:spcBef>
              <a:spcAft>
                <a:spcPts val="0"/>
              </a:spcAft>
              <a:buClr>
                <a:schemeClr val="dk1"/>
              </a:buClr>
              <a:buSzPts val="1100"/>
              <a:buFont typeface="Arial"/>
              <a:buNone/>
            </a:pPr>
            <a:r>
              <a:rPr lang="en-GB" sz="1600" b="1" dirty="0">
                <a:solidFill>
                  <a:schemeClr val="tx1"/>
                </a:solidFill>
                <a:latin typeface="Arial" panose="020B0604020202020204" pitchFamily="34" charset="0"/>
              </a:rPr>
              <a:t>Reflective questions</a:t>
            </a:r>
            <a:r>
              <a:rPr lang="en-GB" sz="1600" dirty="0">
                <a:solidFill>
                  <a:schemeClr val="tx1"/>
                </a:solidFill>
                <a:latin typeface="Arial" panose="020B0604020202020204" pitchFamily="34" charset="0"/>
              </a:rPr>
              <a:t> </a:t>
            </a:r>
          </a:p>
          <a:p>
            <a:pPr marL="342900" lvl="0" algn="l" rtl="0">
              <a:lnSpc>
                <a:spcPct val="115000"/>
              </a:lnSpc>
              <a:spcBef>
                <a:spcPts val="0"/>
              </a:spcBef>
              <a:spcAft>
                <a:spcPts val="0"/>
              </a:spcAft>
              <a:buClr>
                <a:schemeClr val="dk1"/>
              </a:buClr>
              <a:buSzPts val="1100"/>
              <a:buFont typeface="Wingdings" panose="05000000000000000000" pitchFamily="2" charset="2"/>
              <a:buChar char="q"/>
            </a:pPr>
            <a:r>
              <a:rPr lang="en-GB" sz="1600" dirty="0">
                <a:solidFill>
                  <a:schemeClr val="tx1"/>
                </a:solidFill>
                <a:latin typeface="Arial" panose="020B0604020202020204" pitchFamily="34" charset="0"/>
              </a:rPr>
              <a:t>Current activity fit with future plans</a:t>
            </a:r>
          </a:p>
          <a:p>
            <a:pPr marL="342900" lvl="0" algn="l" rtl="0">
              <a:lnSpc>
                <a:spcPct val="115000"/>
              </a:lnSpc>
              <a:spcBef>
                <a:spcPts val="0"/>
              </a:spcBef>
              <a:spcAft>
                <a:spcPts val="0"/>
              </a:spcAft>
              <a:buClr>
                <a:schemeClr val="dk1"/>
              </a:buClr>
              <a:buSzPts val="1100"/>
              <a:buFont typeface="Wingdings" panose="05000000000000000000" pitchFamily="2" charset="2"/>
              <a:buChar char="q"/>
            </a:pPr>
            <a:r>
              <a:rPr lang="en-GB" sz="1600" dirty="0">
                <a:solidFill>
                  <a:schemeClr val="tx1"/>
                </a:solidFill>
                <a:latin typeface="Arial" panose="020B0604020202020204" pitchFamily="34" charset="0"/>
              </a:rPr>
              <a:t>Meaningfulness of current activity</a:t>
            </a:r>
          </a:p>
          <a:p>
            <a:pPr marL="342900" lvl="0" algn="l" rtl="0">
              <a:lnSpc>
                <a:spcPct val="115000"/>
              </a:lnSpc>
              <a:spcBef>
                <a:spcPts val="0"/>
              </a:spcBef>
              <a:spcAft>
                <a:spcPts val="0"/>
              </a:spcAft>
              <a:buClr>
                <a:schemeClr val="dk1"/>
              </a:buClr>
              <a:buSzPts val="1100"/>
              <a:buFont typeface="Wingdings" panose="05000000000000000000" pitchFamily="2" charset="2"/>
              <a:buChar char="q"/>
            </a:pPr>
            <a:r>
              <a:rPr lang="en-GB" sz="1600" dirty="0">
                <a:solidFill>
                  <a:schemeClr val="tx1"/>
                </a:solidFill>
                <a:latin typeface="Arial" panose="020B0604020202020204" pitchFamily="34" charset="0"/>
              </a:rPr>
              <a:t>Utilisation of learning from studies in current activity</a:t>
            </a:r>
            <a:endParaRPr lang="en-GB" sz="2000" dirty="0">
              <a:solidFill>
                <a:schemeClr val="tx1"/>
              </a:solidFill>
              <a:latin typeface="Arial" panose="020B0604020202020204" pitchFamily="34" charset="0"/>
            </a:endParaRPr>
          </a:p>
          <a:p>
            <a:pPr marL="0" lvl="0" indent="0" algn="l" rtl="0">
              <a:lnSpc>
                <a:spcPct val="115000"/>
              </a:lnSpc>
              <a:spcBef>
                <a:spcPts val="0"/>
              </a:spcBef>
              <a:spcAft>
                <a:spcPts val="0"/>
              </a:spcAft>
              <a:buClr>
                <a:schemeClr val="dk1"/>
              </a:buClr>
              <a:buSzPts val="1100"/>
              <a:buFont typeface="Arial"/>
              <a:buNone/>
            </a:pPr>
            <a:r>
              <a:rPr lang="en-GB" sz="1600" b="1" i="0" dirty="0">
                <a:solidFill>
                  <a:schemeClr val="tx1"/>
                </a:solidFill>
                <a:effectLst/>
                <a:latin typeface="Arial" panose="020B0604020202020204" pitchFamily="34" charset="0"/>
              </a:rPr>
              <a:t>Subjective wellbeing questions </a:t>
            </a:r>
          </a:p>
          <a:p>
            <a:pPr marL="342900" lvl="0" algn="l" rtl="0">
              <a:lnSpc>
                <a:spcPct val="115000"/>
              </a:lnSpc>
              <a:spcBef>
                <a:spcPts val="0"/>
              </a:spcBef>
              <a:spcAft>
                <a:spcPts val="0"/>
              </a:spcAft>
              <a:buClr>
                <a:schemeClr val="dk1"/>
              </a:buClr>
              <a:buSzPts val="1100"/>
              <a:buFont typeface="Wingdings" panose="05000000000000000000" pitchFamily="2" charset="2"/>
              <a:buChar char="q"/>
            </a:pPr>
            <a:r>
              <a:rPr lang="en-GB" sz="1600" b="0" i="0" dirty="0">
                <a:solidFill>
                  <a:schemeClr val="tx1"/>
                </a:solidFill>
                <a:effectLst/>
                <a:latin typeface="Arial" panose="020B0604020202020204" pitchFamily="34" charset="0"/>
              </a:rPr>
              <a:t>Life</a:t>
            </a:r>
            <a:r>
              <a:rPr lang="en-GB" sz="1600" dirty="0">
                <a:solidFill>
                  <a:schemeClr val="tx1"/>
                </a:solidFill>
                <a:latin typeface="Arial" panose="020B0604020202020204" pitchFamily="34" charset="0"/>
              </a:rPr>
              <a:t> satisfaction</a:t>
            </a:r>
          </a:p>
          <a:p>
            <a:pPr marL="342900" lvl="0" algn="l" rtl="0">
              <a:lnSpc>
                <a:spcPct val="115000"/>
              </a:lnSpc>
              <a:spcBef>
                <a:spcPts val="0"/>
              </a:spcBef>
              <a:spcAft>
                <a:spcPts val="0"/>
              </a:spcAft>
              <a:buClr>
                <a:schemeClr val="dk1"/>
              </a:buClr>
              <a:buSzPts val="1100"/>
              <a:buFont typeface="Wingdings" panose="05000000000000000000" pitchFamily="2" charset="2"/>
              <a:buChar char="q"/>
            </a:pPr>
            <a:r>
              <a:rPr lang="en-GB" sz="1600" b="0" i="0" dirty="0">
                <a:solidFill>
                  <a:schemeClr val="tx1"/>
                </a:solidFill>
                <a:effectLst/>
                <a:latin typeface="Arial" panose="020B0604020202020204" pitchFamily="34" charset="0"/>
              </a:rPr>
              <a:t>Sense of wellbeing</a:t>
            </a:r>
          </a:p>
          <a:p>
            <a:pPr marL="342900" lvl="0" algn="l" rtl="0">
              <a:lnSpc>
                <a:spcPct val="115000"/>
              </a:lnSpc>
              <a:spcBef>
                <a:spcPts val="0"/>
              </a:spcBef>
              <a:spcAft>
                <a:spcPts val="0"/>
              </a:spcAft>
              <a:buClr>
                <a:schemeClr val="dk1"/>
              </a:buClr>
              <a:buSzPts val="1100"/>
              <a:buFont typeface="Wingdings" panose="05000000000000000000" pitchFamily="2" charset="2"/>
              <a:buChar char="q"/>
            </a:pPr>
            <a:r>
              <a:rPr lang="en-GB" sz="1600" dirty="0">
                <a:solidFill>
                  <a:schemeClr val="tx1"/>
                </a:solidFill>
                <a:latin typeface="Arial" panose="020B0604020202020204" pitchFamily="34" charset="0"/>
              </a:rPr>
              <a:t>Levels of happiness</a:t>
            </a:r>
            <a:endParaRPr lang="en-GB" sz="1600" b="0" i="0" dirty="0">
              <a:solidFill>
                <a:schemeClr val="tx1"/>
              </a:solidFill>
              <a:effectLst/>
              <a:latin typeface="Arial" panose="020B0604020202020204" pitchFamily="34" charset="0"/>
            </a:endParaRPr>
          </a:p>
          <a:p>
            <a:pPr marL="457200" lvl="0" indent="-355600" algn="l" rtl="0">
              <a:lnSpc>
                <a:spcPct val="115000"/>
              </a:lnSpc>
              <a:spcBef>
                <a:spcPts val="2900"/>
              </a:spcBef>
              <a:spcAft>
                <a:spcPts val="0"/>
              </a:spcAft>
              <a:buClr>
                <a:schemeClr val="dk1"/>
              </a:buClr>
              <a:buSzPts val="2000"/>
              <a:buFont typeface="Arial"/>
              <a:buChar char="❏"/>
            </a:pPr>
            <a:endParaRPr lang="en-GB" sz="2000" noProof="0" dirty="0">
              <a:latin typeface="Arial"/>
              <a:ea typeface="Arial"/>
              <a:cs typeface="Arial"/>
              <a:sym typeface="Arial"/>
            </a:endParaRPr>
          </a:p>
          <a:p>
            <a:pPr marL="457200" lvl="0" indent="0" algn="l" rtl="0">
              <a:lnSpc>
                <a:spcPct val="115000"/>
              </a:lnSpc>
              <a:spcBef>
                <a:spcPts val="2900"/>
              </a:spcBef>
              <a:spcAft>
                <a:spcPts val="0"/>
              </a:spcAft>
              <a:buNone/>
            </a:pPr>
            <a:endParaRPr lang="en-GB" sz="2000" noProof="0" dirty="0">
              <a:latin typeface="Arial"/>
              <a:ea typeface="Arial"/>
              <a:cs typeface="Arial"/>
              <a:sym typeface="Arial"/>
            </a:endParaRPr>
          </a:p>
          <a:p>
            <a:pPr marL="0" lvl="0" indent="0" algn="l" rtl="0">
              <a:lnSpc>
                <a:spcPct val="115000"/>
              </a:lnSpc>
              <a:spcBef>
                <a:spcPts val="2900"/>
              </a:spcBef>
              <a:spcAft>
                <a:spcPts val="0"/>
              </a:spcAft>
              <a:buNone/>
            </a:pPr>
            <a:endParaRPr lang="en-GB" sz="2000" noProof="0" dirty="0">
              <a:latin typeface="Arial"/>
              <a:ea typeface="Arial"/>
              <a:cs typeface="Arial"/>
              <a:sym typeface="Arial"/>
            </a:endParaRP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p:txBody>
      </p:sp>
      <p:pic>
        <p:nvPicPr>
          <p:cNvPr id="390" name="Google Shape;390;p53">
            <a:extLst>
              <a:ext uri="{FF2B5EF4-FFF2-40B4-BE49-F238E27FC236}">
                <a16:creationId xmlns:a16="http://schemas.microsoft.com/office/drawing/2014/main" id="{F1762013-7AA7-2B1F-E5A9-4E992B6D769D}"/>
              </a:ex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0" y="5662840"/>
            <a:ext cx="9143998" cy="1209584"/>
          </a:xfrm>
          <a:prstGeom prst="rect">
            <a:avLst/>
          </a:prstGeom>
          <a:noFill/>
          <a:ln>
            <a:noFill/>
          </a:ln>
        </p:spPr>
      </p:pic>
      <p:sp>
        <p:nvSpPr>
          <p:cNvPr id="387" name="Google Shape;387;p53">
            <a:extLst>
              <a:ext uri="{FF2B5EF4-FFF2-40B4-BE49-F238E27FC236}">
                <a16:creationId xmlns:a16="http://schemas.microsoft.com/office/drawing/2014/main" id="{948F3584-CD99-B299-09F2-863E3085183F}"/>
              </a:ext>
              <a:ext uri="{C183D7F6-B498-43B3-948B-1728B52AA6E4}">
                <adec:decorative xmlns:adec="http://schemas.microsoft.com/office/drawing/2017/decorative" val="1"/>
              </a:ext>
            </a:extLst>
          </p:cNvPr>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a:ln>
                  <a:noFill/>
                </a:ln>
                <a:solidFill>
                  <a:srgbClr val="2F3951"/>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sz="1200" b="0" i="0" u="none" strike="noStrike" kern="0" cap="none" spc="0" normalizeH="0" baseline="0" noProof="0">
              <a:ln>
                <a:noFill/>
              </a:ln>
              <a:solidFill>
                <a:srgbClr val="2F3951"/>
              </a:solidFill>
              <a:effectLst/>
              <a:uLnTx/>
              <a:uFillTx/>
              <a:latin typeface="Arial"/>
              <a:ea typeface="Arial"/>
              <a:cs typeface="Arial"/>
              <a:sym typeface="Arial"/>
            </a:endParaRPr>
          </a:p>
        </p:txBody>
      </p:sp>
      <p:pic>
        <p:nvPicPr>
          <p:cNvPr id="2" name="Picture 1">
            <a:extLst>
              <a:ext uri="{FF2B5EF4-FFF2-40B4-BE49-F238E27FC236}">
                <a16:creationId xmlns:a16="http://schemas.microsoft.com/office/drawing/2014/main" id="{708DB470-63B7-D2F0-98D7-3C8AC0801F3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948514" y="3037158"/>
            <a:ext cx="3195484" cy="2061349"/>
          </a:xfrm>
          <a:prstGeom prst="rect">
            <a:avLst/>
          </a:prstGeom>
        </p:spPr>
      </p:pic>
    </p:spTree>
    <p:extLst>
      <p:ext uri="{BB962C8B-B14F-4D97-AF65-F5344CB8AC3E}">
        <p14:creationId xmlns:p14="http://schemas.microsoft.com/office/powerpoint/2010/main" val="14009776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84">
          <a:extLst>
            <a:ext uri="{FF2B5EF4-FFF2-40B4-BE49-F238E27FC236}">
              <a16:creationId xmlns:a16="http://schemas.microsoft.com/office/drawing/2014/main" id="{0E85E610-CF35-5E33-EEE4-BD517A065A39}"/>
            </a:ext>
          </a:extLst>
        </p:cNvPr>
        <p:cNvGrpSpPr/>
        <p:nvPr/>
      </p:nvGrpSpPr>
      <p:grpSpPr>
        <a:xfrm>
          <a:off x="0" y="0"/>
          <a:ext cx="0" cy="0"/>
          <a:chOff x="0" y="0"/>
          <a:chExt cx="0" cy="0"/>
        </a:xfrm>
      </p:grpSpPr>
      <p:sp>
        <p:nvSpPr>
          <p:cNvPr id="385" name="Google Shape;385;p53">
            <a:extLst>
              <a:ext uri="{FF2B5EF4-FFF2-40B4-BE49-F238E27FC236}">
                <a16:creationId xmlns:a16="http://schemas.microsoft.com/office/drawing/2014/main" id="{DDEF4CFD-25EC-A02E-A8E8-ACD4303899B3}"/>
              </a:ext>
            </a:extLst>
          </p:cNvPr>
          <p:cNvSpPr txBox="1">
            <a:spLocks noGrp="1"/>
          </p:cNvSpPr>
          <p:nvPr>
            <p:ph type="title"/>
          </p:nvPr>
        </p:nvSpPr>
        <p:spPr>
          <a:xfrm>
            <a:off x="457200" y="404664"/>
            <a:ext cx="8229600" cy="101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2314E"/>
              </a:buClr>
              <a:buSzPts val="3960"/>
              <a:buFont typeface="Arial"/>
              <a:buNone/>
            </a:pPr>
            <a:r>
              <a:rPr lang="en-GB" b="1" noProof="0" dirty="0">
                <a:latin typeface="Arial"/>
                <a:ea typeface="Arial"/>
                <a:cs typeface="Arial"/>
                <a:sym typeface="Arial"/>
              </a:rPr>
              <a:t>What is a positive outcome?</a:t>
            </a:r>
            <a:br>
              <a:rPr lang="en-GB" b="1" noProof="0" dirty="0">
                <a:latin typeface="Arial"/>
                <a:ea typeface="Arial"/>
                <a:cs typeface="Arial"/>
                <a:sym typeface="Arial"/>
              </a:rPr>
            </a:br>
            <a:endParaRPr lang="en-GB" b="1" noProof="0" dirty="0">
              <a:latin typeface="Arial"/>
              <a:ea typeface="Arial"/>
              <a:cs typeface="Arial"/>
              <a:sym typeface="Arial"/>
            </a:endParaRPr>
          </a:p>
        </p:txBody>
      </p:sp>
      <p:sp>
        <p:nvSpPr>
          <p:cNvPr id="386" name="Google Shape;386;p53">
            <a:extLst>
              <a:ext uri="{FF2B5EF4-FFF2-40B4-BE49-F238E27FC236}">
                <a16:creationId xmlns:a16="http://schemas.microsoft.com/office/drawing/2014/main" id="{7A317B19-08BB-3B4B-173C-4AC6D8C4804A}"/>
              </a:ext>
            </a:extLst>
          </p:cNvPr>
          <p:cNvSpPr txBox="1">
            <a:spLocks noGrp="1"/>
          </p:cNvSpPr>
          <p:nvPr>
            <p:ph type="body" idx="1"/>
          </p:nvPr>
        </p:nvSpPr>
        <p:spPr>
          <a:xfrm>
            <a:off x="331842" y="1591950"/>
            <a:ext cx="5727290" cy="3674100"/>
          </a:xfrm>
          <a:prstGeom prst="rect">
            <a:avLst/>
          </a:prstGeom>
          <a:noFill/>
          <a:ln>
            <a:noFill/>
          </a:ln>
        </p:spPr>
        <p:txBody>
          <a:bodyPr spcFirstLastPara="1" wrap="square" lIns="91425" tIns="45700" rIns="91425" bIns="45700" anchor="t" anchorCtr="0">
            <a:noAutofit/>
          </a:bodyPr>
          <a:lstStyle/>
          <a:p>
            <a:pPr marL="0" indent="0">
              <a:lnSpc>
                <a:spcPct val="115000"/>
              </a:lnSpc>
              <a:spcBef>
                <a:spcPts val="0"/>
              </a:spcBef>
              <a:buSzPts val="1100"/>
              <a:buNone/>
            </a:pPr>
            <a:r>
              <a:rPr lang="en-GB" sz="1800" b="0" i="0" dirty="0">
                <a:solidFill>
                  <a:schemeClr val="tx1"/>
                </a:solidFill>
                <a:effectLst/>
                <a:latin typeface="Arial" panose="020B0604020202020204" pitchFamily="34" charset="0"/>
              </a:rPr>
              <a:t>All </a:t>
            </a:r>
            <a:r>
              <a:rPr lang="en-GB" sz="1800" dirty="0">
                <a:solidFill>
                  <a:schemeClr val="tx1"/>
                </a:solidFill>
                <a:latin typeface="Arial" panose="020B0604020202020204" pitchFamily="34" charset="0"/>
              </a:rPr>
              <a:t>activities during census week are considered when categorising outcomes. </a:t>
            </a:r>
          </a:p>
          <a:p>
            <a:pPr marL="0" indent="0">
              <a:lnSpc>
                <a:spcPct val="115000"/>
              </a:lnSpc>
              <a:spcBef>
                <a:spcPts val="0"/>
              </a:spcBef>
              <a:buSzPts val="1100"/>
              <a:buNone/>
            </a:pPr>
            <a:endParaRPr lang="en-GB" sz="1800" dirty="0">
              <a:solidFill>
                <a:schemeClr val="tx1"/>
              </a:solidFill>
              <a:latin typeface="Arial" panose="020B0604020202020204" pitchFamily="34" charset="0"/>
              <a:ea typeface="Arial"/>
              <a:cs typeface="Arial"/>
              <a:sym typeface="Arial"/>
            </a:endParaRPr>
          </a:p>
          <a:p>
            <a:pPr marL="0" indent="0">
              <a:lnSpc>
                <a:spcPct val="115000"/>
              </a:lnSpc>
              <a:spcBef>
                <a:spcPts val="0"/>
              </a:spcBef>
              <a:buSzPts val="1100"/>
              <a:buNone/>
            </a:pPr>
            <a:r>
              <a:rPr lang="en-GB" sz="1800" dirty="0">
                <a:solidFill>
                  <a:schemeClr val="tx1"/>
                </a:solidFill>
                <a:latin typeface="Arial" panose="020B0604020202020204" pitchFamily="34" charset="0"/>
                <a:ea typeface="Arial"/>
                <a:cs typeface="Arial"/>
                <a:sym typeface="Arial"/>
              </a:rPr>
              <a:t>Graduates are seen as being in a positive outcome/ highly skilled destination if they are engaged in any of the following activities: </a:t>
            </a:r>
          </a:p>
          <a:p>
            <a:pPr marL="0" indent="0">
              <a:lnSpc>
                <a:spcPct val="115000"/>
              </a:lnSpc>
              <a:spcBef>
                <a:spcPts val="0"/>
              </a:spcBef>
              <a:buSzPts val="1100"/>
              <a:buNone/>
            </a:pPr>
            <a:endParaRPr lang="en-GB" sz="2000" dirty="0">
              <a:latin typeface="Arial"/>
              <a:ea typeface="Arial"/>
              <a:cs typeface="Arial"/>
              <a:sym typeface="Arial"/>
            </a:endParaRPr>
          </a:p>
          <a:p>
            <a:pPr marL="285750" lvl="0" indent="-285750" algn="l" rtl="0">
              <a:lnSpc>
                <a:spcPct val="115000"/>
              </a:lnSpc>
              <a:spcBef>
                <a:spcPts val="0"/>
              </a:spcBef>
              <a:spcAft>
                <a:spcPts val="0"/>
              </a:spcAft>
              <a:buClr>
                <a:schemeClr val="dk1"/>
              </a:buClr>
              <a:buSzPts val="1100"/>
              <a:buFont typeface="Wingdings" panose="05000000000000000000" pitchFamily="2" charset="2"/>
              <a:buChar char="ü"/>
            </a:pPr>
            <a:r>
              <a:rPr lang="en-GB" sz="1600" dirty="0">
                <a:solidFill>
                  <a:schemeClr val="tx1"/>
                </a:solidFill>
                <a:latin typeface="Arial" panose="020B0604020202020204" pitchFamily="34" charset="0"/>
                <a:ea typeface="Arial"/>
                <a:cs typeface="Arial"/>
                <a:sym typeface="Arial"/>
              </a:rPr>
              <a:t>Managerial or p</a:t>
            </a:r>
            <a:r>
              <a:rPr lang="en-GB" sz="1600" noProof="0" dirty="0" err="1">
                <a:solidFill>
                  <a:schemeClr val="tx1"/>
                </a:solidFill>
                <a:latin typeface="Arial" panose="020B0604020202020204" pitchFamily="34" charset="0"/>
                <a:ea typeface="Arial"/>
                <a:cs typeface="Arial"/>
                <a:sym typeface="Arial"/>
              </a:rPr>
              <a:t>rofessional</a:t>
            </a:r>
            <a:r>
              <a:rPr lang="en-GB" sz="1600" noProof="0" dirty="0">
                <a:solidFill>
                  <a:schemeClr val="tx1"/>
                </a:solidFill>
                <a:latin typeface="Arial" panose="020B0604020202020204" pitchFamily="34" charset="0"/>
                <a:ea typeface="Arial"/>
                <a:cs typeface="Arial"/>
                <a:sym typeface="Arial"/>
              </a:rPr>
              <a:t> employment </a:t>
            </a:r>
            <a:r>
              <a:rPr lang="en-GB" sz="1600" dirty="0">
                <a:solidFill>
                  <a:schemeClr val="tx1"/>
                </a:solidFill>
                <a:latin typeface="Arial" panose="020B0604020202020204" pitchFamily="34" charset="0"/>
                <a:ea typeface="Arial"/>
                <a:cs typeface="Arial"/>
                <a:sym typeface="Arial"/>
              </a:rPr>
              <a:t>(SOC code 1-3).</a:t>
            </a:r>
          </a:p>
          <a:p>
            <a:pPr marL="285750" lvl="0" indent="-285750" algn="l" rtl="0">
              <a:lnSpc>
                <a:spcPct val="115000"/>
              </a:lnSpc>
              <a:spcBef>
                <a:spcPts val="0"/>
              </a:spcBef>
              <a:spcAft>
                <a:spcPts val="0"/>
              </a:spcAft>
              <a:buClr>
                <a:schemeClr val="dk1"/>
              </a:buClr>
              <a:buSzPts val="1100"/>
              <a:buFont typeface="Wingdings" panose="05000000000000000000" pitchFamily="2" charset="2"/>
              <a:buChar char="ü"/>
            </a:pPr>
            <a:r>
              <a:rPr lang="en-GB" sz="1600" dirty="0">
                <a:solidFill>
                  <a:schemeClr val="tx1"/>
                </a:solidFill>
                <a:latin typeface="Arial" panose="020B0604020202020204" pitchFamily="34" charset="0"/>
                <a:ea typeface="Arial"/>
                <a:cs typeface="Arial"/>
                <a:sym typeface="Arial"/>
              </a:rPr>
              <a:t>Running their own business.</a:t>
            </a:r>
          </a:p>
          <a:p>
            <a:pPr marL="285750" lvl="0" indent="-285750" algn="l" rtl="0">
              <a:lnSpc>
                <a:spcPct val="115000"/>
              </a:lnSpc>
              <a:spcBef>
                <a:spcPts val="0"/>
              </a:spcBef>
              <a:spcAft>
                <a:spcPts val="0"/>
              </a:spcAft>
              <a:buClr>
                <a:schemeClr val="dk1"/>
              </a:buClr>
              <a:buSzPts val="1100"/>
              <a:buFont typeface="Wingdings" panose="05000000000000000000" pitchFamily="2" charset="2"/>
              <a:buChar char="ü"/>
            </a:pPr>
            <a:r>
              <a:rPr lang="en-GB" sz="1600" dirty="0">
                <a:solidFill>
                  <a:schemeClr val="tx1"/>
                </a:solidFill>
                <a:latin typeface="Arial" panose="020B0604020202020204" pitchFamily="34" charset="0"/>
                <a:ea typeface="Arial"/>
                <a:cs typeface="Arial"/>
                <a:sym typeface="Arial"/>
              </a:rPr>
              <a:t>Developing a creative, artistic or professional portfolio.</a:t>
            </a:r>
          </a:p>
          <a:p>
            <a:pPr marL="285750" lvl="0" indent="-285750" algn="l" rtl="0">
              <a:lnSpc>
                <a:spcPct val="115000"/>
              </a:lnSpc>
              <a:spcBef>
                <a:spcPts val="0"/>
              </a:spcBef>
              <a:spcAft>
                <a:spcPts val="0"/>
              </a:spcAft>
              <a:buClr>
                <a:schemeClr val="dk1"/>
              </a:buClr>
              <a:buSzPts val="1100"/>
              <a:buFont typeface="Wingdings" panose="05000000000000000000" pitchFamily="2" charset="2"/>
              <a:buChar char="ü"/>
            </a:pPr>
            <a:r>
              <a:rPr lang="en-GB" sz="1600" noProof="0" dirty="0">
                <a:latin typeface="Arial"/>
                <a:ea typeface="Arial"/>
                <a:cs typeface="Arial"/>
                <a:sym typeface="Arial"/>
              </a:rPr>
              <a:t>Further study at any level.</a:t>
            </a:r>
          </a:p>
          <a:p>
            <a:pPr marL="285750" lvl="0" indent="-285750" algn="l" rtl="0">
              <a:lnSpc>
                <a:spcPct val="115000"/>
              </a:lnSpc>
              <a:spcBef>
                <a:spcPts val="0"/>
              </a:spcBef>
              <a:spcAft>
                <a:spcPts val="0"/>
              </a:spcAft>
              <a:buClr>
                <a:schemeClr val="dk1"/>
              </a:buClr>
              <a:buSzPts val="1100"/>
              <a:buFont typeface="Wingdings" panose="05000000000000000000" pitchFamily="2" charset="2"/>
              <a:buChar char="ü"/>
            </a:pPr>
            <a:r>
              <a:rPr lang="en-GB" sz="1600" dirty="0">
                <a:latin typeface="Arial"/>
                <a:ea typeface="Arial"/>
                <a:cs typeface="Arial"/>
                <a:sym typeface="Arial"/>
              </a:rPr>
              <a:t>Caring for someone, retired or taking time out </a:t>
            </a:r>
            <a:r>
              <a:rPr lang="en-GB" sz="1600">
                <a:latin typeface="Arial"/>
                <a:ea typeface="Arial"/>
                <a:cs typeface="Arial"/>
                <a:sym typeface="Arial"/>
              </a:rPr>
              <a:t>to travel.</a:t>
            </a:r>
            <a:endParaRPr lang="en-GB" sz="1600" noProof="0" dirty="0">
              <a:latin typeface="Arial"/>
              <a:ea typeface="Arial"/>
              <a:cs typeface="Arial"/>
              <a:sym typeface="Arial"/>
            </a:endParaRPr>
          </a:p>
          <a:p>
            <a:pPr marL="457200" lvl="0" indent="0" algn="l" rtl="0">
              <a:lnSpc>
                <a:spcPct val="115000"/>
              </a:lnSpc>
              <a:spcBef>
                <a:spcPts val="2900"/>
              </a:spcBef>
              <a:spcAft>
                <a:spcPts val="0"/>
              </a:spcAft>
              <a:buNone/>
            </a:pPr>
            <a:endParaRPr lang="en-GB" sz="2000" noProof="0" dirty="0">
              <a:latin typeface="Arial"/>
              <a:ea typeface="Arial"/>
              <a:cs typeface="Arial"/>
              <a:sym typeface="Arial"/>
            </a:endParaRPr>
          </a:p>
          <a:p>
            <a:pPr marL="0" lvl="0" indent="0" algn="l" rtl="0">
              <a:lnSpc>
                <a:spcPct val="115000"/>
              </a:lnSpc>
              <a:spcBef>
                <a:spcPts val="2900"/>
              </a:spcBef>
              <a:spcAft>
                <a:spcPts val="0"/>
              </a:spcAft>
              <a:buNone/>
            </a:pPr>
            <a:endParaRPr lang="en-GB" sz="2000" noProof="0" dirty="0">
              <a:latin typeface="Arial"/>
              <a:ea typeface="Arial"/>
              <a:cs typeface="Arial"/>
              <a:sym typeface="Arial"/>
            </a:endParaRP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p:txBody>
      </p:sp>
      <p:pic>
        <p:nvPicPr>
          <p:cNvPr id="390" name="Google Shape;390;p53">
            <a:extLst>
              <a:ext uri="{FF2B5EF4-FFF2-40B4-BE49-F238E27FC236}">
                <a16:creationId xmlns:a16="http://schemas.microsoft.com/office/drawing/2014/main" id="{A3823789-DB9D-5168-69AE-E8EAB5F86D0E}"/>
              </a:ex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0" y="5662840"/>
            <a:ext cx="9143998" cy="1209584"/>
          </a:xfrm>
          <a:prstGeom prst="rect">
            <a:avLst/>
          </a:prstGeom>
          <a:noFill/>
          <a:ln>
            <a:noFill/>
          </a:ln>
        </p:spPr>
      </p:pic>
      <p:sp>
        <p:nvSpPr>
          <p:cNvPr id="387" name="Google Shape;387;p53">
            <a:extLst>
              <a:ext uri="{FF2B5EF4-FFF2-40B4-BE49-F238E27FC236}">
                <a16:creationId xmlns:a16="http://schemas.microsoft.com/office/drawing/2014/main" id="{FA412AF9-4C07-F88A-5F8B-BCA36D27A374}"/>
              </a:ext>
              <a:ext uri="{C183D7F6-B498-43B3-948B-1728B52AA6E4}">
                <adec:decorative xmlns:adec="http://schemas.microsoft.com/office/drawing/2017/decorative" val="1"/>
              </a:ext>
            </a:extLst>
          </p:cNvPr>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a:ln>
                  <a:noFill/>
                </a:ln>
                <a:solidFill>
                  <a:srgbClr val="2F3951"/>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21</a:t>
            </a:fld>
            <a:endParaRPr kumimoji="0" sz="1200" b="0" i="0" u="none" strike="noStrike" kern="0" cap="none" spc="0" normalizeH="0" baseline="0" noProof="0">
              <a:ln>
                <a:noFill/>
              </a:ln>
              <a:solidFill>
                <a:srgbClr val="2F3951"/>
              </a:solidFill>
              <a:effectLst/>
              <a:uLnTx/>
              <a:uFillTx/>
              <a:latin typeface="Arial"/>
              <a:ea typeface="Arial"/>
              <a:cs typeface="Arial"/>
              <a:sym typeface="Arial"/>
            </a:endParaRPr>
          </a:p>
        </p:txBody>
      </p:sp>
      <p:pic>
        <p:nvPicPr>
          <p:cNvPr id="2" name="Picture 1">
            <a:extLst>
              <a:ext uri="{FF2B5EF4-FFF2-40B4-BE49-F238E27FC236}">
                <a16:creationId xmlns:a16="http://schemas.microsoft.com/office/drawing/2014/main" id="{908BEF6C-76FB-A2FC-0978-24F39603A66A}"/>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948514" y="3037158"/>
            <a:ext cx="3195484" cy="2061349"/>
          </a:xfrm>
          <a:prstGeom prst="rect">
            <a:avLst/>
          </a:prstGeom>
        </p:spPr>
      </p:pic>
    </p:spTree>
    <p:extLst>
      <p:ext uri="{BB962C8B-B14F-4D97-AF65-F5344CB8AC3E}">
        <p14:creationId xmlns:p14="http://schemas.microsoft.com/office/powerpoint/2010/main" val="1863775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B7CCE4"/>
        </a:solidFill>
        <a:effectLst/>
      </p:bgPr>
    </p:bg>
    <p:spTree>
      <p:nvGrpSpPr>
        <p:cNvPr id="1" name="Shape 403"/>
        <p:cNvGrpSpPr/>
        <p:nvPr/>
      </p:nvGrpSpPr>
      <p:grpSpPr>
        <a:xfrm>
          <a:off x="0" y="0"/>
          <a:ext cx="0" cy="0"/>
          <a:chOff x="0" y="0"/>
          <a:chExt cx="0" cy="0"/>
        </a:xfrm>
      </p:grpSpPr>
      <p:sp>
        <p:nvSpPr>
          <p:cNvPr id="404" name="Google Shape;404;p55"/>
          <p:cNvSpPr txBox="1">
            <a:spLocks noGrp="1"/>
          </p:cNvSpPr>
          <p:nvPr>
            <p:ph type="title"/>
          </p:nvPr>
        </p:nvSpPr>
        <p:spPr>
          <a:xfrm>
            <a:off x="457200" y="404664"/>
            <a:ext cx="8229600" cy="101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2314E"/>
              </a:buClr>
              <a:buSzPts val="3960"/>
              <a:buFont typeface="Arial"/>
              <a:buNone/>
            </a:pPr>
            <a:r>
              <a:rPr lang="en-GB" b="1" noProof="0" dirty="0">
                <a:latin typeface="Arial"/>
                <a:ea typeface="Arial"/>
                <a:cs typeface="Arial"/>
                <a:sym typeface="Arial"/>
              </a:rPr>
              <a:t>BSU Education Strategy</a:t>
            </a:r>
          </a:p>
        </p:txBody>
      </p:sp>
      <p:sp>
        <p:nvSpPr>
          <p:cNvPr id="405" name="Google Shape;405;p55"/>
          <p:cNvSpPr txBox="1">
            <a:spLocks noGrp="1"/>
          </p:cNvSpPr>
          <p:nvPr>
            <p:ph type="body" idx="1"/>
          </p:nvPr>
        </p:nvSpPr>
        <p:spPr>
          <a:xfrm>
            <a:off x="457200" y="1417775"/>
            <a:ext cx="4980000" cy="3674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sz="2000" b="1" noProof="0" dirty="0">
                <a:latin typeface="Arial"/>
                <a:ea typeface="Arial"/>
                <a:cs typeface="Arial"/>
                <a:sym typeface="Arial"/>
              </a:rPr>
              <a:t>This is a key document that all staff teaching BSU named awards need to be familiar with. </a:t>
            </a:r>
          </a:p>
          <a:p>
            <a:pPr marL="457200" lvl="0" indent="0" algn="l" rtl="0">
              <a:lnSpc>
                <a:spcPct val="115000"/>
              </a:lnSpc>
              <a:spcBef>
                <a:spcPts val="0"/>
              </a:spcBef>
              <a:spcAft>
                <a:spcPts val="0"/>
              </a:spcAft>
              <a:buNone/>
            </a:pPr>
            <a:endParaRPr lang="en-GB" sz="2000" noProof="0" dirty="0">
              <a:latin typeface="Arial"/>
              <a:ea typeface="Arial"/>
              <a:cs typeface="Arial"/>
              <a:sym typeface="Arial"/>
            </a:endParaRPr>
          </a:p>
          <a:p>
            <a:pPr marL="0" lvl="0" indent="0" algn="l" rtl="0">
              <a:lnSpc>
                <a:spcPct val="115000"/>
              </a:lnSpc>
              <a:spcBef>
                <a:spcPts val="0"/>
              </a:spcBef>
              <a:spcAft>
                <a:spcPts val="0"/>
              </a:spcAft>
              <a:buNone/>
            </a:pPr>
            <a:r>
              <a:rPr lang="en-GB" sz="1200" i="1" noProof="0" dirty="0">
                <a:latin typeface="Arial"/>
                <a:ea typeface="Arial"/>
                <a:cs typeface="Arial"/>
                <a:sym typeface="Arial"/>
              </a:rPr>
              <a:t>‘For all these reasons we will work together as one community, to enable our students to thrive and to support their learning journey during and beyond their programme of study. Our curriculum will be applied and professional, with an emphasis on developing creative, sustainable solutions to local and global challenges. T</a:t>
            </a:r>
          </a:p>
          <a:p>
            <a:pPr marL="0" lvl="0" indent="0" algn="l" rtl="0">
              <a:lnSpc>
                <a:spcPct val="115000"/>
              </a:lnSpc>
              <a:spcBef>
                <a:spcPts val="0"/>
              </a:spcBef>
              <a:spcAft>
                <a:spcPts val="0"/>
              </a:spcAft>
              <a:buNone/>
            </a:pPr>
            <a:endParaRPr lang="en-GB" sz="1200" i="1" noProof="0" dirty="0">
              <a:latin typeface="Arial"/>
              <a:ea typeface="Arial"/>
              <a:cs typeface="Arial"/>
              <a:sym typeface="Arial"/>
            </a:endParaRPr>
          </a:p>
          <a:p>
            <a:pPr marL="0" lvl="0" indent="0" algn="l" rtl="0">
              <a:lnSpc>
                <a:spcPct val="115000"/>
              </a:lnSpc>
              <a:spcBef>
                <a:spcPts val="0"/>
              </a:spcBef>
              <a:spcAft>
                <a:spcPts val="0"/>
              </a:spcAft>
              <a:buNone/>
            </a:pPr>
            <a:r>
              <a:rPr lang="en-GB" sz="1200" i="1" noProof="0" dirty="0" err="1">
                <a:latin typeface="Arial"/>
                <a:ea typeface="Arial"/>
                <a:cs typeface="Arial"/>
                <a:sym typeface="Arial"/>
              </a:rPr>
              <a:t>hrough</a:t>
            </a:r>
            <a:r>
              <a:rPr lang="en-GB" sz="1200" i="1" noProof="0" dirty="0">
                <a:latin typeface="Arial"/>
                <a:ea typeface="Arial"/>
                <a:cs typeface="Arial"/>
                <a:sym typeface="Arial"/>
              </a:rPr>
              <a:t> the curriculum, the learning environment and our pedagogical approaches, we will prepare our students for diverse and evolving careers that are meaningful to them, and that enable them to be responsible global citizens. We will do this through a personalised and caring approach to learning and wellbeing.’</a:t>
            </a: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p:txBody>
      </p:sp>
      <p:pic>
        <p:nvPicPr>
          <p:cNvPr id="409" name="Google Shape;409;p55" descr="Decorative - image of strategy">
            <a:hlinkClick r:id="rId3"/>
          </p:cNvPr>
          <p:cNvPicPr preferRelativeResize="0"/>
          <p:nvPr/>
        </p:nvPicPr>
        <p:blipFill>
          <a:blip r:embed="rId4">
            <a:alphaModFix/>
          </a:blip>
          <a:stretch>
            <a:fillRect/>
          </a:stretch>
        </p:blipFill>
        <p:spPr>
          <a:xfrm>
            <a:off x="5740125" y="1458137"/>
            <a:ext cx="2636599" cy="3754976"/>
          </a:xfrm>
          <a:prstGeom prst="rect">
            <a:avLst/>
          </a:prstGeom>
          <a:noFill/>
          <a:ln>
            <a:noFill/>
          </a:ln>
        </p:spPr>
      </p:pic>
      <p:sp>
        <p:nvSpPr>
          <p:cNvPr id="410" name="Google Shape;410;p55"/>
          <p:cNvSpPr txBox="1"/>
          <p:nvPr/>
        </p:nvSpPr>
        <p:spPr>
          <a:xfrm>
            <a:off x="430500" y="5253475"/>
            <a:ext cx="8568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u="sng">
                <a:solidFill>
                  <a:schemeClr val="hlink"/>
                </a:solidFill>
                <a:hlinkClick r:id="rId3"/>
              </a:rPr>
              <a:t>https://www.bathspa.ac.uk/media/1188b-Education-Strategy-final.pdf</a:t>
            </a:r>
            <a:endParaRPr/>
          </a:p>
        </p:txBody>
      </p:sp>
      <p:pic>
        <p:nvPicPr>
          <p:cNvPr id="408" name="Google Shape;408;p55" descr="Footer comprising BSU, Educational partner and Transform-ED logos. "/>
          <p:cNvPicPr preferRelativeResize="0"/>
          <p:nvPr/>
        </p:nvPicPr>
        <p:blipFill>
          <a:blip r:embed="rId5">
            <a:alphaModFix/>
          </a:blip>
          <a:stretch>
            <a:fillRect/>
          </a:stretch>
        </p:blipFill>
        <p:spPr>
          <a:xfrm>
            <a:off x="0" y="5662840"/>
            <a:ext cx="9143998" cy="1209584"/>
          </a:xfrm>
          <a:prstGeom prst="rect">
            <a:avLst/>
          </a:prstGeom>
          <a:noFill/>
          <a:ln>
            <a:noFill/>
          </a:ln>
        </p:spPr>
      </p:pic>
      <p:sp>
        <p:nvSpPr>
          <p:cNvPr id="406" name="Google Shape;406;p55"/>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22</a:t>
            </a:fld>
            <a:endParaRPr sz="1200" b="0" i="0" u="none" strike="noStrike" cap="none">
              <a:solidFill>
                <a:srgbClr val="2F395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94"/>
        <p:cNvGrpSpPr/>
        <p:nvPr/>
      </p:nvGrpSpPr>
      <p:grpSpPr>
        <a:xfrm>
          <a:off x="0" y="0"/>
          <a:ext cx="0" cy="0"/>
          <a:chOff x="0" y="0"/>
          <a:chExt cx="0" cy="0"/>
        </a:xfrm>
      </p:grpSpPr>
      <p:sp>
        <p:nvSpPr>
          <p:cNvPr id="395" name="Google Shape;395;p54"/>
          <p:cNvSpPr txBox="1">
            <a:spLocks noGrp="1"/>
          </p:cNvSpPr>
          <p:nvPr>
            <p:ph type="title"/>
          </p:nvPr>
        </p:nvSpPr>
        <p:spPr>
          <a:xfrm>
            <a:off x="457200" y="404664"/>
            <a:ext cx="8229600" cy="10131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lt1"/>
              </a:buClr>
              <a:buSzPts val="4400"/>
              <a:buFont typeface="Arial"/>
              <a:buNone/>
            </a:pPr>
            <a:r>
              <a:rPr lang="en-GB" b="1" noProof="0" dirty="0">
                <a:solidFill>
                  <a:schemeClr val="lt1"/>
                </a:solidFill>
                <a:latin typeface="Arial"/>
                <a:ea typeface="Arial"/>
                <a:cs typeface="Arial"/>
                <a:sym typeface="Arial"/>
              </a:rPr>
              <a:t>Break: 1</a:t>
            </a:r>
            <a:endParaRPr lang="en-GB" b="1" noProof="0" dirty="0"/>
          </a:p>
        </p:txBody>
      </p:sp>
      <p:sp>
        <p:nvSpPr>
          <p:cNvPr id="396" name="Google Shape;396;p54"/>
          <p:cNvSpPr txBox="1">
            <a:spLocks noGrp="1"/>
          </p:cNvSpPr>
          <p:nvPr>
            <p:ph type="body" idx="1"/>
          </p:nvPr>
        </p:nvSpPr>
        <p:spPr>
          <a:xfrm>
            <a:off x="457200" y="1600201"/>
            <a:ext cx="8229600" cy="39171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GB" sz="2000" noProof="0" dirty="0">
                <a:solidFill>
                  <a:schemeClr val="lt1"/>
                </a:solidFill>
                <a:latin typeface="Arial"/>
                <a:ea typeface="Arial"/>
                <a:cs typeface="Arial"/>
                <a:sym typeface="Arial"/>
              </a:rPr>
              <a:t>Time for a 15-minute break.</a:t>
            </a:r>
            <a:endParaRPr lang="en-GB" sz="2000" b="1" noProof="0" dirty="0">
              <a:solidFill>
                <a:schemeClr val="lt1"/>
              </a:solidFill>
              <a:latin typeface="Arial"/>
              <a:ea typeface="Arial"/>
              <a:cs typeface="Arial"/>
              <a:sym typeface="Arial"/>
            </a:endParaRPr>
          </a:p>
        </p:txBody>
      </p:sp>
      <p:sp>
        <p:nvSpPr>
          <p:cNvPr id="397" name="Google Shape;397;p54"/>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23</a:t>
            </a:fld>
            <a:endParaRPr sz="1200" b="0" i="0" u="none" strike="noStrike" cap="none">
              <a:solidFill>
                <a:srgbClr val="2F3951"/>
              </a:solidFill>
              <a:latin typeface="Arial"/>
              <a:ea typeface="Arial"/>
              <a:cs typeface="Arial"/>
              <a:sym typeface="Arial"/>
            </a:endParaRPr>
          </a:p>
        </p:txBody>
      </p:sp>
      <p:pic>
        <p:nvPicPr>
          <p:cNvPr id="399" name="Google Shape;399;p54" descr="Footer comprising BSU, Educational partner and Transform-ED logos. "/>
          <p:cNvPicPr preferRelativeResize="0"/>
          <p:nvPr/>
        </p:nvPicPr>
        <p:blipFill>
          <a:blip r:embed="rId4">
            <a:alphaModFix/>
          </a:blip>
          <a:stretch>
            <a:fillRect/>
          </a:stretch>
        </p:blipFill>
        <p:spPr>
          <a:xfrm>
            <a:off x="0" y="5662840"/>
            <a:ext cx="9143998" cy="120958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14"/>
        <p:cNvGrpSpPr/>
        <p:nvPr/>
      </p:nvGrpSpPr>
      <p:grpSpPr>
        <a:xfrm>
          <a:off x="0" y="0"/>
          <a:ext cx="0" cy="0"/>
          <a:chOff x="0" y="0"/>
          <a:chExt cx="0" cy="0"/>
        </a:xfrm>
      </p:grpSpPr>
      <p:sp>
        <p:nvSpPr>
          <p:cNvPr id="415" name="Google Shape;415;p56"/>
          <p:cNvSpPr txBox="1">
            <a:spLocks noGrp="1"/>
          </p:cNvSpPr>
          <p:nvPr>
            <p:ph type="title"/>
          </p:nvPr>
        </p:nvSpPr>
        <p:spPr>
          <a:xfrm>
            <a:off x="457200" y="404664"/>
            <a:ext cx="8229600" cy="101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2314E"/>
              </a:buClr>
              <a:buSzPts val="3960"/>
              <a:buFont typeface="Arial"/>
              <a:buNone/>
            </a:pPr>
            <a:r>
              <a:rPr lang="en-GB" b="1" noProof="0" dirty="0">
                <a:latin typeface="Arial"/>
                <a:ea typeface="Arial"/>
                <a:cs typeface="Arial"/>
                <a:sym typeface="Arial"/>
              </a:rPr>
              <a:t>Your role as a lecturer (2)</a:t>
            </a:r>
          </a:p>
        </p:txBody>
      </p:sp>
      <p:sp>
        <p:nvSpPr>
          <p:cNvPr id="416" name="Google Shape;416;p56"/>
          <p:cNvSpPr txBox="1">
            <a:spLocks noGrp="1"/>
          </p:cNvSpPr>
          <p:nvPr>
            <p:ph type="body" idx="1"/>
          </p:nvPr>
        </p:nvSpPr>
        <p:spPr>
          <a:xfrm>
            <a:off x="457200" y="1417775"/>
            <a:ext cx="8229600" cy="3674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sz="2000" noProof="0" dirty="0">
                <a:latin typeface="Arial"/>
                <a:ea typeface="Arial"/>
                <a:cs typeface="Arial"/>
                <a:sym typeface="Arial"/>
              </a:rPr>
              <a:t>So far we have discussed the </a:t>
            </a:r>
            <a:r>
              <a:rPr lang="en-GB" sz="2000" noProof="0" dirty="0" err="1">
                <a:latin typeface="Arial"/>
                <a:ea typeface="Arial"/>
                <a:cs typeface="Arial"/>
                <a:sym typeface="Arial"/>
              </a:rPr>
              <a:t>OfS</a:t>
            </a:r>
            <a:r>
              <a:rPr lang="en-GB" sz="2000" noProof="0" dirty="0">
                <a:latin typeface="Arial"/>
                <a:ea typeface="Arial"/>
                <a:cs typeface="Arial"/>
                <a:sym typeface="Arial"/>
              </a:rPr>
              <a:t>, the QAA, Sector Standards, the NSS and the GOS. What we are going to do in this section is explore what this means for day-to-day activities. Specifically, we are going to explore:</a:t>
            </a: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a:p>
            <a:pPr marL="457200" lvl="0" indent="-355600" algn="l" rtl="0">
              <a:lnSpc>
                <a:spcPct val="115000"/>
              </a:lnSpc>
              <a:spcBef>
                <a:spcPts val="0"/>
              </a:spcBef>
              <a:spcAft>
                <a:spcPts val="0"/>
              </a:spcAft>
              <a:buSzPts val="2000"/>
              <a:buFont typeface="Arial"/>
              <a:buChar char="•"/>
            </a:pPr>
            <a:r>
              <a:rPr lang="en-GB" sz="2000" noProof="0" dirty="0">
                <a:latin typeface="Arial"/>
                <a:ea typeface="Arial"/>
                <a:cs typeface="Arial"/>
                <a:sym typeface="Arial"/>
              </a:rPr>
              <a:t>Writing learning outcomes</a:t>
            </a:r>
          </a:p>
          <a:p>
            <a:pPr marL="457200" lvl="0" indent="-355600" algn="l" rtl="0">
              <a:lnSpc>
                <a:spcPct val="115000"/>
              </a:lnSpc>
              <a:spcBef>
                <a:spcPts val="0"/>
              </a:spcBef>
              <a:spcAft>
                <a:spcPts val="0"/>
              </a:spcAft>
              <a:buSzPts val="2000"/>
              <a:buFont typeface="Arial"/>
              <a:buChar char="•"/>
            </a:pPr>
            <a:r>
              <a:rPr lang="en-GB" sz="2000" noProof="0" dirty="0">
                <a:latin typeface="Arial"/>
                <a:ea typeface="Arial"/>
                <a:cs typeface="Arial"/>
                <a:sym typeface="Arial"/>
              </a:rPr>
              <a:t>Designing assessment</a:t>
            </a:r>
          </a:p>
          <a:p>
            <a:pPr marL="457200" lvl="0" indent="-355600" algn="l" rtl="0">
              <a:lnSpc>
                <a:spcPct val="115000"/>
              </a:lnSpc>
              <a:spcBef>
                <a:spcPts val="0"/>
              </a:spcBef>
              <a:spcAft>
                <a:spcPts val="0"/>
              </a:spcAft>
              <a:buSzPts val="2000"/>
              <a:buFont typeface="Arial"/>
              <a:buChar char="•"/>
            </a:pPr>
            <a:r>
              <a:rPr lang="en-GB" sz="2000" noProof="0" dirty="0">
                <a:latin typeface="Arial"/>
                <a:ea typeface="Arial"/>
                <a:cs typeface="Arial"/>
                <a:sym typeface="Arial"/>
              </a:rPr>
              <a:t>Validation and approvals</a:t>
            </a:r>
          </a:p>
          <a:p>
            <a:pPr marL="457200" lvl="0" indent="-355600" algn="l" rtl="0">
              <a:lnSpc>
                <a:spcPct val="115000"/>
              </a:lnSpc>
              <a:spcBef>
                <a:spcPts val="0"/>
              </a:spcBef>
              <a:spcAft>
                <a:spcPts val="0"/>
              </a:spcAft>
              <a:buSzPts val="2000"/>
              <a:buFont typeface="Arial"/>
              <a:buChar char="•"/>
            </a:pPr>
            <a:r>
              <a:rPr lang="en-GB" sz="2000" noProof="0" dirty="0">
                <a:latin typeface="Arial"/>
                <a:ea typeface="Arial"/>
                <a:cs typeface="Arial"/>
                <a:sym typeface="Arial"/>
              </a:rPr>
              <a:t>Delivering effective learning and teaching</a:t>
            </a: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p:txBody>
      </p:sp>
      <p:sp>
        <p:nvSpPr>
          <p:cNvPr id="417" name="Google Shape;417;p56"/>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24</a:t>
            </a:fld>
            <a:endParaRPr sz="1200" b="0" i="0" u="none" strike="noStrike" cap="none">
              <a:solidFill>
                <a:srgbClr val="2F3951"/>
              </a:solidFill>
              <a:latin typeface="Arial"/>
              <a:ea typeface="Arial"/>
              <a:cs typeface="Arial"/>
              <a:sym typeface="Arial"/>
            </a:endParaRPr>
          </a:p>
        </p:txBody>
      </p:sp>
      <p:pic>
        <p:nvPicPr>
          <p:cNvPr id="419" name="Google Shape;419;p56" descr="Footer comprising BSU, Educational partner and Transform-ED logos. "/>
          <p:cNvPicPr preferRelativeResize="0"/>
          <p:nvPr/>
        </p:nvPicPr>
        <p:blipFill>
          <a:blip r:embed="rId4">
            <a:alphaModFix/>
          </a:blip>
          <a:stretch>
            <a:fillRect/>
          </a:stretch>
        </p:blipFill>
        <p:spPr>
          <a:xfrm>
            <a:off x="0" y="5662840"/>
            <a:ext cx="9143998" cy="120958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23"/>
        <p:cNvGrpSpPr/>
        <p:nvPr/>
      </p:nvGrpSpPr>
      <p:grpSpPr>
        <a:xfrm>
          <a:off x="0" y="0"/>
          <a:ext cx="0" cy="0"/>
          <a:chOff x="0" y="0"/>
          <a:chExt cx="0" cy="0"/>
        </a:xfrm>
      </p:grpSpPr>
      <p:sp>
        <p:nvSpPr>
          <p:cNvPr id="424" name="Google Shape;424;p57"/>
          <p:cNvSpPr txBox="1">
            <a:spLocks noGrp="1"/>
          </p:cNvSpPr>
          <p:nvPr>
            <p:ph type="title"/>
          </p:nvPr>
        </p:nvSpPr>
        <p:spPr>
          <a:xfrm>
            <a:off x="457200" y="404664"/>
            <a:ext cx="8229600" cy="101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2314E"/>
              </a:buClr>
              <a:buSzPts val="3960"/>
              <a:buFont typeface="Arial"/>
              <a:buNone/>
            </a:pPr>
            <a:r>
              <a:rPr lang="en-GB" b="1" noProof="0" dirty="0">
                <a:latin typeface="Arial"/>
                <a:ea typeface="Arial"/>
                <a:cs typeface="Arial"/>
                <a:sym typeface="Arial"/>
              </a:rPr>
              <a:t>Delivering and maintaining academic standards. </a:t>
            </a:r>
          </a:p>
        </p:txBody>
      </p:sp>
      <p:sp>
        <p:nvSpPr>
          <p:cNvPr id="425" name="Google Shape;425;p57"/>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25</a:t>
            </a:fld>
            <a:endParaRPr sz="1200" b="0" i="0" u="none" strike="noStrike" cap="none">
              <a:solidFill>
                <a:srgbClr val="2F3951"/>
              </a:solidFill>
              <a:latin typeface="Arial"/>
              <a:ea typeface="Arial"/>
              <a:cs typeface="Arial"/>
              <a:sym typeface="Arial"/>
            </a:endParaRPr>
          </a:p>
        </p:txBody>
      </p:sp>
      <p:pic>
        <p:nvPicPr>
          <p:cNvPr id="427" name="Google Shape;427;p57" descr="Footer comprising BSU, Educational partner and Transform-ED logos. "/>
          <p:cNvPicPr preferRelativeResize="0"/>
          <p:nvPr/>
        </p:nvPicPr>
        <p:blipFill>
          <a:blip r:embed="rId4">
            <a:alphaModFix/>
          </a:blip>
          <a:stretch>
            <a:fillRect/>
          </a:stretch>
        </p:blipFill>
        <p:spPr>
          <a:xfrm>
            <a:off x="0" y="5662840"/>
            <a:ext cx="9143998" cy="1209584"/>
          </a:xfrm>
          <a:prstGeom prst="rect">
            <a:avLst/>
          </a:prstGeom>
          <a:noFill/>
          <a:ln>
            <a:noFill/>
          </a:ln>
        </p:spPr>
      </p:pic>
      <p:pic>
        <p:nvPicPr>
          <p:cNvPr id="428" name="Google Shape;428;p57" descr="Image showing the integration of benchmarks, PSRB, Higher education framework, credit framework, benchmarks and degree classification descriptors&#10;"/>
          <p:cNvPicPr preferRelativeResize="0"/>
          <p:nvPr/>
        </p:nvPicPr>
        <p:blipFill rotWithShape="1">
          <a:blip r:embed="rId5">
            <a:alphaModFix/>
          </a:blip>
          <a:srcRect l="23473" t="16645" r="23836" b="17430"/>
          <a:stretch/>
        </p:blipFill>
        <p:spPr>
          <a:xfrm>
            <a:off x="567737" y="1956400"/>
            <a:ext cx="3613550" cy="3390900"/>
          </a:xfrm>
          <a:prstGeom prst="rect">
            <a:avLst/>
          </a:prstGeom>
          <a:noFill/>
          <a:ln>
            <a:noFill/>
          </a:ln>
        </p:spPr>
      </p:pic>
      <p:sp>
        <p:nvSpPr>
          <p:cNvPr id="429" name="Google Shape;429;p57"/>
          <p:cNvSpPr txBox="1">
            <a:spLocks noGrp="1"/>
          </p:cNvSpPr>
          <p:nvPr>
            <p:ph type="body" idx="1"/>
          </p:nvPr>
        </p:nvSpPr>
        <p:spPr>
          <a:xfrm>
            <a:off x="4838700" y="2490750"/>
            <a:ext cx="3613500" cy="18765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sz="2000" noProof="0" dirty="0">
                <a:latin typeface="Arial"/>
                <a:ea typeface="Arial"/>
                <a:cs typeface="Arial"/>
                <a:sym typeface="Arial"/>
              </a:rPr>
              <a:t>This is a summary diagram from BSU on the areas that need to be addressed and delivered to maintain academic standards. </a:t>
            </a: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33"/>
        <p:cNvGrpSpPr/>
        <p:nvPr/>
      </p:nvGrpSpPr>
      <p:grpSpPr>
        <a:xfrm>
          <a:off x="0" y="0"/>
          <a:ext cx="0" cy="0"/>
          <a:chOff x="0" y="0"/>
          <a:chExt cx="0" cy="0"/>
        </a:xfrm>
      </p:grpSpPr>
      <p:sp>
        <p:nvSpPr>
          <p:cNvPr id="434" name="Google Shape;434;p58"/>
          <p:cNvSpPr txBox="1">
            <a:spLocks noGrp="1"/>
          </p:cNvSpPr>
          <p:nvPr>
            <p:ph type="title"/>
          </p:nvPr>
        </p:nvSpPr>
        <p:spPr>
          <a:xfrm>
            <a:off x="457200" y="404664"/>
            <a:ext cx="8229600" cy="101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2314E"/>
              </a:buClr>
              <a:buSzPts val="3960"/>
              <a:buFont typeface="Arial"/>
              <a:buNone/>
            </a:pPr>
            <a:r>
              <a:rPr lang="en-GB" b="1" noProof="0" dirty="0">
                <a:latin typeface="Arial"/>
                <a:ea typeface="Arial"/>
                <a:cs typeface="Arial"/>
                <a:sym typeface="Arial"/>
              </a:rPr>
              <a:t>Bloom’s taxonomy (1)</a:t>
            </a:r>
          </a:p>
        </p:txBody>
      </p:sp>
      <p:sp>
        <p:nvSpPr>
          <p:cNvPr id="435" name="Google Shape;435;p58"/>
          <p:cNvSpPr txBox="1">
            <a:spLocks noGrp="1"/>
          </p:cNvSpPr>
          <p:nvPr>
            <p:ph type="body" idx="1"/>
          </p:nvPr>
        </p:nvSpPr>
        <p:spPr>
          <a:xfrm>
            <a:off x="457200" y="1417775"/>
            <a:ext cx="5330700" cy="3674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sz="2000" noProof="0" dirty="0">
                <a:latin typeface="Arial"/>
                <a:ea typeface="Arial"/>
                <a:cs typeface="Arial"/>
                <a:sym typeface="Arial"/>
              </a:rPr>
              <a:t>When designing the level of learning, and this aligning to the FHEQ, Bloom’s taxonomy is generally applied. </a:t>
            </a: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a:p>
            <a:pPr marL="0" lvl="0" indent="0" algn="l" rtl="0">
              <a:lnSpc>
                <a:spcPct val="115000"/>
              </a:lnSpc>
              <a:spcBef>
                <a:spcPts val="0"/>
              </a:spcBef>
              <a:spcAft>
                <a:spcPts val="0"/>
              </a:spcAft>
              <a:buNone/>
            </a:pPr>
            <a:r>
              <a:rPr lang="en-GB" sz="2000" noProof="0" dirty="0">
                <a:latin typeface="Arial"/>
                <a:ea typeface="Arial"/>
                <a:cs typeface="Arial"/>
                <a:sym typeface="Arial"/>
              </a:rPr>
              <a:t>Written in 1956, it articulates levels of learning.</a:t>
            </a: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a:p>
            <a:pPr marL="0" lvl="0" indent="0" algn="l" rtl="0">
              <a:lnSpc>
                <a:spcPct val="115000"/>
              </a:lnSpc>
              <a:spcBef>
                <a:spcPts val="0"/>
              </a:spcBef>
              <a:spcAft>
                <a:spcPts val="0"/>
              </a:spcAft>
              <a:buNone/>
            </a:pPr>
            <a:r>
              <a:rPr lang="en-GB" sz="2000" noProof="0" dirty="0">
                <a:latin typeface="Arial"/>
                <a:ea typeface="Arial"/>
                <a:cs typeface="Arial"/>
                <a:sym typeface="Arial"/>
              </a:rPr>
              <a:t>It was then updated in 2001 by Anderson and Krathwohl into the version often used and/or adapted for different situations today. </a:t>
            </a: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p:txBody>
      </p:sp>
      <p:pic>
        <p:nvPicPr>
          <p:cNvPr id="438" name="Google Shape;438;p58" descr="Decorative- image - front page of the paper by Bloom et al.,"/>
          <p:cNvPicPr preferRelativeResize="0"/>
          <p:nvPr/>
        </p:nvPicPr>
        <p:blipFill>
          <a:blip r:embed="rId4">
            <a:alphaModFix/>
          </a:blip>
          <a:stretch>
            <a:fillRect/>
          </a:stretch>
        </p:blipFill>
        <p:spPr>
          <a:xfrm>
            <a:off x="6003050" y="1417774"/>
            <a:ext cx="2555186" cy="3674099"/>
          </a:xfrm>
          <a:prstGeom prst="rect">
            <a:avLst/>
          </a:prstGeom>
          <a:noFill/>
          <a:ln>
            <a:noFill/>
          </a:ln>
        </p:spPr>
      </p:pic>
      <p:pic>
        <p:nvPicPr>
          <p:cNvPr id="439" name="Google Shape;439;p58" descr="Footer comprising BSU, Educational partner and Transform-ED logos. "/>
          <p:cNvPicPr preferRelativeResize="0"/>
          <p:nvPr/>
        </p:nvPicPr>
        <p:blipFill>
          <a:blip r:embed="rId5">
            <a:alphaModFix/>
          </a:blip>
          <a:stretch>
            <a:fillRect/>
          </a:stretch>
        </p:blipFill>
        <p:spPr>
          <a:xfrm>
            <a:off x="0" y="5662840"/>
            <a:ext cx="9143998" cy="1209584"/>
          </a:xfrm>
          <a:prstGeom prst="rect">
            <a:avLst/>
          </a:prstGeom>
          <a:noFill/>
          <a:ln>
            <a:noFill/>
          </a:ln>
        </p:spPr>
      </p:pic>
      <p:sp>
        <p:nvSpPr>
          <p:cNvPr id="436" name="Google Shape;436;p58"/>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26</a:t>
            </a:fld>
            <a:endParaRPr sz="1200" b="0" i="0" u="none" strike="noStrike" cap="none">
              <a:solidFill>
                <a:srgbClr val="2F395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43"/>
        <p:cNvGrpSpPr/>
        <p:nvPr/>
      </p:nvGrpSpPr>
      <p:grpSpPr>
        <a:xfrm>
          <a:off x="0" y="0"/>
          <a:ext cx="0" cy="0"/>
          <a:chOff x="0" y="0"/>
          <a:chExt cx="0" cy="0"/>
        </a:xfrm>
      </p:grpSpPr>
      <p:sp>
        <p:nvSpPr>
          <p:cNvPr id="444" name="Google Shape;444;p59"/>
          <p:cNvSpPr txBox="1">
            <a:spLocks noGrp="1"/>
          </p:cNvSpPr>
          <p:nvPr>
            <p:ph type="title"/>
          </p:nvPr>
        </p:nvSpPr>
        <p:spPr>
          <a:xfrm>
            <a:off x="457200" y="404664"/>
            <a:ext cx="8229600" cy="101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2314E"/>
              </a:buClr>
              <a:buSzPts val="3960"/>
              <a:buFont typeface="Arial"/>
              <a:buNone/>
            </a:pPr>
            <a:r>
              <a:rPr lang="en-GB" b="1" noProof="0" dirty="0">
                <a:latin typeface="Arial"/>
                <a:ea typeface="Arial"/>
                <a:cs typeface="Arial"/>
                <a:sym typeface="Arial"/>
              </a:rPr>
              <a:t>Bloom’s taxonomy (2)</a:t>
            </a:r>
          </a:p>
        </p:txBody>
      </p:sp>
      <p:pic>
        <p:nvPicPr>
          <p:cNvPr id="447" name="Google Shape;447;p59" descr="Categories of learning in terms of remembering, understanding, applying, analysing, evaluating and creating" title="Bloom's taxonomy of learning objectives"/>
          <p:cNvPicPr preferRelativeResize="0">
            <a:picLocks noGrp="1"/>
          </p:cNvPicPr>
          <p:nvPr>
            <p:ph type="body" idx="1"/>
          </p:nvPr>
        </p:nvPicPr>
        <p:blipFill rotWithShape="1">
          <a:blip r:embed="rId4">
            <a:alphaModFix/>
          </a:blip>
          <a:srcRect/>
          <a:stretch/>
        </p:blipFill>
        <p:spPr>
          <a:xfrm>
            <a:off x="580093" y="1319307"/>
            <a:ext cx="7340100" cy="3863700"/>
          </a:xfrm>
          <a:prstGeom prst="rect">
            <a:avLst/>
          </a:prstGeom>
          <a:noFill/>
          <a:ln>
            <a:noFill/>
          </a:ln>
        </p:spPr>
      </p:pic>
      <p:sp>
        <p:nvSpPr>
          <p:cNvPr id="448" name="Google Shape;448;p59"/>
          <p:cNvSpPr txBox="1"/>
          <p:nvPr/>
        </p:nvSpPr>
        <p:spPr>
          <a:xfrm>
            <a:off x="580100" y="5193325"/>
            <a:ext cx="73401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dirty="0">
                <a:solidFill>
                  <a:srgbClr val="222222"/>
                </a:solidFill>
              </a:rPr>
              <a:t>Armstrong, P. (2010). Bloom’s Taxonomy. Vanderbilt University </a:t>
            </a:r>
            <a:r>
              <a:rPr lang="en-GB" sz="1200" dirty="0" err="1">
                <a:solidFill>
                  <a:srgbClr val="222222"/>
                </a:solidFill>
              </a:rPr>
              <a:t>Center</a:t>
            </a:r>
            <a:r>
              <a:rPr lang="en-GB" sz="1200" dirty="0">
                <a:solidFill>
                  <a:srgbClr val="222222"/>
                </a:solidFill>
              </a:rPr>
              <a:t> for Teaching. Retrieved [November 2024] from https://cft.vanderbilt.edu/guides-sub-pages/blooms-taxonomy/.</a:t>
            </a:r>
            <a:endParaRPr dirty="0"/>
          </a:p>
        </p:txBody>
      </p:sp>
      <p:pic>
        <p:nvPicPr>
          <p:cNvPr id="449" name="Google Shape;449;p59" descr="Footer comprising BSU, Educational partner and Transform-ED logos. "/>
          <p:cNvPicPr preferRelativeResize="0"/>
          <p:nvPr/>
        </p:nvPicPr>
        <p:blipFill>
          <a:blip r:embed="rId5">
            <a:alphaModFix/>
          </a:blip>
          <a:stretch>
            <a:fillRect/>
          </a:stretch>
        </p:blipFill>
        <p:spPr>
          <a:xfrm>
            <a:off x="0" y="5662840"/>
            <a:ext cx="9143998" cy="1209584"/>
          </a:xfrm>
          <a:prstGeom prst="rect">
            <a:avLst/>
          </a:prstGeom>
          <a:noFill/>
          <a:ln>
            <a:noFill/>
          </a:ln>
        </p:spPr>
      </p:pic>
      <p:sp>
        <p:nvSpPr>
          <p:cNvPr id="445" name="Google Shape;445;p59"/>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27</a:t>
            </a:fld>
            <a:endParaRPr sz="1200" b="0" i="0" u="none" strike="noStrike" cap="none">
              <a:solidFill>
                <a:srgbClr val="2F395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53"/>
        <p:cNvGrpSpPr/>
        <p:nvPr/>
      </p:nvGrpSpPr>
      <p:grpSpPr>
        <a:xfrm>
          <a:off x="0" y="0"/>
          <a:ext cx="0" cy="0"/>
          <a:chOff x="0" y="0"/>
          <a:chExt cx="0" cy="0"/>
        </a:xfrm>
      </p:grpSpPr>
      <p:sp>
        <p:nvSpPr>
          <p:cNvPr id="454" name="Google Shape;454;p60"/>
          <p:cNvSpPr txBox="1">
            <a:spLocks noGrp="1"/>
          </p:cNvSpPr>
          <p:nvPr>
            <p:ph type="title"/>
          </p:nvPr>
        </p:nvSpPr>
        <p:spPr>
          <a:xfrm>
            <a:off x="457200" y="404664"/>
            <a:ext cx="8229600" cy="101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2314E"/>
              </a:buClr>
              <a:buSzPts val="3960"/>
              <a:buFont typeface="Arial"/>
              <a:buNone/>
            </a:pPr>
            <a:r>
              <a:rPr lang="en-GB" b="1" noProof="0" dirty="0">
                <a:latin typeface="Arial"/>
                <a:ea typeface="Arial"/>
                <a:cs typeface="Arial"/>
                <a:sym typeface="Arial"/>
              </a:rPr>
              <a:t>Intended Learning Outcomes</a:t>
            </a:r>
          </a:p>
        </p:txBody>
      </p:sp>
      <p:sp>
        <p:nvSpPr>
          <p:cNvPr id="455" name="Google Shape;455;p60"/>
          <p:cNvSpPr txBox="1">
            <a:spLocks noGrp="1"/>
          </p:cNvSpPr>
          <p:nvPr>
            <p:ph type="body" idx="1"/>
          </p:nvPr>
        </p:nvSpPr>
        <p:spPr>
          <a:xfrm>
            <a:off x="457200" y="1417775"/>
            <a:ext cx="8229600" cy="3674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sz="2000" noProof="0" dirty="0">
                <a:latin typeface="Arial"/>
                <a:ea typeface="Arial"/>
                <a:cs typeface="Arial"/>
                <a:sym typeface="Arial"/>
              </a:rPr>
              <a:t>Intended Learning Outcomes (ILOs) comprise a verb - an active statement detailing what the students are required to do. </a:t>
            </a: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p:txBody>
      </p:sp>
      <p:grpSp>
        <p:nvGrpSpPr>
          <p:cNvPr id="458" name="Google Shape;458;p60" descr="Diagram of constructive alignment, showing the interaction between learning and teaching activities, learning outcomes and assessment methods.&#10;" title="Constructive alignment diagram"/>
          <p:cNvGrpSpPr/>
          <p:nvPr/>
        </p:nvGrpSpPr>
        <p:grpSpPr>
          <a:xfrm>
            <a:off x="625004" y="2408284"/>
            <a:ext cx="8061795" cy="2696141"/>
            <a:chOff x="980480" y="1633772"/>
            <a:chExt cx="9956521" cy="3594855"/>
          </a:xfrm>
        </p:grpSpPr>
        <p:sp>
          <p:nvSpPr>
            <p:cNvPr id="459" name="Google Shape;459;p60"/>
            <p:cNvSpPr/>
            <p:nvPr/>
          </p:nvSpPr>
          <p:spPr>
            <a:xfrm>
              <a:off x="3733864" y="2746282"/>
              <a:ext cx="746100" cy="336600"/>
            </a:xfrm>
            <a:prstGeom prst="rightArrow">
              <a:avLst>
                <a:gd name="adj1" fmla="val 50000"/>
                <a:gd name="adj2" fmla="val 50000"/>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i="0" u="none" strike="noStrike" cap="none">
                <a:solidFill>
                  <a:srgbClr val="FFFFFF"/>
                </a:solidFill>
              </a:endParaRPr>
            </a:p>
          </p:txBody>
        </p:sp>
        <p:sp>
          <p:nvSpPr>
            <p:cNvPr id="460" name="Google Shape;460;p60"/>
            <p:cNvSpPr/>
            <p:nvPr/>
          </p:nvSpPr>
          <p:spPr>
            <a:xfrm rot="10800000">
              <a:off x="7508283" y="2717536"/>
              <a:ext cx="746100" cy="336600"/>
            </a:xfrm>
            <a:prstGeom prst="rightArrow">
              <a:avLst>
                <a:gd name="adj1" fmla="val 50000"/>
                <a:gd name="adj2" fmla="val 50000"/>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i="0" u="none" strike="noStrike" cap="none">
                <a:solidFill>
                  <a:srgbClr val="FFFFFF"/>
                </a:solidFill>
              </a:endParaRPr>
            </a:p>
          </p:txBody>
        </p:sp>
        <p:sp>
          <p:nvSpPr>
            <p:cNvPr id="461" name="Google Shape;461;p60"/>
            <p:cNvSpPr/>
            <p:nvPr/>
          </p:nvSpPr>
          <p:spPr>
            <a:xfrm>
              <a:off x="3736783" y="3720153"/>
              <a:ext cx="746100" cy="336600"/>
            </a:xfrm>
            <a:prstGeom prst="rightArrow">
              <a:avLst>
                <a:gd name="adj1" fmla="val 50000"/>
                <a:gd name="adj2" fmla="val 50000"/>
              </a:avLst>
            </a:prstGeom>
            <a:solidFill>
              <a:srgbClr val="0000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i="0" u="none" strike="noStrike" cap="none">
                <a:solidFill>
                  <a:srgbClr val="FFFFFF"/>
                </a:solidFill>
              </a:endParaRPr>
            </a:p>
          </p:txBody>
        </p:sp>
        <p:sp>
          <p:nvSpPr>
            <p:cNvPr id="462" name="Google Shape;462;p60"/>
            <p:cNvSpPr/>
            <p:nvPr/>
          </p:nvSpPr>
          <p:spPr>
            <a:xfrm rot="10800000">
              <a:off x="7508282" y="3714417"/>
              <a:ext cx="746100" cy="336600"/>
            </a:xfrm>
            <a:prstGeom prst="rightArrow">
              <a:avLst>
                <a:gd name="adj1" fmla="val 50000"/>
                <a:gd name="adj2" fmla="val 50000"/>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i="0" u="none" strike="noStrike" cap="none">
                <a:solidFill>
                  <a:srgbClr val="FFFFFF"/>
                </a:solidFill>
              </a:endParaRPr>
            </a:p>
          </p:txBody>
        </p:sp>
        <p:grpSp>
          <p:nvGrpSpPr>
            <p:cNvPr id="463" name="Google Shape;463;p60"/>
            <p:cNvGrpSpPr/>
            <p:nvPr/>
          </p:nvGrpSpPr>
          <p:grpSpPr>
            <a:xfrm>
              <a:off x="4669016" y="1642775"/>
              <a:ext cx="2720288" cy="3585382"/>
              <a:chOff x="3484179" y="2433145"/>
              <a:chExt cx="2170500" cy="2858700"/>
            </a:xfrm>
          </p:grpSpPr>
          <p:sp>
            <p:nvSpPr>
              <p:cNvPr id="464" name="Google Shape;464;p60"/>
              <p:cNvSpPr/>
              <p:nvPr/>
            </p:nvSpPr>
            <p:spPr>
              <a:xfrm>
                <a:off x="3484179" y="2433145"/>
                <a:ext cx="2170500" cy="2858700"/>
              </a:xfrm>
              <a:prstGeom prst="rect">
                <a:avLst/>
              </a:prstGeom>
              <a:solidFill>
                <a:srgbClr val="B7CC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i="0" u="none" strike="noStrike" cap="none">
                  <a:solidFill>
                    <a:srgbClr val="000000"/>
                  </a:solidFill>
                </a:endParaRPr>
              </a:p>
            </p:txBody>
          </p:sp>
          <p:sp>
            <p:nvSpPr>
              <p:cNvPr id="465" name="Google Shape;465;p60"/>
              <p:cNvSpPr txBox="1"/>
              <p:nvPr/>
            </p:nvSpPr>
            <p:spPr>
              <a:xfrm>
                <a:off x="3518338" y="3447054"/>
                <a:ext cx="2102100" cy="687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rgbClr val="000000"/>
                    </a:solidFill>
                  </a:rPr>
                  <a:t>Learning Outcomes</a:t>
                </a:r>
                <a:endParaRPr/>
              </a:p>
            </p:txBody>
          </p:sp>
        </p:grpSp>
        <p:sp>
          <p:nvSpPr>
            <p:cNvPr id="466" name="Google Shape;466;p60"/>
            <p:cNvSpPr/>
            <p:nvPr/>
          </p:nvSpPr>
          <p:spPr>
            <a:xfrm>
              <a:off x="980480" y="1633772"/>
              <a:ext cx="2705100" cy="3585600"/>
            </a:xfrm>
            <a:prstGeom prst="rect">
              <a:avLst/>
            </a:prstGeom>
            <a:solidFill>
              <a:srgbClr val="395E89"/>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i="0" u="none" strike="noStrike" cap="none">
                <a:solidFill>
                  <a:srgbClr val="F5CF47"/>
                </a:solidFill>
              </a:endParaRPr>
            </a:p>
          </p:txBody>
        </p:sp>
        <p:sp>
          <p:nvSpPr>
            <p:cNvPr id="467" name="Google Shape;467;p60"/>
            <p:cNvSpPr/>
            <p:nvPr/>
          </p:nvSpPr>
          <p:spPr>
            <a:xfrm>
              <a:off x="8372901" y="1655927"/>
              <a:ext cx="2564100" cy="3572700"/>
            </a:xfrm>
            <a:prstGeom prst="rect">
              <a:avLst/>
            </a:prstGeom>
            <a:solidFill>
              <a:srgbClr val="395E89"/>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i="0" u="none" strike="noStrike" cap="none">
                <a:solidFill>
                  <a:srgbClr val="000000"/>
                </a:solidFill>
              </a:endParaRPr>
            </a:p>
          </p:txBody>
        </p:sp>
        <p:sp>
          <p:nvSpPr>
            <p:cNvPr id="468" name="Google Shape;468;p60"/>
            <p:cNvSpPr txBox="1"/>
            <p:nvPr/>
          </p:nvSpPr>
          <p:spPr>
            <a:xfrm>
              <a:off x="8523502" y="1887414"/>
              <a:ext cx="2262900" cy="3078300"/>
            </a:xfrm>
            <a:prstGeom prst="rect">
              <a:avLst/>
            </a:prstGeom>
            <a:solidFill>
              <a:srgbClr val="395E8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rgbClr val="F5CF47"/>
                  </a:solidFill>
                </a:rPr>
                <a:t>Assessment methods</a:t>
              </a:r>
              <a:br>
                <a:rPr lang="en-GB" sz="1800" b="1" i="0" u="none" strike="noStrike" cap="none">
                  <a:solidFill>
                    <a:srgbClr val="F5CF47"/>
                  </a:solidFill>
                </a:rPr>
              </a:br>
              <a:endParaRPr sz="1800" b="1" i="0" u="none" strike="noStrike" cap="none">
                <a:solidFill>
                  <a:srgbClr val="F5CF47"/>
                </a:solidFill>
              </a:endParaRPr>
            </a:p>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rgbClr val="F5CF47"/>
                </a:solidFill>
              </a:endParaRPr>
            </a:p>
            <a:p>
              <a:pPr marL="0" marR="0" lvl="0" indent="0" algn="ctr" rtl="0">
                <a:lnSpc>
                  <a:spcPct val="100000"/>
                </a:lnSpc>
                <a:spcBef>
                  <a:spcPts val="0"/>
                </a:spcBef>
                <a:spcAft>
                  <a:spcPts val="0"/>
                </a:spcAft>
                <a:buClr>
                  <a:srgbClr val="000000"/>
                </a:buClr>
                <a:buSzPts val="1800"/>
                <a:buFont typeface="Arial"/>
                <a:buNone/>
              </a:pPr>
              <a:r>
                <a:rPr lang="en-GB" sz="1800" i="0" u="none" strike="noStrike" cap="none">
                  <a:solidFill>
                    <a:srgbClr val="F5CF47"/>
                  </a:solidFill>
                </a:rPr>
                <a:t>(Designed to assess the learning outcomes)</a:t>
              </a:r>
              <a:endParaRPr>
                <a:solidFill>
                  <a:srgbClr val="F5CF47"/>
                </a:solidFill>
              </a:endParaRPr>
            </a:p>
          </p:txBody>
        </p:sp>
        <p:sp>
          <p:nvSpPr>
            <p:cNvPr id="469" name="Google Shape;469;p60"/>
            <p:cNvSpPr txBox="1"/>
            <p:nvPr/>
          </p:nvSpPr>
          <p:spPr>
            <a:xfrm>
              <a:off x="1231819" y="1642872"/>
              <a:ext cx="2267700" cy="3078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rgbClr val="F5CF47"/>
                  </a:solidFill>
                </a:rPr>
                <a:t>Learning and teaching activities</a:t>
              </a:r>
              <a:endParaRPr/>
            </a:p>
            <a:p>
              <a:pPr marL="0" marR="0" lvl="0" indent="0" algn="ctr" rtl="0">
                <a:lnSpc>
                  <a:spcPct val="100000"/>
                </a:lnSpc>
                <a:spcBef>
                  <a:spcPts val="0"/>
                </a:spcBef>
                <a:spcAft>
                  <a:spcPts val="0"/>
                </a:spcAft>
                <a:buClr>
                  <a:srgbClr val="000000"/>
                </a:buClr>
                <a:buSzPts val="1800"/>
                <a:buFont typeface="Arial"/>
                <a:buNone/>
              </a:pPr>
              <a:endParaRPr sz="1800" i="0" u="none" strike="noStrike" cap="none">
                <a:solidFill>
                  <a:srgbClr val="F5CF47"/>
                </a:solidFill>
              </a:endParaRPr>
            </a:p>
            <a:p>
              <a:pPr marL="0" marR="0" lvl="0" indent="0" algn="ctr" rtl="0">
                <a:lnSpc>
                  <a:spcPct val="100000"/>
                </a:lnSpc>
                <a:spcBef>
                  <a:spcPts val="0"/>
                </a:spcBef>
                <a:spcAft>
                  <a:spcPts val="0"/>
                </a:spcAft>
                <a:buClr>
                  <a:srgbClr val="000000"/>
                </a:buClr>
                <a:buSzPts val="1800"/>
                <a:buFont typeface="Arial"/>
                <a:buNone/>
              </a:pPr>
              <a:r>
                <a:rPr lang="en-GB" sz="1800" i="0" u="none" strike="noStrike" cap="none">
                  <a:solidFill>
                    <a:srgbClr val="F5CF47"/>
                  </a:solidFill>
                </a:rPr>
                <a:t>(Designed to meet the learning outcomes)</a:t>
              </a:r>
              <a:endParaRPr/>
            </a:p>
          </p:txBody>
        </p:sp>
      </p:grpSp>
      <p:pic>
        <p:nvPicPr>
          <p:cNvPr id="470" name="Google Shape;470;p60" descr="Footer comprising BSU, Educational partner and Transform-ED logos. "/>
          <p:cNvPicPr preferRelativeResize="0"/>
          <p:nvPr/>
        </p:nvPicPr>
        <p:blipFill>
          <a:blip r:embed="rId4">
            <a:alphaModFix/>
          </a:blip>
          <a:stretch>
            <a:fillRect/>
          </a:stretch>
        </p:blipFill>
        <p:spPr>
          <a:xfrm>
            <a:off x="0" y="5662840"/>
            <a:ext cx="9143998" cy="1209584"/>
          </a:xfrm>
          <a:prstGeom prst="rect">
            <a:avLst/>
          </a:prstGeom>
          <a:noFill/>
          <a:ln>
            <a:noFill/>
          </a:ln>
        </p:spPr>
      </p:pic>
      <p:sp>
        <p:nvSpPr>
          <p:cNvPr id="456" name="Google Shape;456;p60"/>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28</a:t>
            </a:fld>
            <a:endParaRPr sz="1200" b="0" i="0" u="none" strike="noStrike" cap="none">
              <a:solidFill>
                <a:srgbClr val="2F395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74"/>
        <p:cNvGrpSpPr/>
        <p:nvPr/>
      </p:nvGrpSpPr>
      <p:grpSpPr>
        <a:xfrm>
          <a:off x="0" y="0"/>
          <a:ext cx="0" cy="0"/>
          <a:chOff x="0" y="0"/>
          <a:chExt cx="0" cy="0"/>
        </a:xfrm>
      </p:grpSpPr>
      <p:sp>
        <p:nvSpPr>
          <p:cNvPr id="475" name="Google Shape;475;p61"/>
          <p:cNvSpPr txBox="1">
            <a:spLocks noGrp="1"/>
          </p:cNvSpPr>
          <p:nvPr>
            <p:ph type="title"/>
          </p:nvPr>
        </p:nvSpPr>
        <p:spPr>
          <a:xfrm>
            <a:off x="457200" y="404664"/>
            <a:ext cx="8229600" cy="101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2314E"/>
              </a:buClr>
              <a:buSzPts val="3960"/>
              <a:buFont typeface="Arial"/>
              <a:buNone/>
            </a:pPr>
            <a:r>
              <a:rPr lang="en-GB" b="1" noProof="0" dirty="0">
                <a:latin typeface="Arial"/>
                <a:ea typeface="Arial"/>
                <a:cs typeface="Arial"/>
                <a:sym typeface="Arial"/>
              </a:rPr>
              <a:t>It’s all about the verbs</a:t>
            </a:r>
          </a:p>
        </p:txBody>
      </p:sp>
      <p:sp>
        <p:nvSpPr>
          <p:cNvPr id="476" name="Google Shape;476;p61"/>
          <p:cNvSpPr txBox="1">
            <a:spLocks noGrp="1"/>
          </p:cNvSpPr>
          <p:nvPr>
            <p:ph type="body" idx="1"/>
          </p:nvPr>
        </p:nvSpPr>
        <p:spPr>
          <a:xfrm>
            <a:off x="457200" y="1417775"/>
            <a:ext cx="8229600" cy="3674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sz="2000" noProof="0" dirty="0">
                <a:latin typeface="Arial"/>
                <a:ea typeface="Arial"/>
                <a:cs typeface="Arial"/>
                <a:sym typeface="Arial"/>
              </a:rPr>
              <a:t>Learning outcomes comprise a verb - an active statement detailing what the students are required to do. </a:t>
            </a: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a:p>
            <a:pPr marL="0" lvl="0" indent="0" algn="l" rtl="0">
              <a:lnSpc>
                <a:spcPct val="115000"/>
              </a:lnSpc>
              <a:spcBef>
                <a:spcPts val="0"/>
              </a:spcBef>
              <a:spcAft>
                <a:spcPts val="0"/>
              </a:spcAft>
              <a:buNone/>
            </a:pPr>
            <a:r>
              <a:rPr lang="en-GB" sz="2000" noProof="0" dirty="0">
                <a:latin typeface="Arial"/>
                <a:ea typeface="Arial"/>
                <a:cs typeface="Arial"/>
                <a:sym typeface="Arial"/>
              </a:rPr>
              <a:t>A learning outcome should have </a:t>
            </a:r>
            <a:r>
              <a:rPr lang="en-GB" sz="2000" b="1" noProof="0" dirty="0">
                <a:latin typeface="Arial"/>
                <a:ea typeface="Arial"/>
                <a:cs typeface="Arial"/>
                <a:sym typeface="Arial"/>
              </a:rPr>
              <a:t>one verb only,</a:t>
            </a:r>
            <a:r>
              <a:rPr lang="en-GB" sz="2000" noProof="0" dirty="0">
                <a:latin typeface="Arial"/>
                <a:ea typeface="Arial"/>
                <a:cs typeface="Arial"/>
                <a:sym typeface="Arial"/>
              </a:rPr>
              <a:t> else they become compound outcomes and challenging to measure. </a:t>
            </a: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a:p>
            <a:pPr marL="0" lvl="0" indent="0" algn="l" rtl="0">
              <a:lnSpc>
                <a:spcPct val="115000"/>
              </a:lnSpc>
              <a:spcBef>
                <a:spcPts val="0"/>
              </a:spcBef>
              <a:spcAft>
                <a:spcPts val="0"/>
              </a:spcAft>
              <a:buNone/>
            </a:pPr>
            <a:r>
              <a:rPr lang="en-GB" sz="2000" noProof="0" dirty="0">
                <a:latin typeface="Arial"/>
                <a:ea typeface="Arial"/>
                <a:cs typeface="Arial"/>
                <a:sym typeface="Arial"/>
              </a:rPr>
              <a:t>The verb used determines the academic level (FHEQ) of the learning outcome and this will align with Bloom’s taxonomy. </a:t>
            </a: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a:p>
            <a:pPr marL="0" lvl="0" indent="0" algn="l" rtl="0">
              <a:lnSpc>
                <a:spcPct val="115000"/>
              </a:lnSpc>
              <a:spcBef>
                <a:spcPts val="0"/>
              </a:spcBef>
              <a:spcAft>
                <a:spcPts val="0"/>
              </a:spcAft>
              <a:buNone/>
            </a:pPr>
            <a:r>
              <a:rPr lang="en-GB" sz="2000" noProof="0" dirty="0">
                <a:latin typeface="Arial"/>
                <a:ea typeface="Arial"/>
                <a:cs typeface="Arial"/>
                <a:sym typeface="Arial"/>
              </a:rPr>
              <a:t>Additionally, an </a:t>
            </a:r>
            <a:r>
              <a:rPr lang="en-GB" sz="2000" b="1" noProof="0" dirty="0">
                <a:latin typeface="Arial"/>
                <a:ea typeface="Arial"/>
                <a:cs typeface="Arial"/>
                <a:sym typeface="Arial"/>
              </a:rPr>
              <a:t>adverb</a:t>
            </a:r>
            <a:r>
              <a:rPr lang="en-GB" sz="2000" noProof="0" dirty="0">
                <a:latin typeface="Arial"/>
                <a:ea typeface="Arial"/>
                <a:cs typeface="Arial"/>
                <a:sym typeface="Arial"/>
              </a:rPr>
              <a:t> can be applied to </a:t>
            </a:r>
            <a:r>
              <a:rPr lang="en-GB" sz="2000" b="1" noProof="0" dirty="0">
                <a:latin typeface="Arial"/>
                <a:ea typeface="Arial"/>
                <a:cs typeface="Arial"/>
                <a:sym typeface="Arial"/>
              </a:rPr>
              <a:t>‘level up</a:t>
            </a:r>
            <a:r>
              <a:rPr lang="en-GB" sz="2000" noProof="0" dirty="0">
                <a:latin typeface="Arial"/>
                <a:ea typeface="Arial"/>
                <a:cs typeface="Arial"/>
                <a:sym typeface="Arial"/>
              </a:rPr>
              <a:t>’ a verb. </a:t>
            </a: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p:txBody>
      </p:sp>
      <p:sp>
        <p:nvSpPr>
          <p:cNvPr id="477" name="Google Shape;477;p61"/>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29</a:t>
            </a:fld>
            <a:endParaRPr sz="1200" b="0" i="0" u="none" strike="noStrike" cap="none">
              <a:solidFill>
                <a:srgbClr val="2F3951"/>
              </a:solidFill>
              <a:latin typeface="Arial"/>
              <a:ea typeface="Arial"/>
              <a:cs typeface="Arial"/>
              <a:sym typeface="Arial"/>
            </a:endParaRPr>
          </a:p>
        </p:txBody>
      </p:sp>
      <p:pic>
        <p:nvPicPr>
          <p:cNvPr id="479" name="Google Shape;479;p61" descr="Footer comprising BSU, Educational partner and Transform-ED logos. "/>
          <p:cNvPicPr preferRelativeResize="0"/>
          <p:nvPr/>
        </p:nvPicPr>
        <p:blipFill>
          <a:blip r:embed="rId4">
            <a:alphaModFix/>
          </a:blip>
          <a:stretch>
            <a:fillRect/>
          </a:stretch>
        </p:blipFill>
        <p:spPr>
          <a:xfrm>
            <a:off x="0" y="5662840"/>
            <a:ext cx="9143998" cy="120958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4"/>
        <p:cNvGrpSpPr/>
        <p:nvPr/>
      </p:nvGrpSpPr>
      <p:grpSpPr>
        <a:xfrm>
          <a:off x="0" y="0"/>
          <a:ext cx="0" cy="0"/>
          <a:chOff x="0" y="0"/>
          <a:chExt cx="0" cy="0"/>
        </a:xfrm>
      </p:grpSpPr>
      <p:sp>
        <p:nvSpPr>
          <p:cNvPr id="235" name="Google Shape;235;p37"/>
          <p:cNvSpPr txBox="1">
            <a:spLocks noGrp="1"/>
          </p:cNvSpPr>
          <p:nvPr>
            <p:ph type="title"/>
          </p:nvPr>
        </p:nvSpPr>
        <p:spPr>
          <a:xfrm>
            <a:off x="457200" y="404664"/>
            <a:ext cx="8229600" cy="10131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lt1"/>
              </a:buClr>
              <a:buSzPts val="4400"/>
              <a:buFont typeface="Arial"/>
              <a:buNone/>
            </a:pPr>
            <a:r>
              <a:rPr lang="en-GB" b="1" noProof="0" dirty="0">
                <a:solidFill>
                  <a:schemeClr val="lt1"/>
                </a:solidFill>
                <a:latin typeface="Arial"/>
                <a:ea typeface="Arial"/>
                <a:cs typeface="Arial"/>
                <a:sym typeface="Arial"/>
              </a:rPr>
              <a:t>Activity: Icebreaker</a:t>
            </a:r>
            <a:endParaRPr lang="en-GB" b="1" noProof="0" dirty="0"/>
          </a:p>
        </p:txBody>
      </p:sp>
      <p:sp>
        <p:nvSpPr>
          <p:cNvPr id="236" name="Google Shape;236;p37"/>
          <p:cNvSpPr txBox="1">
            <a:spLocks noGrp="1"/>
          </p:cNvSpPr>
          <p:nvPr>
            <p:ph type="body" idx="1"/>
          </p:nvPr>
        </p:nvSpPr>
        <p:spPr>
          <a:xfrm>
            <a:off x="457200" y="1600201"/>
            <a:ext cx="8229600" cy="39171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GB" sz="2000" noProof="0" dirty="0">
                <a:solidFill>
                  <a:schemeClr val="lt1"/>
                </a:solidFill>
                <a:latin typeface="Arial"/>
                <a:ea typeface="Arial"/>
                <a:cs typeface="Arial"/>
                <a:sym typeface="Arial"/>
              </a:rPr>
              <a:t>As a way to get us thinking and to get to know each other better. Let’s design a module as a class co-creation activity. </a:t>
            </a:r>
          </a:p>
          <a:p>
            <a:pPr marL="0" lvl="0" indent="0" algn="l" rtl="0">
              <a:spcBef>
                <a:spcPts val="0"/>
              </a:spcBef>
              <a:spcAft>
                <a:spcPts val="0"/>
              </a:spcAft>
              <a:buNone/>
            </a:pPr>
            <a:endParaRPr lang="en-GB" sz="2000" noProof="0" dirty="0">
              <a:solidFill>
                <a:schemeClr val="lt1"/>
              </a:solidFill>
              <a:latin typeface="Arial"/>
              <a:ea typeface="Arial"/>
              <a:cs typeface="Arial"/>
              <a:sym typeface="Arial"/>
            </a:endParaRPr>
          </a:p>
          <a:p>
            <a:pPr marL="0" lvl="0" indent="0" algn="l" rtl="0">
              <a:spcBef>
                <a:spcPts val="0"/>
              </a:spcBef>
              <a:spcAft>
                <a:spcPts val="0"/>
              </a:spcAft>
              <a:buNone/>
            </a:pPr>
            <a:r>
              <a:rPr lang="en-GB" sz="2000" noProof="0" dirty="0">
                <a:solidFill>
                  <a:schemeClr val="lt1"/>
                </a:solidFill>
                <a:latin typeface="Arial"/>
                <a:ea typeface="Arial"/>
                <a:cs typeface="Arial"/>
                <a:sym typeface="Arial"/>
              </a:rPr>
              <a:t>We would like to design a module whereby 100% of students fail. You are the module leader and it is your responsibility to ensure that this target is met. </a:t>
            </a:r>
          </a:p>
          <a:p>
            <a:pPr marL="0" lvl="0" indent="0" algn="l" rtl="0">
              <a:spcBef>
                <a:spcPts val="0"/>
              </a:spcBef>
              <a:spcAft>
                <a:spcPts val="0"/>
              </a:spcAft>
              <a:buNone/>
            </a:pPr>
            <a:endParaRPr lang="en-GB" sz="2000" noProof="0" dirty="0">
              <a:solidFill>
                <a:schemeClr val="lt1"/>
              </a:solidFill>
              <a:latin typeface="Arial"/>
              <a:ea typeface="Arial"/>
              <a:cs typeface="Arial"/>
              <a:sym typeface="Arial"/>
            </a:endParaRPr>
          </a:p>
          <a:p>
            <a:pPr marL="0" lvl="0" indent="0" algn="l" rtl="0">
              <a:spcBef>
                <a:spcPts val="0"/>
              </a:spcBef>
              <a:spcAft>
                <a:spcPts val="0"/>
              </a:spcAft>
              <a:buNone/>
            </a:pPr>
            <a:r>
              <a:rPr lang="en-GB" sz="2000" noProof="0" dirty="0">
                <a:solidFill>
                  <a:schemeClr val="lt1"/>
                </a:solidFill>
                <a:latin typeface="Arial"/>
                <a:ea typeface="Arial"/>
                <a:cs typeface="Arial"/>
                <a:sym typeface="Arial"/>
              </a:rPr>
              <a:t>As a class, shout out suggestions/ideas and we will write these up on the screen/board. </a:t>
            </a:r>
          </a:p>
          <a:p>
            <a:pPr marL="0" lvl="0" indent="0" algn="l" rtl="0">
              <a:spcBef>
                <a:spcPts val="0"/>
              </a:spcBef>
              <a:spcAft>
                <a:spcPts val="0"/>
              </a:spcAft>
              <a:buNone/>
            </a:pPr>
            <a:endParaRPr lang="en-GB" sz="2000" noProof="0" dirty="0">
              <a:solidFill>
                <a:schemeClr val="lt1"/>
              </a:solidFill>
              <a:latin typeface="Arial"/>
              <a:ea typeface="Arial"/>
              <a:cs typeface="Arial"/>
              <a:sym typeface="Arial"/>
            </a:endParaRPr>
          </a:p>
          <a:p>
            <a:pPr marL="0" lvl="0" indent="0" algn="l" rtl="0">
              <a:spcBef>
                <a:spcPts val="0"/>
              </a:spcBef>
              <a:spcAft>
                <a:spcPts val="0"/>
              </a:spcAft>
              <a:buNone/>
            </a:pPr>
            <a:r>
              <a:rPr lang="en-GB" sz="2000" b="1" noProof="0" dirty="0">
                <a:solidFill>
                  <a:schemeClr val="lt1"/>
                </a:solidFill>
                <a:latin typeface="Arial"/>
                <a:ea typeface="Arial"/>
                <a:cs typeface="Arial"/>
                <a:sym typeface="Arial"/>
              </a:rPr>
              <a:t>THIS IS A MEASURE OF YOUR CREATIVITY …</a:t>
            </a:r>
          </a:p>
        </p:txBody>
      </p:sp>
      <p:sp>
        <p:nvSpPr>
          <p:cNvPr id="237" name="Google Shape;237;p37"/>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3</a:t>
            </a:fld>
            <a:endParaRPr sz="1200" b="0" i="0" u="none" strike="noStrike" cap="none">
              <a:solidFill>
                <a:srgbClr val="2F3951"/>
              </a:solidFill>
              <a:latin typeface="Arial"/>
              <a:ea typeface="Arial"/>
              <a:cs typeface="Arial"/>
              <a:sym typeface="Arial"/>
            </a:endParaRPr>
          </a:p>
        </p:txBody>
      </p:sp>
      <p:pic>
        <p:nvPicPr>
          <p:cNvPr id="239" name="Google Shape;239;p37" descr="Footer comprising BSU, Educational partner and Transform-ED logos. "/>
          <p:cNvPicPr preferRelativeResize="0"/>
          <p:nvPr/>
        </p:nvPicPr>
        <p:blipFill>
          <a:blip r:embed="rId4">
            <a:alphaModFix/>
          </a:blip>
          <a:stretch>
            <a:fillRect/>
          </a:stretch>
        </p:blipFill>
        <p:spPr>
          <a:xfrm>
            <a:off x="0" y="5662840"/>
            <a:ext cx="9143998" cy="120958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83"/>
        <p:cNvGrpSpPr/>
        <p:nvPr/>
      </p:nvGrpSpPr>
      <p:grpSpPr>
        <a:xfrm>
          <a:off x="0" y="0"/>
          <a:ext cx="0" cy="0"/>
          <a:chOff x="0" y="0"/>
          <a:chExt cx="0" cy="0"/>
        </a:xfrm>
      </p:grpSpPr>
      <p:sp>
        <p:nvSpPr>
          <p:cNvPr id="484" name="Google Shape;484;p62"/>
          <p:cNvSpPr txBox="1">
            <a:spLocks noGrp="1"/>
          </p:cNvSpPr>
          <p:nvPr>
            <p:ph type="title"/>
          </p:nvPr>
        </p:nvSpPr>
        <p:spPr>
          <a:xfrm>
            <a:off x="457200" y="404664"/>
            <a:ext cx="8229600" cy="101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2314E"/>
              </a:buClr>
              <a:buSzPts val="3960"/>
              <a:buFont typeface="Arial"/>
              <a:buNone/>
            </a:pPr>
            <a:r>
              <a:rPr lang="en-GB" b="1" noProof="0" dirty="0">
                <a:latin typeface="Arial"/>
                <a:ea typeface="Arial"/>
                <a:cs typeface="Arial"/>
                <a:sym typeface="Arial"/>
              </a:rPr>
              <a:t>Constructing a learning outcome</a:t>
            </a:r>
          </a:p>
        </p:txBody>
      </p:sp>
      <p:sp>
        <p:nvSpPr>
          <p:cNvPr id="488" name="Google Shape;488;p62"/>
          <p:cNvSpPr/>
          <p:nvPr/>
        </p:nvSpPr>
        <p:spPr>
          <a:xfrm>
            <a:off x="610850" y="2334950"/>
            <a:ext cx="1776900" cy="513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b="1"/>
              <a:t>VERB</a:t>
            </a:r>
            <a:endParaRPr sz="1800" b="1"/>
          </a:p>
        </p:txBody>
      </p:sp>
      <p:sp>
        <p:nvSpPr>
          <p:cNvPr id="487" name="Google Shape;487;p62"/>
          <p:cNvSpPr/>
          <p:nvPr/>
        </p:nvSpPr>
        <p:spPr>
          <a:xfrm>
            <a:off x="2620488" y="2334950"/>
            <a:ext cx="1776900" cy="513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b="1"/>
              <a:t>ADVERB</a:t>
            </a:r>
            <a:endParaRPr sz="1800" b="1"/>
          </a:p>
        </p:txBody>
      </p:sp>
      <p:sp>
        <p:nvSpPr>
          <p:cNvPr id="489" name="Google Shape;489;p62"/>
          <p:cNvSpPr/>
          <p:nvPr/>
        </p:nvSpPr>
        <p:spPr>
          <a:xfrm>
            <a:off x="4630125" y="2334950"/>
            <a:ext cx="1776900" cy="513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b="1"/>
              <a:t>SUBJECT</a:t>
            </a:r>
            <a:endParaRPr sz="1800" b="1"/>
          </a:p>
        </p:txBody>
      </p:sp>
      <p:sp>
        <p:nvSpPr>
          <p:cNvPr id="491" name="Google Shape;491;p62"/>
          <p:cNvSpPr/>
          <p:nvPr/>
        </p:nvSpPr>
        <p:spPr>
          <a:xfrm>
            <a:off x="610913" y="3226875"/>
            <a:ext cx="1776900" cy="683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GB" sz="1800" b="1">
                <a:solidFill>
                  <a:schemeClr val="dk1"/>
                </a:solidFill>
              </a:rPr>
              <a:t>Analyse</a:t>
            </a:r>
            <a:endParaRPr sz="1800" b="1"/>
          </a:p>
        </p:txBody>
      </p:sp>
      <p:sp>
        <p:nvSpPr>
          <p:cNvPr id="490" name="Google Shape;490;p62"/>
          <p:cNvSpPr/>
          <p:nvPr/>
        </p:nvSpPr>
        <p:spPr>
          <a:xfrm>
            <a:off x="2620550" y="3226875"/>
            <a:ext cx="1776900" cy="683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b="1"/>
              <a:t>Critically</a:t>
            </a:r>
            <a:endParaRPr sz="1800" b="1"/>
          </a:p>
        </p:txBody>
      </p:sp>
      <p:sp>
        <p:nvSpPr>
          <p:cNvPr id="492" name="Google Shape;492;p62"/>
          <p:cNvSpPr/>
          <p:nvPr/>
        </p:nvSpPr>
        <p:spPr>
          <a:xfrm>
            <a:off x="4630188" y="3226875"/>
            <a:ext cx="4056600" cy="683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sz="1800" b="1"/>
              <a:t>the role of AI in changing how universities approach assessment</a:t>
            </a:r>
            <a:endParaRPr sz="1800" b="1"/>
          </a:p>
        </p:txBody>
      </p:sp>
      <p:sp>
        <p:nvSpPr>
          <p:cNvPr id="493" name="Google Shape;493;p62"/>
          <p:cNvSpPr txBox="1"/>
          <p:nvPr/>
        </p:nvSpPr>
        <p:spPr>
          <a:xfrm>
            <a:off x="610850" y="4288000"/>
            <a:ext cx="8076000" cy="846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2000">
                <a:solidFill>
                  <a:srgbClr val="2F3951"/>
                </a:solidFill>
              </a:rPr>
              <a:t>Be specific, avoid jargon, do not use multiple </a:t>
            </a:r>
            <a:r>
              <a:rPr lang="en-GB" sz="2000" b="1">
                <a:solidFill>
                  <a:srgbClr val="2F3951"/>
                </a:solidFill>
              </a:rPr>
              <a:t>‘ASSESSMENT’</a:t>
            </a:r>
            <a:r>
              <a:rPr lang="en-GB" sz="2000">
                <a:solidFill>
                  <a:srgbClr val="2F3951"/>
                </a:solidFill>
              </a:rPr>
              <a:t> verbs and avoid the use of ‘</a:t>
            </a:r>
            <a:r>
              <a:rPr lang="en-GB" sz="2000" b="1">
                <a:solidFill>
                  <a:srgbClr val="2F3951"/>
                </a:solidFill>
              </a:rPr>
              <a:t>understand’</a:t>
            </a:r>
            <a:r>
              <a:rPr lang="en-GB" sz="2000">
                <a:solidFill>
                  <a:srgbClr val="2F3951"/>
                </a:solidFill>
              </a:rPr>
              <a:t> as it cannot be measured. </a:t>
            </a:r>
            <a:endParaRPr/>
          </a:p>
        </p:txBody>
      </p:sp>
      <p:pic>
        <p:nvPicPr>
          <p:cNvPr id="494" name="Google Shape;494;p62" descr="Footer comprising BSU, Educational partner and Transform-ED logos. "/>
          <p:cNvPicPr preferRelativeResize="0"/>
          <p:nvPr/>
        </p:nvPicPr>
        <p:blipFill>
          <a:blip r:embed="rId4">
            <a:alphaModFix/>
          </a:blip>
          <a:stretch>
            <a:fillRect/>
          </a:stretch>
        </p:blipFill>
        <p:spPr>
          <a:xfrm>
            <a:off x="0" y="5662840"/>
            <a:ext cx="9143998" cy="1209584"/>
          </a:xfrm>
          <a:prstGeom prst="rect">
            <a:avLst/>
          </a:prstGeom>
          <a:noFill/>
          <a:ln>
            <a:noFill/>
          </a:ln>
        </p:spPr>
      </p:pic>
      <p:sp>
        <p:nvSpPr>
          <p:cNvPr id="485" name="Google Shape;485;p62"/>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30</a:t>
            </a:fld>
            <a:endParaRPr sz="1200" b="0" i="0" u="none" strike="noStrike" cap="none">
              <a:solidFill>
                <a:srgbClr val="2F395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98"/>
        <p:cNvGrpSpPr/>
        <p:nvPr/>
      </p:nvGrpSpPr>
      <p:grpSpPr>
        <a:xfrm>
          <a:off x="0" y="0"/>
          <a:ext cx="0" cy="0"/>
          <a:chOff x="0" y="0"/>
          <a:chExt cx="0" cy="0"/>
        </a:xfrm>
      </p:grpSpPr>
      <p:sp>
        <p:nvSpPr>
          <p:cNvPr id="499" name="Google Shape;499;p63"/>
          <p:cNvSpPr txBox="1">
            <a:spLocks noGrp="1"/>
          </p:cNvSpPr>
          <p:nvPr>
            <p:ph type="title"/>
          </p:nvPr>
        </p:nvSpPr>
        <p:spPr>
          <a:xfrm>
            <a:off x="457200" y="404664"/>
            <a:ext cx="8229600" cy="101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2314E"/>
              </a:buClr>
              <a:buSzPts val="3960"/>
              <a:buFont typeface="Arial"/>
              <a:buNone/>
            </a:pPr>
            <a:r>
              <a:rPr lang="en-GB" b="1" noProof="0" dirty="0">
                <a:latin typeface="Arial"/>
                <a:ea typeface="Arial"/>
                <a:cs typeface="Arial"/>
                <a:sym typeface="Arial"/>
              </a:rPr>
              <a:t>Putting it all together</a:t>
            </a:r>
          </a:p>
        </p:txBody>
      </p:sp>
      <p:pic>
        <p:nvPicPr>
          <p:cNvPr id="502" name="Google Shape;502;p63" descr="Categories learning in terms of remembering, understanding, applying, analysing, evaluating and creating" title="Bloom's taxonomy of learning objectives"/>
          <p:cNvPicPr preferRelativeResize="0">
            <a:picLocks noGrp="1"/>
          </p:cNvPicPr>
          <p:nvPr>
            <p:ph type="body" idx="1"/>
          </p:nvPr>
        </p:nvPicPr>
        <p:blipFill rotWithShape="1">
          <a:blip r:embed="rId4">
            <a:alphaModFix/>
          </a:blip>
          <a:srcRect/>
          <a:stretch/>
        </p:blipFill>
        <p:spPr>
          <a:xfrm>
            <a:off x="580093" y="1319307"/>
            <a:ext cx="7340100" cy="3863700"/>
          </a:xfrm>
          <a:prstGeom prst="rect">
            <a:avLst/>
          </a:prstGeom>
          <a:noFill/>
          <a:ln>
            <a:noFill/>
          </a:ln>
        </p:spPr>
      </p:pic>
      <p:pic>
        <p:nvPicPr>
          <p:cNvPr id="503" name="Google Shape;503;p63" descr="Footer comprising BSU, Educational partner and Transform-ED logos. "/>
          <p:cNvPicPr preferRelativeResize="0"/>
          <p:nvPr/>
        </p:nvPicPr>
        <p:blipFill>
          <a:blip r:embed="rId5">
            <a:alphaModFix/>
          </a:blip>
          <a:stretch>
            <a:fillRect/>
          </a:stretch>
        </p:blipFill>
        <p:spPr>
          <a:xfrm>
            <a:off x="0" y="5662840"/>
            <a:ext cx="9143998" cy="1209584"/>
          </a:xfrm>
          <a:prstGeom prst="rect">
            <a:avLst/>
          </a:prstGeom>
          <a:noFill/>
          <a:ln>
            <a:noFill/>
          </a:ln>
        </p:spPr>
      </p:pic>
      <p:sp>
        <p:nvSpPr>
          <p:cNvPr id="500" name="Google Shape;500;p63"/>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31</a:t>
            </a:fld>
            <a:endParaRPr sz="1200" b="0" i="0" u="none" strike="noStrike" cap="none">
              <a:solidFill>
                <a:srgbClr val="2F395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07"/>
        <p:cNvGrpSpPr/>
        <p:nvPr/>
      </p:nvGrpSpPr>
      <p:grpSpPr>
        <a:xfrm>
          <a:off x="0" y="0"/>
          <a:ext cx="0" cy="0"/>
          <a:chOff x="0" y="0"/>
          <a:chExt cx="0" cy="0"/>
        </a:xfrm>
      </p:grpSpPr>
      <p:sp>
        <p:nvSpPr>
          <p:cNvPr id="508" name="Google Shape;508;p64"/>
          <p:cNvSpPr txBox="1">
            <a:spLocks noGrp="1"/>
          </p:cNvSpPr>
          <p:nvPr>
            <p:ph type="title"/>
          </p:nvPr>
        </p:nvSpPr>
        <p:spPr>
          <a:xfrm>
            <a:off x="457200" y="404664"/>
            <a:ext cx="8229600" cy="10131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lt1"/>
              </a:buClr>
              <a:buSzPts val="4400"/>
              <a:buFont typeface="Arial"/>
              <a:buNone/>
            </a:pPr>
            <a:r>
              <a:rPr lang="en-GB" b="1" noProof="0" dirty="0">
                <a:solidFill>
                  <a:schemeClr val="lt1"/>
                </a:solidFill>
                <a:latin typeface="Arial"/>
                <a:ea typeface="Arial"/>
                <a:cs typeface="Arial"/>
                <a:sym typeface="Arial"/>
              </a:rPr>
              <a:t>Activity: Review these </a:t>
            </a:r>
            <a:r>
              <a:rPr lang="en-GB" b="1" noProof="0" dirty="0" err="1">
                <a:solidFill>
                  <a:schemeClr val="lt1"/>
                </a:solidFill>
                <a:latin typeface="Arial"/>
                <a:ea typeface="Arial"/>
                <a:cs typeface="Arial"/>
                <a:sym typeface="Arial"/>
              </a:rPr>
              <a:t>iLOs</a:t>
            </a:r>
            <a:r>
              <a:rPr lang="en-GB" b="1" noProof="0" dirty="0">
                <a:solidFill>
                  <a:schemeClr val="lt1"/>
                </a:solidFill>
                <a:latin typeface="Arial"/>
                <a:ea typeface="Arial"/>
                <a:cs typeface="Arial"/>
                <a:sym typeface="Arial"/>
              </a:rPr>
              <a:t>.  </a:t>
            </a:r>
            <a:endParaRPr lang="en-GB" b="1" noProof="0" dirty="0"/>
          </a:p>
        </p:txBody>
      </p:sp>
      <p:sp>
        <p:nvSpPr>
          <p:cNvPr id="509" name="Google Shape;509;p64"/>
          <p:cNvSpPr txBox="1">
            <a:spLocks noGrp="1"/>
          </p:cNvSpPr>
          <p:nvPr>
            <p:ph type="body" idx="1"/>
          </p:nvPr>
        </p:nvSpPr>
        <p:spPr>
          <a:xfrm>
            <a:off x="457200" y="1600201"/>
            <a:ext cx="8229600" cy="3917100"/>
          </a:xfrm>
          <a:prstGeom prst="rect">
            <a:avLst/>
          </a:prstGeom>
          <a:noFill/>
          <a:ln>
            <a:noFill/>
          </a:ln>
        </p:spPr>
        <p:txBody>
          <a:bodyPr spcFirstLastPara="1" wrap="square" lIns="91425" tIns="45700" rIns="91425" bIns="45700" anchor="t" anchorCtr="0">
            <a:normAutofit lnSpcReduction="10000"/>
          </a:bodyPr>
          <a:lstStyle/>
          <a:p>
            <a:pPr marL="0" lvl="0" indent="0" algn="l" rtl="0">
              <a:spcBef>
                <a:spcPts val="0"/>
              </a:spcBef>
              <a:spcAft>
                <a:spcPts val="0"/>
              </a:spcAft>
              <a:buNone/>
            </a:pPr>
            <a:r>
              <a:rPr lang="en-GB" sz="2000" noProof="0" dirty="0">
                <a:solidFill>
                  <a:schemeClr val="lt1"/>
                </a:solidFill>
                <a:latin typeface="Arial"/>
                <a:ea typeface="Arial"/>
                <a:cs typeface="Arial"/>
                <a:sym typeface="Arial"/>
              </a:rPr>
              <a:t>Below are a set of </a:t>
            </a:r>
            <a:r>
              <a:rPr lang="en-GB" sz="2000" noProof="0" dirty="0" err="1">
                <a:solidFill>
                  <a:schemeClr val="lt1"/>
                </a:solidFill>
                <a:latin typeface="Arial"/>
                <a:ea typeface="Arial"/>
                <a:cs typeface="Arial"/>
                <a:sym typeface="Arial"/>
              </a:rPr>
              <a:t>iLOS</a:t>
            </a:r>
            <a:r>
              <a:rPr lang="en-GB" sz="2000" noProof="0" dirty="0">
                <a:solidFill>
                  <a:schemeClr val="lt1"/>
                </a:solidFill>
                <a:latin typeface="Arial"/>
                <a:ea typeface="Arial"/>
                <a:cs typeface="Arial"/>
                <a:sym typeface="Arial"/>
              </a:rPr>
              <a:t>, in your groups review these addressing the following prompts:</a:t>
            </a:r>
          </a:p>
          <a:p>
            <a:pPr marL="0" lvl="0" indent="0" algn="l" rtl="0">
              <a:spcBef>
                <a:spcPts val="0"/>
              </a:spcBef>
              <a:spcAft>
                <a:spcPts val="0"/>
              </a:spcAft>
              <a:buNone/>
            </a:pPr>
            <a:endParaRPr lang="en-GB" sz="2000" noProof="0" dirty="0">
              <a:solidFill>
                <a:schemeClr val="lt1"/>
              </a:solidFill>
              <a:latin typeface="Arial"/>
              <a:ea typeface="Arial"/>
              <a:cs typeface="Arial"/>
              <a:sym typeface="Arial"/>
            </a:endParaRPr>
          </a:p>
          <a:p>
            <a:pPr marL="0" lvl="0" indent="0" algn="l" rtl="0">
              <a:spcBef>
                <a:spcPts val="0"/>
              </a:spcBef>
              <a:spcAft>
                <a:spcPts val="0"/>
              </a:spcAft>
              <a:buNone/>
            </a:pPr>
            <a:r>
              <a:rPr lang="en-GB" sz="2000" noProof="0" dirty="0">
                <a:solidFill>
                  <a:schemeClr val="lt1"/>
                </a:solidFill>
                <a:latin typeface="Arial"/>
                <a:ea typeface="Arial"/>
                <a:cs typeface="Arial"/>
                <a:sym typeface="Arial"/>
              </a:rPr>
              <a:t>(1) What level of study are they aimed at? (2) How would they be assessed? (3) Are they easy to understand? (4) What should the learner do?  (5) Is the </a:t>
            </a:r>
            <a:r>
              <a:rPr lang="en-GB" sz="2000" noProof="0" dirty="0" err="1">
                <a:solidFill>
                  <a:schemeClr val="lt1"/>
                </a:solidFill>
                <a:latin typeface="Arial"/>
                <a:ea typeface="Arial"/>
                <a:cs typeface="Arial"/>
                <a:sym typeface="Arial"/>
              </a:rPr>
              <a:t>iLO</a:t>
            </a:r>
            <a:r>
              <a:rPr lang="en-GB" sz="2000" noProof="0" dirty="0">
                <a:solidFill>
                  <a:schemeClr val="lt1"/>
                </a:solidFill>
                <a:latin typeface="Arial"/>
                <a:ea typeface="Arial"/>
                <a:cs typeface="Arial"/>
                <a:sym typeface="Arial"/>
              </a:rPr>
              <a:t> fair? (6) Can it be re-written to make it better? </a:t>
            </a:r>
          </a:p>
          <a:p>
            <a:pPr marL="0" lvl="0" indent="0" algn="l" rtl="0">
              <a:spcBef>
                <a:spcPts val="0"/>
              </a:spcBef>
              <a:spcAft>
                <a:spcPts val="0"/>
              </a:spcAft>
              <a:buNone/>
            </a:pPr>
            <a:endParaRPr lang="en-GB" sz="2000" noProof="0" dirty="0">
              <a:solidFill>
                <a:schemeClr val="lt1"/>
              </a:solidFill>
              <a:latin typeface="Arial"/>
              <a:ea typeface="Arial"/>
              <a:cs typeface="Arial"/>
              <a:sym typeface="Arial"/>
            </a:endParaRPr>
          </a:p>
          <a:p>
            <a:pPr marL="457200" lvl="0" indent="-355600" algn="l" rtl="0">
              <a:spcBef>
                <a:spcPts val="0"/>
              </a:spcBef>
              <a:spcAft>
                <a:spcPts val="0"/>
              </a:spcAft>
              <a:buClr>
                <a:schemeClr val="lt1"/>
              </a:buClr>
              <a:buSzPts val="2000"/>
              <a:buFont typeface="Arial"/>
              <a:buChar char="•"/>
            </a:pPr>
            <a:r>
              <a:rPr lang="en-GB" sz="2000" noProof="0" dirty="0">
                <a:solidFill>
                  <a:schemeClr val="lt1"/>
                </a:solidFill>
                <a:latin typeface="Arial"/>
                <a:ea typeface="Arial"/>
                <a:cs typeface="Arial"/>
                <a:sym typeface="Arial"/>
              </a:rPr>
              <a:t>Deconstruct the common narrative on what it means to human and analyse, synoptically, changes and deviations over the past 170 months. </a:t>
            </a:r>
          </a:p>
          <a:p>
            <a:pPr marL="457200" lvl="0" indent="0" algn="l" rtl="0">
              <a:spcBef>
                <a:spcPts val="0"/>
              </a:spcBef>
              <a:spcAft>
                <a:spcPts val="0"/>
              </a:spcAft>
              <a:buNone/>
            </a:pPr>
            <a:endParaRPr lang="en-GB" sz="2000" noProof="0" dirty="0">
              <a:solidFill>
                <a:schemeClr val="lt1"/>
              </a:solidFill>
              <a:latin typeface="Arial"/>
              <a:ea typeface="Arial"/>
              <a:cs typeface="Arial"/>
              <a:sym typeface="Arial"/>
            </a:endParaRPr>
          </a:p>
          <a:p>
            <a:pPr marL="457200" lvl="0" indent="-355600" algn="l" rtl="0">
              <a:spcBef>
                <a:spcPts val="0"/>
              </a:spcBef>
              <a:spcAft>
                <a:spcPts val="0"/>
              </a:spcAft>
              <a:buClr>
                <a:schemeClr val="lt1"/>
              </a:buClr>
              <a:buSzPts val="2000"/>
              <a:buFont typeface="Arial"/>
              <a:buChar char="•"/>
            </a:pPr>
            <a:r>
              <a:rPr lang="en-GB" sz="2000" noProof="0" dirty="0">
                <a:solidFill>
                  <a:schemeClr val="lt1"/>
                </a:solidFill>
                <a:latin typeface="Arial"/>
                <a:ea typeface="Arial"/>
                <a:cs typeface="Arial"/>
                <a:sym typeface="Arial"/>
              </a:rPr>
              <a:t>Discuss the role of politics in sharing the UK HE sector.</a:t>
            </a:r>
          </a:p>
        </p:txBody>
      </p:sp>
      <p:sp>
        <p:nvSpPr>
          <p:cNvPr id="510" name="Google Shape;510;p64"/>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32</a:t>
            </a:fld>
            <a:endParaRPr sz="1200" b="0" i="0" u="none" strike="noStrike" cap="none">
              <a:solidFill>
                <a:srgbClr val="2F3951"/>
              </a:solidFill>
              <a:latin typeface="Arial"/>
              <a:ea typeface="Arial"/>
              <a:cs typeface="Arial"/>
              <a:sym typeface="Arial"/>
            </a:endParaRPr>
          </a:p>
        </p:txBody>
      </p:sp>
      <p:pic>
        <p:nvPicPr>
          <p:cNvPr id="512" name="Google Shape;512;p64" descr="Footer comprising BSU, Educational partner and Transform-ED logos. "/>
          <p:cNvPicPr preferRelativeResize="0"/>
          <p:nvPr/>
        </p:nvPicPr>
        <p:blipFill>
          <a:blip r:embed="rId4">
            <a:alphaModFix/>
          </a:blip>
          <a:stretch>
            <a:fillRect/>
          </a:stretch>
        </p:blipFill>
        <p:spPr>
          <a:xfrm>
            <a:off x="0" y="5662840"/>
            <a:ext cx="9143998" cy="120958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B7CCE4"/>
        </a:solidFill>
        <a:effectLst/>
      </p:bgPr>
    </p:bg>
    <p:spTree>
      <p:nvGrpSpPr>
        <p:cNvPr id="1" name="Shape 516"/>
        <p:cNvGrpSpPr/>
        <p:nvPr/>
      </p:nvGrpSpPr>
      <p:grpSpPr>
        <a:xfrm>
          <a:off x="0" y="0"/>
          <a:ext cx="0" cy="0"/>
          <a:chOff x="0" y="0"/>
          <a:chExt cx="0" cy="0"/>
        </a:xfrm>
      </p:grpSpPr>
      <p:sp>
        <p:nvSpPr>
          <p:cNvPr id="517" name="Google Shape;517;p65"/>
          <p:cNvSpPr txBox="1">
            <a:spLocks noGrp="1"/>
          </p:cNvSpPr>
          <p:nvPr>
            <p:ph type="title"/>
          </p:nvPr>
        </p:nvSpPr>
        <p:spPr>
          <a:xfrm>
            <a:off x="220717" y="404664"/>
            <a:ext cx="8692941" cy="101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2314E"/>
              </a:buClr>
              <a:buSzPts val="3960"/>
              <a:buFont typeface="Arial"/>
              <a:buNone/>
            </a:pPr>
            <a:r>
              <a:rPr lang="en-GB" b="1" noProof="0" dirty="0">
                <a:latin typeface="Arial"/>
                <a:ea typeface="Arial"/>
                <a:cs typeface="Arial"/>
                <a:sym typeface="Arial"/>
              </a:rPr>
              <a:t>Link to BSU policy/guidance (1)</a:t>
            </a:r>
          </a:p>
        </p:txBody>
      </p:sp>
      <p:sp>
        <p:nvSpPr>
          <p:cNvPr id="518" name="Google Shape;518;p65"/>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33</a:t>
            </a:fld>
            <a:endParaRPr sz="1200" b="0" i="0" u="none" strike="noStrike" cap="none">
              <a:solidFill>
                <a:srgbClr val="2F3951"/>
              </a:solidFill>
              <a:latin typeface="Arial"/>
              <a:ea typeface="Arial"/>
              <a:cs typeface="Arial"/>
              <a:sym typeface="Arial"/>
            </a:endParaRPr>
          </a:p>
        </p:txBody>
      </p:sp>
      <p:pic>
        <p:nvPicPr>
          <p:cNvPr id="520" name="Google Shape;520;p65" descr="Footer comprising BSU, Educational partner and Transform-ED logos. "/>
          <p:cNvPicPr preferRelativeResize="0"/>
          <p:nvPr/>
        </p:nvPicPr>
        <p:blipFill>
          <a:blip r:embed="rId3">
            <a:alphaModFix/>
          </a:blip>
          <a:stretch>
            <a:fillRect/>
          </a:stretch>
        </p:blipFill>
        <p:spPr>
          <a:xfrm>
            <a:off x="0" y="5662840"/>
            <a:ext cx="9143998" cy="1209584"/>
          </a:xfrm>
          <a:prstGeom prst="rect">
            <a:avLst/>
          </a:prstGeom>
          <a:noFill/>
          <a:ln>
            <a:noFill/>
          </a:ln>
        </p:spPr>
      </p:pic>
      <p:pic>
        <p:nvPicPr>
          <p:cNvPr id="521" name="Google Shape;521;p65" descr="Image of Intended Learning Outcomes guidance from BSU"/>
          <p:cNvPicPr preferRelativeResize="0"/>
          <p:nvPr/>
        </p:nvPicPr>
        <p:blipFill>
          <a:blip r:embed="rId4">
            <a:alphaModFix/>
          </a:blip>
          <a:stretch>
            <a:fillRect/>
          </a:stretch>
        </p:blipFill>
        <p:spPr>
          <a:xfrm>
            <a:off x="535150" y="1251189"/>
            <a:ext cx="6972440" cy="39402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25"/>
        <p:cNvGrpSpPr/>
        <p:nvPr/>
      </p:nvGrpSpPr>
      <p:grpSpPr>
        <a:xfrm>
          <a:off x="0" y="0"/>
          <a:ext cx="0" cy="0"/>
          <a:chOff x="0" y="0"/>
          <a:chExt cx="0" cy="0"/>
        </a:xfrm>
      </p:grpSpPr>
      <p:sp>
        <p:nvSpPr>
          <p:cNvPr id="526" name="Google Shape;526;p66"/>
          <p:cNvSpPr txBox="1">
            <a:spLocks noGrp="1"/>
          </p:cNvSpPr>
          <p:nvPr>
            <p:ph type="title"/>
          </p:nvPr>
        </p:nvSpPr>
        <p:spPr>
          <a:xfrm>
            <a:off x="457200" y="404664"/>
            <a:ext cx="8229600" cy="101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2314E"/>
              </a:buClr>
              <a:buSzPts val="3960"/>
              <a:buFont typeface="Arial"/>
              <a:buNone/>
            </a:pPr>
            <a:r>
              <a:rPr lang="en-GB" b="1" noProof="0" dirty="0">
                <a:latin typeface="Arial"/>
                <a:ea typeface="Arial"/>
                <a:cs typeface="Arial"/>
                <a:sym typeface="Arial"/>
              </a:rPr>
              <a:t>Why assessment?</a:t>
            </a:r>
          </a:p>
        </p:txBody>
      </p:sp>
      <p:sp>
        <p:nvSpPr>
          <p:cNvPr id="531" name="Google Shape;531;p66"/>
          <p:cNvSpPr/>
          <p:nvPr/>
        </p:nvSpPr>
        <p:spPr>
          <a:xfrm>
            <a:off x="626725" y="1417775"/>
            <a:ext cx="2282100" cy="1225200"/>
          </a:xfrm>
          <a:prstGeom prst="roundRect">
            <a:avLst>
              <a:gd name="adj" fmla="val 0"/>
            </a:avLst>
          </a:prstGeom>
          <a:solidFill>
            <a:srgbClr val="6B607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i="0" u="none" strike="noStrike" cap="none">
                <a:solidFill>
                  <a:srgbClr val="FFFFFF"/>
                </a:solidFill>
              </a:rPr>
              <a:t>Assessment </a:t>
            </a:r>
            <a:r>
              <a:rPr lang="en-GB" sz="2000" b="1" i="0" u="none" strike="noStrike" cap="none">
                <a:solidFill>
                  <a:srgbClr val="FFFFFF"/>
                </a:solidFill>
              </a:rPr>
              <a:t>for</a:t>
            </a:r>
            <a:r>
              <a:rPr lang="en-GB" sz="2000" i="0" u="none" strike="noStrike" cap="none">
                <a:solidFill>
                  <a:srgbClr val="FFFFFF"/>
                </a:solidFill>
              </a:rPr>
              <a:t> Learning</a:t>
            </a:r>
            <a:endParaRPr sz="2000"/>
          </a:p>
        </p:txBody>
      </p:sp>
      <p:sp>
        <p:nvSpPr>
          <p:cNvPr id="534" name="Google Shape;534;p66"/>
          <p:cNvSpPr/>
          <p:nvPr/>
        </p:nvSpPr>
        <p:spPr>
          <a:xfrm>
            <a:off x="3021775" y="1417775"/>
            <a:ext cx="5681100" cy="1225200"/>
          </a:xfrm>
          <a:prstGeom prst="roundRect">
            <a:avLst>
              <a:gd name="adj" fmla="val 0"/>
            </a:avLst>
          </a:prstGeom>
          <a:solidFill>
            <a:srgbClr val="590000"/>
          </a:solidFill>
          <a:ln>
            <a:noFill/>
          </a:ln>
        </p:spPr>
        <p:txBody>
          <a:bodyPr spcFirstLastPara="1" wrap="square" lIns="91425" tIns="45700" rIns="91425" bIns="45700" anchor="ctr" anchorCtr="0">
            <a:noAutofit/>
          </a:bodyPr>
          <a:lstStyle/>
          <a:p>
            <a:pPr marL="342900" marR="0" lvl="0" indent="-285750" algn="l" rtl="0">
              <a:lnSpc>
                <a:spcPct val="114000"/>
              </a:lnSpc>
              <a:spcBef>
                <a:spcPts val="0"/>
              </a:spcBef>
              <a:spcAft>
                <a:spcPts val="0"/>
              </a:spcAft>
              <a:buClr>
                <a:schemeClr val="lt1"/>
              </a:buClr>
              <a:buSzPts val="1500"/>
              <a:buChar char="•"/>
            </a:pPr>
            <a:r>
              <a:rPr lang="en-GB" sz="1500" i="0" u="none" strike="noStrike" cap="none" dirty="0">
                <a:solidFill>
                  <a:schemeClr val="lt1"/>
                </a:solidFill>
              </a:rPr>
              <a:t>Enables teachers to use information about student’s knowledge, understanding and skills to inform their teaching</a:t>
            </a:r>
            <a:endParaRPr sz="1500" dirty="0">
              <a:solidFill>
                <a:schemeClr val="lt1"/>
              </a:solidFill>
            </a:endParaRPr>
          </a:p>
          <a:p>
            <a:pPr marL="342900" marR="0" lvl="0" indent="-285750" algn="l" rtl="0">
              <a:lnSpc>
                <a:spcPct val="114000"/>
              </a:lnSpc>
              <a:spcBef>
                <a:spcPts val="0"/>
              </a:spcBef>
              <a:spcAft>
                <a:spcPts val="0"/>
              </a:spcAft>
              <a:buClr>
                <a:schemeClr val="lt1"/>
              </a:buClr>
              <a:buSzPts val="1500"/>
              <a:buChar char="•"/>
            </a:pPr>
            <a:r>
              <a:rPr lang="en-GB" sz="1500" i="0" u="none" strike="noStrike" cap="none" dirty="0">
                <a:solidFill>
                  <a:schemeClr val="lt1"/>
                </a:solidFill>
              </a:rPr>
              <a:t>Teachers provide feedback to students about their learning and how to improve</a:t>
            </a:r>
            <a:endParaRPr sz="1500" dirty="0">
              <a:solidFill>
                <a:schemeClr val="lt1"/>
              </a:solidFill>
            </a:endParaRPr>
          </a:p>
        </p:txBody>
      </p:sp>
      <p:sp>
        <p:nvSpPr>
          <p:cNvPr id="530" name="Google Shape;530;p66"/>
          <p:cNvSpPr/>
          <p:nvPr/>
        </p:nvSpPr>
        <p:spPr>
          <a:xfrm>
            <a:off x="626725" y="2746874"/>
            <a:ext cx="2282100" cy="1719300"/>
          </a:xfrm>
          <a:prstGeom prst="roundRect">
            <a:avLst>
              <a:gd name="adj" fmla="val 0"/>
            </a:avLst>
          </a:prstGeom>
          <a:solidFill>
            <a:srgbClr val="6B607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i="0" u="none" strike="noStrike" cap="none">
                <a:solidFill>
                  <a:srgbClr val="FFFFFF"/>
                </a:solidFill>
              </a:rPr>
              <a:t>Assessment </a:t>
            </a:r>
            <a:r>
              <a:rPr lang="en-GB" sz="2000" b="1" i="0" u="none" strike="noStrike" cap="none">
                <a:solidFill>
                  <a:srgbClr val="FFFFFF"/>
                </a:solidFill>
              </a:rPr>
              <a:t>as</a:t>
            </a:r>
            <a:r>
              <a:rPr lang="en-GB" sz="2000" i="0" u="none" strike="noStrike" cap="none">
                <a:solidFill>
                  <a:srgbClr val="FFFFFF"/>
                </a:solidFill>
              </a:rPr>
              <a:t> Learning</a:t>
            </a:r>
            <a:endParaRPr sz="2000"/>
          </a:p>
        </p:txBody>
      </p:sp>
      <p:sp>
        <p:nvSpPr>
          <p:cNvPr id="533" name="Google Shape;533;p66"/>
          <p:cNvSpPr/>
          <p:nvPr/>
        </p:nvSpPr>
        <p:spPr>
          <a:xfrm>
            <a:off x="3021775" y="2746875"/>
            <a:ext cx="5681100" cy="1719300"/>
          </a:xfrm>
          <a:prstGeom prst="roundRect">
            <a:avLst>
              <a:gd name="adj" fmla="val 0"/>
            </a:avLst>
          </a:prstGeom>
          <a:solidFill>
            <a:srgbClr val="590000"/>
          </a:solidFill>
          <a:ln>
            <a:noFill/>
          </a:ln>
        </p:spPr>
        <p:txBody>
          <a:bodyPr spcFirstLastPara="1" wrap="square" lIns="91425" tIns="45700" rIns="91425" bIns="45700" anchor="ctr" anchorCtr="0">
            <a:noAutofit/>
          </a:bodyPr>
          <a:lstStyle/>
          <a:p>
            <a:pPr marL="342900" marR="0" lvl="0" indent="-285750" algn="l" rtl="0">
              <a:lnSpc>
                <a:spcPct val="114000"/>
              </a:lnSpc>
              <a:spcBef>
                <a:spcPts val="0"/>
              </a:spcBef>
              <a:spcAft>
                <a:spcPts val="0"/>
              </a:spcAft>
              <a:buClr>
                <a:schemeClr val="lt1"/>
              </a:buClr>
              <a:buSzPts val="1500"/>
              <a:buChar char="•"/>
            </a:pPr>
            <a:r>
              <a:rPr lang="en-GB" sz="1500" i="0" u="none" strike="noStrike" cap="none" dirty="0">
                <a:solidFill>
                  <a:schemeClr val="lt1"/>
                </a:solidFill>
              </a:rPr>
              <a:t>Involves students in the learning process where they monitor their own progress, ask questions and practise skills</a:t>
            </a:r>
            <a:endParaRPr sz="1500" dirty="0">
              <a:solidFill>
                <a:schemeClr val="lt1"/>
              </a:solidFill>
            </a:endParaRPr>
          </a:p>
          <a:p>
            <a:pPr marL="342900" marR="0" lvl="0" indent="-285750" algn="l" rtl="0">
              <a:lnSpc>
                <a:spcPct val="114000"/>
              </a:lnSpc>
              <a:spcBef>
                <a:spcPts val="0"/>
              </a:spcBef>
              <a:spcAft>
                <a:spcPts val="0"/>
              </a:spcAft>
              <a:buClr>
                <a:schemeClr val="lt1"/>
              </a:buClr>
              <a:buSzPts val="1500"/>
              <a:buChar char="•"/>
            </a:pPr>
            <a:r>
              <a:rPr lang="en-GB" sz="1500" i="0" u="none" strike="noStrike" cap="none" dirty="0">
                <a:solidFill>
                  <a:schemeClr val="lt1"/>
                </a:solidFill>
              </a:rPr>
              <a:t>Students use self-assessment and teacher feedback to reflect on their learning, consolidate their understanding and work towards learning goals</a:t>
            </a:r>
            <a:endParaRPr sz="1500" dirty="0">
              <a:solidFill>
                <a:schemeClr val="lt1"/>
              </a:solidFill>
            </a:endParaRPr>
          </a:p>
        </p:txBody>
      </p:sp>
      <p:sp>
        <p:nvSpPr>
          <p:cNvPr id="529" name="Google Shape;529;p66"/>
          <p:cNvSpPr/>
          <p:nvPr/>
        </p:nvSpPr>
        <p:spPr>
          <a:xfrm>
            <a:off x="626725" y="4570057"/>
            <a:ext cx="2282100" cy="730500"/>
          </a:xfrm>
          <a:prstGeom prst="roundRect">
            <a:avLst>
              <a:gd name="adj" fmla="val 0"/>
            </a:avLst>
          </a:prstGeom>
          <a:solidFill>
            <a:srgbClr val="6B607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i="0" u="none" strike="noStrike" cap="none">
                <a:solidFill>
                  <a:srgbClr val="FFFFFF"/>
                </a:solidFill>
              </a:rPr>
              <a:t>Assessment </a:t>
            </a:r>
            <a:r>
              <a:rPr lang="en-GB" sz="2000" b="1" i="0" u="none" strike="noStrike" cap="none">
                <a:solidFill>
                  <a:srgbClr val="FFFFFF"/>
                </a:solidFill>
              </a:rPr>
              <a:t>of</a:t>
            </a:r>
            <a:r>
              <a:rPr lang="en-GB" sz="2000" i="0" u="none" strike="noStrike" cap="none">
                <a:solidFill>
                  <a:srgbClr val="FFFFFF"/>
                </a:solidFill>
              </a:rPr>
              <a:t> Learning</a:t>
            </a:r>
            <a:endParaRPr sz="2000"/>
          </a:p>
        </p:txBody>
      </p:sp>
      <p:sp>
        <p:nvSpPr>
          <p:cNvPr id="532" name="Google Shape;532;p66"/>
          <p:cNvSpPr/>
          <p:nvPr/>
        </p:nvSpPr>
        <p:spPr>
          <a:xfrm>
            <a:off x="3021775" y="4566627"/>
            <a:ext cx="5681100" cy="733800"/>
          </a:xfrm>
          <a:prstGeom prst="roundRect">
            <a:avLst>
              <a:gd name="adj" fmla="val 0"/>
            </a:avLst>
          </a:prstGeom>
          <a:solidFill>
            <a:srgbClr val="590000"/>
          </a:solidFill>
          <a:ln>
            <a:noFill/>
          </a:ln>
        </p:spPr>
        <p:txBody>
          <a:bodyPr spcFirstLastPara="1" wrap="square" lIns="91425" tIns="45700" rIns="91425" bIns="45700" anchor="ctr" anchorCtr="0">
            <a:noAutofit/>
          </a:bodyPr>
          <a:lstStyle/>
          <a:p>
            <a:pPr marL="342900" marR="0" lvl="0" indent="-285750" algn="l" rtl="0">
              <a:lnSpc>
                <a:spcPct val="114000"/>
              </a:lnSpc>
              <a:spcBef>
                <a:spcPts val="0"/>
              </a:spcBef>
              <a:spcAft>
                <a:spcPts val="0"/>
              </a:spcAft>
              <a:buClr>
                <a:schemeClr val="lt1"/>
              </a:buClr>
              <a:buSzPts val="1500"/>
              <a:buChar char="•"/>
            </a:pPr>
            <a:r>
              <a:rPr lang="en-GB" sz="1500" i="0" u="none" strike="noStrike" cap="none" dirty="0">
                <a:solidFill>
                  <a:schemeClr val="lt1"/>
                </a:solidFill>
              </a:rPr>
              <a:t>Assists teachers to use evidence of student learning to assess student achievement against learning goals and standards</a:t>
            </a:r>
            <a:endParaRPr sz="1500" dirty="0">
              <a:solidFill>
                <a:schemeClr val="lt1"/>
              </a:solidFill>
            </a:endParaRPr>
          </a:p>
        </p:txBody>
      </p:sp>
      <p:pic>
        <p:nvPicPr>
          <p:cNvPr id="535" name="Google Shape;535;p66" descr="Footer comprising BSU, Educational partner and Transform-ED logos. "/>
          <p:cNvPicPr preferRelativeResize="0"/>
          <p:nvPr/>
        </p:nvPicPr>
        <p:blipFill>
          <a:blip r:embed="rId4">
            <a:alphaModFix/>
          </a:blip>
          <a:stretch>
            <a:fillRect/>
          </a:stretch>
        </p:blipFill>
        <p:spPr>
          <a:xfrm>
            <a:off x="0" y="5662840"/>
            <a:ext cx="9143998" cy="1209584"/>
          </a:xfrm>
          <a:prstGeom prst="rect">
            <a:avLst/>
          </a:prstGeom>
          <a:noFill/>
          <a:ln>
            <a:noFill/>
          </a:ln>
        </p:spPr>
      </p:pic>
      <p:sp>
        <p:nvSpPr>
          <p:cNvPr id="527" name="Google Shape;527;p66"/>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34</a:t>
            </a:fld>
            <a:endParaRPr sz="1200" b="0" i="0" u="none" strike="noStrike" cap="none">
              <a:solidFill>
                <a:srgbClr val="2F395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9"/>
        <p:cNvGrpSpPr/>
        <p:nvPr/>
      </p:nvGrpSpPr>
      <p:grpSpPr>
        <a:xfrm>
          <a:off x="0" y="0"/>
          <a:ext cx="0" cy="0"/>
          <a:chOff x="0" y="0"/>
          <a:chExt cx="0" cy="0"/>
        </a:xfrm>
      </p:grpSpPr>
      <p:sp>
        <p:nvSpPr>
          <p:cNvPr id="540" name="Google Shape;540;p67"/>
          <p:cNvSpPr txBox="1">
            <a:spLocks noGrp="1"/>
          </p:cNvSpPr>
          <p:nvPr>
            <p:ph type="title"/>
          </p:nvPr>
        </p:nvSpPr>
        <p:spPr>
          <a:xfrm>
            <a:off x="457200" y="404664"/>
            <a:ext cx="8229600" cy="101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2314E"/>
              </a:buClr>
              <a:buSzPts val="3960"/>
              <a:buFont typeface="Arial"/>
              <a:buNone/>
            </a:pPr>
            <a:r>
              <a:rPr lang="en-GB" b="1" noProof="0" dirty="0">
                <a:latin typeface="Arial"/>
                <a:ea typeface="Arial"/>
                <a:cs typeface="Arial"/>
                <a:sym typeface="Arial"/>
              </a:rPr>
              <a:t>Summative &amp; Formative</a:t>
            </a:r>
          </a:p>
        </p:txBody>
      </p:sp>
      <p:sp>
        <p:nvSpPr>
          <p:cNvPr id="544" name="Google Shape;544;p67"/>
          <p:cNvSpPr/>
          <p:nvPr/>
        </p:nvSpPr>
        <p:spPr>
          <a:xfrm>
            <a:off x="626725" y="1265375"/>
            <a:ext cx="2282100" cy="1875300"/>
          </a:xfrm>
          <a:prstGeom prst="roundRect">
            <a:avLst>
              <a:gd name="adj" fmla="val 0"/>
            </a:avLst>
          </a:prstGeom>
          <a:solidFill>
            <a:srgbClr val="6B607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rgbClr val="FFFFFF"/>
                </a:solidFill>
              </a:rPr>
              <a:t>Formative assessment</a:t>
            </a:r>
            <a:endParaRPr sz="2000"/>
          </a:p>
        </p:txBody>
      </p:sp>
      <p:sp>
        <p:nvSpPr>
          <p:cNvPr id="546" name="Google Shape;546;p67"/>
          <p:cNvSpPr/>
          <p:nvPr/>
        </p:nvSpPr>
        <p:spPr>
          <a:xfrm>
            <a:off x="3021775" y="1265375"/>
            <a:ext cx="5681100" cy="1875300"/>
          </a:xfrm>
          <a:prstGeom prst="roundRect">
            <a:avLst>
              <a:gd name="adj" fmla="val 0"/>
            </a:avLst>
          </a:prstGeom>
          <a:solidFill>
            <a:srgbClr val="501000"/>
          </a:solidFill>
          <a:ln>
            <a:noFill/>
          </a:ln>
        </p:spPr>
        <p:txBody>
          <a:bodyPr spcFirstLastPara="1" wrap="square" lIns="91425" tIns="45700" rIns="91425" bIns="45700" anchor="ctr" anchorCtr="0">
            <a:noAutofit/>
          </a:bodyPr>
          <a:lstStyle/>
          <a:p>
            <a:pPr marL="342900" marR="0" lvl="0" indent="-285750" algn="l" rtl="0">
              <a:lnSpc>
                <a:spcPct val="114000"/>
              </a:lnSpc>
              <a:spcBef>
                <a:spcPts val="0"/>
              </a:spcBef>
              <a:spcAft>
                <a:spcPts val="0"/>
              </a:spcAft>
              <a:buClr>
                <a:schemeClr val="lt1"/>
              </a:buClr>
              <a:buSzPts val="1500"/>
              <a:buChar char="•"/>
            </a:pPr>
            <a:r>
              <a:rPr lang="en-GB" sz="1500" dirty="0">
                <a:solidFill>
                  <a:schemeClr val="lt1"/>
                </a:solidFill>
              </a:rPr>
              <a:t>Does not count </a:t>
            </a:r>
            <a:r>
              <a:rPr lang="en-GB" sz="1500">
                <a:solidFill>
                  <a:schemeClr val="lt1"/>
                </a:solidFill>
              </a:rPr>
              <a:t>to a student’s </a:t>
            </a:r>
            <a:r>
              <a:rPr lang="en-GB" sz="1500" dirty="0">
                <a:solidFill>
                  <a:schemeClr val="lt1"/>
                </a:solidFill>
              </a:rPr>
              <a:t>grade. </a:t>
            </a:r>
            <a:endParaRPr sz="1500" dirty="0">
              <a:solidFill>
                <a:schemeClr val="lt1"/>
              </a:solidFill>
            </a:endParaRPr>
          </a:p>
          <a:p>
            <a:pPr marL="342900" marR="0" lvl="0" indent="-285750" algn="l" rtl="0">
              <a:lnSpc>
                <a:spcPct val="114000"/>
              </a:lnSpc>
              <a:spcBef>
                <a:spcPts val="0"/>
              </a:spcBef>
              <a:spcAft>
                <a:spcPts val="0"/>
              </a:spcAft>
              <a:buClr>
                <a:schemeClr val="lt1"/>
              </a:buClr>
              <a:buSzPts val="1500"/>
              <a:buChar char="•"/>
            </a:pPr>
            <a:r>
              <a:rPr lang="en-GB" sz="1500" dirty="0">
                <a:solidFill>
                  <a:schemeClr val="lt1"/>
                </a:solidFill>
              </a:rPr>
              <a:t>Informs the completion of the summative task</a:t>
            </a:r>
            <a:endParaRPr sz="1500" dirty="0">
              <a:solidFill>
                <a:schemeClr val="lt1"/>
              </a:solidFill>
            </a:endParaRPr>
          </a:p>
          <a:p>
            <a:pPr marL="342900" marR="0" lvl="0" indent="-285750" algn="l" rtl="0">
              <a:lnSpc>
                <a:spcPct val="114000"/>
              </a:lnSpc>
              <a:spcBef>
                <a:spcPts val="0"/>
              </a:spcBef>
              <a:spcAft>
                <a:spcPts val="0"/>
              </a:spcAft>
              <a:buClr>
                <a:schemeClr val="lt1"/>
              </a:buClr>
              <a:buSzPts val="1500"/>
              <a:buChar char="•"/>
            </a:pPr>
            <a:r>
              <a:rPr lang="en-GB" sz="1500" dirty="0">
                <a:solidFill>
                  <a:schemeClr val="lt1"/>
                </a:solidFill>
              </a:rPr>
              <a:t>Helps to support student understanding of the assessment task. </a:t>
            </a:r>
            <a:endParaRPr sz="1500" dirty="0">
              <a:solidFill>
                <a:schemeClr val="lt1"/>
              </a:solidFill>
            </a:endParaRPr>
          </a:p>
          <a:p>
            <a:pPr marL="342900" marR="0" lvl="0" indent="-285750" algn="l" rtl="0">
              <a:lnSpc>
                <a:spcPct val="114000"/>
              </a:lnSpc>
              <a:spcBef>
                <a:spcPts val="0"/>
              </a:spcBef>
              <a:spcAft>
                <a:spcPts val="0"/>
              </a:spcAft>
              <a:buClr>
                <a:schemeClr val="lt1"/>
              </a:buClr>
              <a:buSzPts val="1500"/>
              <a:buChar char="•"/>
            </a:pPr>
            <a:r>
              <a:rPr lang="en-GB" sz="1500" dirty="0">
                <a:solidFill>
                  <a:schemeClr val="lt1"/>
                </a:solidFill>
              </a:rPr>
              <a:t>Can help with student pacing and meeting deadlines</a:t>
            </a:r>
            <a:endParaRPr sz="1500" dirty="0">
              <a:solidFill>
                <a:schemeClr val="lt1"/>
              </a:solidFill>
            </a:endParaRPr>
          </a:p>
          <a:p>
            <a:pPr marL="342900" marR="0" lvl="0" indent="-285750" algn="l" rtl="0">
              <a:lnSpc>
                <a:spcPct val="114000"/>
              </a:lnSpc>
              <a:spcBef>
                <a:spcPts val="0"/>
              </a:spcBef>
              <a:spcAft>
                <a:spcPts val="0"/>
              </a:spcAft>
              <a:buClr>
                <a:schemeClr val="lt1"/>
              </a:buClr>
              <a:buSzPts val="1500"/>
              <a:buChar char="•"/>
            </a:pPr>
            <a:r>
              <a:rPr lang="en-GB" sz="1500" dirty="0">
                <a:solidFill>
                  <a:schemeClr val="lt1"/>
                </a:solidFill>
              </a:rPr>
              <a:t>Engages students with the assessment criteria</a:t>
            </a:r>
            <a:endParaRPr sz="1500" dirty="0">
              <a:solidFill>
                <a:schemeClr val="lt1"/>
              </a:solidFill>
            </a:endParaRPr>
          </a:p>
          <a:p>
            <a:pPr marL="342900" marR="0" lvl="0" indent="-285750" algn="l" rtl="0">
              <a:lnSpc>
                <a:spcPct val="114000"/>
              </a:lnSpc>
              <a:spcBef>
                <a:spcPts val="0"/>
              </a:spcBef>
              <a:spcAft>
                <a:spcPts val="0"/>
              </a:spcAft>
              <a:buClr>
                <a:schemeClr val="lt1"/>
              </a:buClr>
              <a:buSzPts val="1500"/>
              <a:buChar char="•"/>
            </a:pPr>
            <a:r>
              <a:rPr lang="en-GB" sz="1500" dirty="0">
                <a:solidFill>
                  <a:schemeClr val="lt1"/>
                </a:solidFill>
              </a:rPr>
              <a:t>Can help to enhance module and degree performance. </a:t>
            </a:r>
            <a:endParaRPr sz="1500" dirty="0">
              <a:solidFill>
                <a:schemeClr val="lt1"/>
              </a:solidFill>
            </a:endParaRPr>
          </a:p>
        </p:txBody>
      </p:sp>
      <p:sp>
        <p:nvSpPr>
          <p:cNvPr id="543" name="Google Shape;543;p67"/>
          <p:cNvSpPr/>
          <p:nvPr/>
        </p:nvSpPr>
        <p:spPr>
          <a:xfrm>
            <a:off x="626725" y="3356475"/>
            <a:ext cx="2282100" cy="2083500"/>
          </a:xfrm>
          <a:prstGeom prst="roundRect">
            <a:avLst>
              <a:gd name="adj" fmla="val 0"/>
            </a:avLst>
          </a:prstGeom>
          <a:solidFill>
            <a:srgbClr val="6B607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rgbClr val="FFFFFF"/>
                </a:solidFill>
              </a:rPr>
              <a:t>Summative assessment</a:t>
            </a:r>
            <a:endParaRPr sz="2000"/>
          </a:p>
        </p:txBody>
      </p:sp>
      <p:sp>
        <p:nvSpPr>
          <p:cNvPr id="545" name="Google Shape;545;p67"/>
          <p:cNvSpPr/>
          <p:nvPr/>
        </p:nvSpPr>
        <p:spPr>
          <a:xfrm>
            <a:off x="3021775" y="3356477"/>
            <a:ext cx="5681100" cy="2083500"/>
          </a:xfrm>
          <a:prstGeom prst="roundRect">
            <a:avLst>
              <a:gd name="adj" fmla="val 0"/>
            </a:avLst>
          </a:prstGeom>
          <a:solidFill>
            <a:srgbClr val="501000"/>
          </a:solidFill>
          <a:ln>
            <a:noFill/>
          </a:ln>
        </p:spPr>
        <p:txBody>
          <a:bodyPr spcFirstLastPara="1" wrap="square" lIns="91425" tIns="45700" rIns="91425" bIns="45700" anchor="ctr" anchorCtr="0">
            <a:noAutofit/>
          </a:bodyPr>
          <a:lstStyle/>
          <a:p>
            <a:pPr marL="342900" marR="0" lvl="0" indent="-285750" algn="l" rtl="0">
              <a:lnSpc>
                <a:spcPct val="114000"/>
              </a:lnSpc>
              <a:spcBef>
                <a:spcPts val="0"/>
              </a:spcBef>
              <a:spcAft>
                <a:spcPts val="0"/>
              </a:spcAft>
              <a:buClr>
                <a:schemeClr val="lt1"/>
              </a:buClr>
              <a:buSzPts val="1500"/>
              <a:buChar char="•"/>
            </a:pPr>
            <a:r>
              <a:rPr lang="en-GB" sz="1500" dirty="0">
                <a:solidFill>
                  <a:schemeClr val="lt1"/>
                </a:solidFill>
              </a:rPr>
              <a:t>Counts to the module grade and potentially the final degree outcome. </a:t>
            </a:r>
            <a:endParaRPr sz="1500" dirty="0">
              <a:solidFill>
                <a:schemeClr val="lt1"/>
              </a:solidFill>
            </a:endParaRPr>
          </a:p>
          <a:p>
            <a:pPr marL="342900" marR="0" lvl="0" indent="-285750" algn="l" rtl="0">
              <a:lnSpc>
                <a:spcPct val="114000"/>
              </a:lnSpc>
              <a:spcBef>
                <a:spcPts val="0"/>
              </a:spcBef>
              <a:spcAft>
                <a:spcPts val="0"/>
              </a:spcAft>
              <a:buClr>
                <a:schemeClr val="lt1"/>
              </a:buClr>
              <a:buSzPts val="1500"/>
              <a:buChar char="•"/>
            </a:pPr>
            <a:r>
              <a:rPr lang="en-GB" sz="1500" dirty="0">
                <a:solidFill>
                  <a:schemeClr val="lt1"/>
                </a:solidFill>
              </a:rPr>
              <a:t>Links to the module specification and validation (cannot be changed without approval)</a:t>
            </a:r>
            <a:endParaRPr sz="1500" dirty="0">
              <a:solidFill>
                <a:schemeClr val="lt1"/>
              </a:solidFill>
            </a:endParaRPr>
          </a:p>
          <a:p>
            <a:pPr marL="342900" marR="0" lvl="0" indent="-285750" algn="l" rtl="0">
              <a:lnSpc>
                <a:spcPct val="114000"/>
              </a:lnSpc>
              <a:spcBef>
                <a:spcPts val="0"/>
              </a:spcBef>
              <a:spcAft>
                <a:spcPts val="0"/>
              </a:spcAft>
              <a:buClr>
                <a:schemeClr val="lt1"/>
              </a:buClr>
              <a:buSzPts val="1500"/>
              <a:buChar char="•"/>
            </a:pPr>
            <a:r>
              <a:rPr lang="en-GB" sz="1500" dirty="0">
                <a:solidFill>
                  <a:schemeClr val="lt1"/>
                </a:solidFill>
              </a:rPr>
              <a:t>Subject to intense QA and QE</a:t>
            </a:r>
            <a:endParaRPr sz="1500" dirty="0">
              <a:solidFill>
                <a:schemeClr val="lt1"/>
              </a:solidFill>
            </a:endParaRPr>
          </a:p>
          <a:p>
            <a:pPr marL="342900" marR="0" lvl="0" indent="-285750" algn="l" rtl="0">
              <a:lnSpc>
                <a:spcPct val="114000"/>
              </a:lnSpc>
              <a:spcBef>
                <a:spcPts val="0"/>
              </a:spcBef>
              <a:spcAft>
                <a:spcPts val="0"/>
              </a:spcAft>
              <a:buClr>
                <a:schemeClr val="lt1"/>
              </a:buClr>
              <a:buSzPts val="1500"/>
              <a:buChar char="•"/>
            </a:pPr>
            <a:r>
              <a:rPr lang="en-GB" sz="1500" dirty="0">
                <a:solidFill>
                  <a:schemeClr val="lt1"/>
                </a:solidFill>
              </a:rPr>
              <a:t>Needs clear management and student support. </a:t>
            </a:r>
            <a:endParaRPr sz="1500" dirty="0">
              <a:solidFill>
                <a:schemeClr val="lt1"/>
              </a:solidFill>
            </a:endParaRPr>
          </a:p>
          <a:p>
            <a:pPr marL="342900" marR="0" lvl="0" indent="-285750" algn="l" rtl="0">
              <a:lnSpc>
                <a:spcPct val="114000"/>
              </a:lnSpc>
              <a:spcBef>
                <a:spcPts val="0"/>
              </a:spcBef>
              <a:spcAft>
                <a:spcPts val="0"/>
              </a:spcAft>
              <a:buClr>
                <a:schemeClr val="lt1"/>
              </a:buClr>
              <a:buSzPts val="1500"/>
              <a:buChar char="•"/>
            </a:pPr>
            <a:r>
              <a:rPr lang="en-GB" sz="1500" dirty="0">
                <a:solidFill>
                  <a:schemeClr val="lt1"/>
                </a:solidFill>
              </a:rPr>
              <a:t>Requires clear understanding for all the markers</a:t>
            </a:r>
            <a:endParaRPr sz="1500" dirty="0">
              <a:solidFill>
                <a:schemeClr val="lt1"/>
              </a:solidFill>
            </a:endParaRPr>
          </a:p>
          <a:p>
            <a:pPr marL="342900" marR="0" lvl="0" indent="-285750" algn="l" rtl="0">
              <a:lnSpc>
                <a:spcPct val="114000"/>
              </a:lnSpc>
              <a:spcBef>
                <a:spcPts val="0"/>
              </a:spcBef>
              <a:spcAft>
                <a:spcPts val="0"/>
              </a:spcAft>
              <a:buClr>
                <a:schemeClr val="lt1"/>
              </a:buClr>
              <a:buSzPts val="1500"/>
              <a:buChar char="•"/>
            </a:pPr>
            <a:r>
              <a:rPr lang="en-GB" sz="1500" dirty="0">
                <a:solidFill>
                  <a:schemeClr val="lt1"/>
                </a:solidFill>
              </a:rPr>
              <a:t>Often requires external examiner approval</a:t>
            </a:r>
            <a:endParaRPr sz="1500" dirty="0">
              <a:solidFill>
                <a:schemeClr val="lt1"/>
              </a:solidFill>
            </a:endParaRPr>
          </a:p>
        </p:txBody>
      </p:sp>
      <p:pic>
        <p:nvPicPr>
          <p:cNvPr id="547" name="Google Shape;547;p67" descr="Footer comprising BSU, Educational Partner and Transform-ED logos. "/>
          <p:cNvPicPr preferRelativeResize="0"/>
          <p:nvPr/>
        </p:nvPicPr>
        <p:blipFill>
          <a:blip r:embed="rId4">
            <a:alphaModFix/>
          </a:blip>
          <a:stretch>
            <a:fillRect/>
          </a:stretch>
        </p:blipFill>
        <p:spPr>
          <a:xfrm>
            <a:off x="0" y="5662840"/>
            <a:ext cx="9143998" cy="1209584"/>
          </a:xfrm>
          <a:prstGeom prst="rect">
            <a:avLst/>
          </a:prstGeom>
          <a:noFill/>
          <a:ln>
            <a:noFill/>
          </a:ln>
        </p:spPr>
      </p:pic>
      <p:sp>
        <p:nvSpPr>
          <p:cNvPr id="541" name="Google Shape;541;p67"/>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35</a:t>
            </a:fld>
            <a:endParaRPr sz="1200" b="0" i="0" u="none" strike="noStrike" cap="none">
              <a:solidFill>
                <a:srgbClr val="2F395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51"/>
        <p:cNvGrpSpPr/>
        <p:nvPr/>
      </p:nvGrpSpPr>
      <p:grpSpPr>
        <a:xfrm>
          <a:off x="0" y="0"/>
          <a:ext cx="0" cy="0"/>
          <a:chOff x="0" y="0"/>
          <a:chExt cx="0" cy="0"/>
        </a:xfrm>
      </p:grpSpPr>
      <p:sp>
        <p:nvSpPr>
          <p:cNvPr id="552" name="Google Shape;552;p68"/>
          <p:cNvSpPr txBox="1">
            <a:spLocks noGrp="1"/>
          </p:cNvSpPr>
          <p:nvPr>
            <p:ph type="title"/>
          </p:nvPr>
        </p:nvSpPr>
        <p:spPr>
          <a:xfrm>
            <a:off x="457200" y="404664"/>
            <a:ext cx="8229600" cy="101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2314E"/>
              </a:buClr>
              <a:buSzPts val="3960"/>
              <a:buFont typeface="Arial"/>
              <a:buNone/>
            </a:pPr>
            <a:r>
              <a:rPr lang="en-GB" b="1" noProof="0" dirty="0">
                <a:latin typeface="Arial"/>
                <a:ea typeface="Arial"/>
                <a:cs typeface="Arial"/>
                <a:sym typeface="Arial"/>
              </a:rPr>
              <a:t>NUS Assessment charter (1)</a:t>
            </a:r>
          </a:p>
        </p:txBody>
      </p:sp>
      <p:sp>
        <p:nvSpPr>
          <p:cNvPr id="555" name="Google Shape;555;p68"/>
          <p:cNvSpPr txBox="1">
            <a:spLocks noGrp="1"/>
          </p:cNvSpPr>
          <p:nvPr>
            <p:ph type="body" idx="1"/>
          </p:nvPr>
        </p:nvSpPr>
        <p:spPr>
          <a:xfrm>
            <a:off x="457200" y="1417775"/>
            <a:ext cx="8229600" cy="3674100"/>
          </a:xfrm>
          <a:prstGeom prst="rect">
            <a:avLst/>
          </a:prstGeom>
          <a:noFill/>
          <a:ln>
            <a:noFill/>
          </a:ln>
        </p:spPr>
        <p:txBody>
          <a:bodyPr spcFirstLastPara="1" wrap="square" lIns="91425" tIns="45700" rIns="91425" bIns="45700" anchor="t" anchorCtr="0">
            <a:noAutofit/>
          </a:bodyPr>
          <a:lstStyle/>
          <a:p>
            <a:pPr marL="457200" lvl="0" indent="-355600" algn="l" rtl="0">
              <a:lnSpc>
                <a:spcPct val="115000"/>
              </a:lnSpc>
              <a:spcBef>
                <a:spcPts val="0"/>
              </a:spcBef>
              <a:spcAft>
                <a:spcPts val="0"/>
              </a:spcAft>
              <a:buSzPts val="2000"/>
              <a:buFont typeface="Arial"/>
              <a:buChar char="•"/>
            </a:pPr>
            <a:r>
              <a:rPr lang="en-GB" sz="2000" b="1" noProof="0" dirty="0">
                <a:latin typeface="Arial"/>
                <a:ea typeface="Arial"/>
                <a:cs typeface="Arial"/>
                <a:sym typeface="Arial"/>
              </a:rPr>
              <a:t>Formative assessment and feedback </a:t>
            </a:r>
            <a:r>
              <a:rPr lang="en-GB" sz="2000" noProof="0" dirty="0">
                <a:latin typeface="Arial"/>
                <a:ea typeface="Arial"/>
                <a:cs typeface="Arial"/>
                <a:sym typeface="Arial"/>
              </a:rPr>
              <a:t>should be used throughout the programme.</a:t>
            </a:r>
          </a:p>
          <a:p>
            <a:pPr marL="457200" lvl="0" indent="-355600" algn="l" rtl="0">
              <a:lnSpc>
                <a:spcPct val="115000"/>
              </a:lnSpc>
              <a:spcBef>
                <a:spcPts val="0"/>
              </a:spcBef>
              <a:spcAft>
                <a:spcPts val="0"/>
              </a:spcAft>
              <a:buSzPts val="2000"/>
              <a:buFont typeface="Arial"/>
              <a:buChar char="•"/>
            </a:pPr>
            <a:r>
              <a:rPr lang="en-GB" sz="2000" noProof="0" dirty="0">
                <a:latin typeface="Arial"/>
                <a:ea typeface="Arial"/>
                <a:cs typeface="Arial"/>
                <a:sym typeface="Arial"/>
              </a:rPr>
              <a:t>Students should have access to face-to-face </a:t>
            </a:r>
            <a:r>
              <a:rPr lang="en-GB" sz="2000" b="1" noProof="0" dirty="0">
                <a:latin typeface="Arial"/>
                <a:ea typeface="Arial"/>
                <a:cs typeface="Arial"/>
                <a:sym typeface="Arial"/>
              </a:rPr>
              <a:t>feedback</a:t>
            </a:r>
            <a:r>
              <a:rPr lang="en-GB" sz="2000" noProof="0" dirty="0">
                <a:latin typeface="Arial"/>
                <a:ea typeface="Arial"/>
                <a:cs typeface="Arial"/>
                <a:sym typeface="Arial"/>
              </a:rPr>
              <a:t> for at least the first piece of assessment each academic year.</a:t>
            </a:r>
          </a:p>
          <a:p>
            <a:pPr marL="457200" lvl="0" indent="-355600" algn="l" rtl="0">
              <a:lnSpc>
                <a:spcPct val="115000"/>
              </a:lnSpc>
              <a:spcBef>
                <a:spcPts val="0"/>
              </a:spcBef>
              <a:spcAft>
                <a:spcPts val="0"/>
              </a:spcAft>
              <a:buSzPts val="2000"/>
              <a:buFont typeface="Arial"/>
              <a:buChar char="•"/>
            </a:pPr>
            <a:r>
              <a:rPr lang="en-GB" sz="2000" noProof="0" dirty="0">
                <a:latin typeface="Arial"/>
                <a:ea typeface="Arial"/>
                <a:cs typeface="Arial"/>
                <a:sym typeface="Arial"/>
              </a:rPr>
              <a:t>Receiving </a:t>
            </a:r>
            <a:r>
              <a:rPr lang="en-GB" sz="2000" b="1" noProof="0" dirty="0">
                <a:latin typeface="Arial"/>
                <a:ea typeface="Arial"/>
                <a:cs typeface="Arial"/>
                <a:sym typeface="Arial"/>
              </a:rPr>
              <a:t>feedback</a:t>
            </a:r>
            <a:r>
              <a:rPr lang="en-GB" sz="2000" noProof="0" dirty="0">
                <a:latin typeface="Arial"/>
                <a:ea typeface="Arial"/>
                <a:cs typeface="Arial"/>
                <a:sym typeface="Arial"/>
              </a:rPr>
              <a:t> should not be exclusive to certain forms of assessment.</a:t>
            </a:r>
          </a:p>
          <a:p>
            <a:pPr marL="457200" lvl="0" indent="-355600" algn="l" rtl="0">
              <a:lnSpc>
                <a:spcPct val="115000"/>
              </a:lnSpc>
              <a:spcBef>
                <a:spcPts val="0"/>
              </a:spcBef>
              <a:spcAft>
                <a:spcPts val="0"/>
              </a:spcAft>
              <a:buSzPts val="2000"/>
              <a:buFont typeface="Arial"/>
              <a:buChar char="•"/>
            </a:pPr>
            <a:r>
              <a:rPr lang="en-GB" sz="2000" b="1" noProof="0" dirty="0">
                <a:latin typeface="Arial"/>
                <a:ea typeface="Arial"/>
                <a:cs typeface="Arial"/>
                <a:sym typeface="Arial"/>
              </a:rPr>
              <a:t>Feedback</a:t>
            </a:r>
            <a:r>
              <a:rPr lang="en-GB" sz="2000" noProof="0" dirty="0">
                <a:latin typeface="Arial"/>
                <a:ea typeface="Arial"/>
                <a:cs typeface="Arial"/>
                <a:sym typeface="Arial"/>
              </a:rPr>
              <a:t> should be timely.</a:t>
            </a:r>
          </a:p>
          <a:p>
            <a:pPr marL="457200" lvl="0" indent="-355600" algn="l" rtl="0">
              <a:lnSpc>
                <a:spcPct val="115000"/>
              </a:lnSpc>
              <a:spcBef>
                <a:spcPts val="0"/>
              </a:spcBef>
              <a:spcAft>
                <a:spcPts val="0"/>
              </a:spcAft>
              <a:buSzPts val="2000"/>
              <a:buFont typeface="Arial"/>
              <a:buChar char="•"/>
            </a:pPr>
            <a:r>
              <a:rPr lang="en-GB" sz="2000" noProof="0" dirty="0">
                <a:latin typeface="Arial"/>
                <a:ea typeface="Arial"/>
                <a:cs typeface="Arial"/>
                <a:sym typeface="Arial"/>
              </a:rPr>
              <a:t>Students should be provided with a variety of assessment methods.</a:t>
            </a:r>
          </a:p>
          <a:p>
            <a:pPr marL="0" lvl="0" indent="0" algn="l" rtl="0">
              <a:lnSpc>
                <a:spcPct val="90000"/>
              </a:lnSpc>
              <a:spcBef>
                <a:spcPts val="1000"/>
              </a:spcBef>
              <a:spcAft>
                <a:spcPts val="0"/>
              </a:spcAft>
              <a:buClr>
                <a:schemeClr val="dk1"/>
              </a:buClr>
              <a:buSzPts val="2800"/>
              <a:buFont typeface="Arial"/>
              <a:buNone/>
            </a:pPr>
            <a:endParaRPr lang="en-GB" sz="2000" noProof="0" dirty="0">
              <a:latin typeface="Arial"/>
              <a:ea typeface="Arial"/>
              <a:cs typeface="Arial"/>
              <a:sym typeface="Arial"/>
            </a:endParaRPr>
          </a:p>
          <a:p>
            <a:pPr marL="0" lvl="0" indent="0" algn="l" rtl="0">
              <a:spcBef>
                <a:spcPts val="0"/>
              </a:spcBef>
              <a:spcAft>
                <a:spcPts val="0"/>
              </a:spcAft>
              <a:buNone/>
            </a:pPr>
            <a:endParaRPr lang="en-GB" sz="2000" noProof="0"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lang="en-GB" sz="2000" noProof="0" dirty="0">
              <a:latin typeface="Arial"/>
              <a:ea typeface="Arial"/>
              <a:cs typeface="Arial"/>
              <a:sym typeface="Arial"/>
            </a:endParaRP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p:txBody>
      </p:sp>
      <p:pic>
        <p:nvPicPr>
          <p:cNvPr id="556" name="Google Shape;556;p68" descr="Footer comprising BSU, Educational partner and Transform-ED logos. "/>
          <p:cNvPicPr preferRelativeResize="0"/>
          <p:nvPr/>
        </p:nvPicPr>
        <p:blipFill>
          <a:blip r:embed="rId4">
            <a:alphaModFix/>
          </a:blip>
          <a:stretch>
            <a:fillRect/>
          </a:stretch>
        </p:blipFill>
        <p:spPr>
          <a:xfrm>
            <a:off x="0" y="5662840"/>
            <a:ext cx="9143998" cy="1209584"/>
          </a:xfrm>
          <a:prstGeom prst="rect">
            <a:avLst/>
          </a:prstGeom>
          <a:noFill/>
          <a:ln>
            <a:noFill/>
          </a:ln>
        </p:spPr>
      </p:pic>
      <p:sp>
        <p:nvSpPr>
          <p:cNvPr id="553" name="Google Shape;553;p68"/>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36</a:t>
            </a:fld>
            <a:endParaRPr sz="1200" b="0" i="0" u="none" strike="noStrike" cap="none">
              <a:solidFill>
                <a:srgbClr val="2F3951"/>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60"/>
        <p:cNvGrpSpPr/>
        <p:nvPr/>
      </p:nvGrpSpPr>
      <p:grpSpPr>
        <a:xfrm>
          <a:off x="0" y="0"/>
          <a:ext cx="0" cy="0"/>
          <a:chOff x="0" y="0"/>
          <a:chExt cx="0" cy="0"/>
        </a:xfrm>
      </p:grpSpPr>
      <p:sp>
        <p:nvSpPr>
          <p:cNvPr id="561" name="Google Shape;561;p69"/>
          <p:cNvSpPr txBox="1">
            <a:spLocks noGrp="1"/>
          </p:cNvSpPr>
          <p:nvPr>
            <p:ph type="title"/>
          </p:nvPr>
        </p:nvSpPr>
        <p:spPr>
          <a:xfrm>
            <a:off x="457200" y="404664"/>
            <a:ext cx="8229600" cy="101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2314E"/>
              </a:buClr>
              <a:buSzPts val="3960"/>
              <a:buFont typeface="Arial"/>
              <a:buNone/>
            </a:pPr>
            <a:r>
              <a:rPr lang="en-GB" b="1" noProof="0" dirty="0">
                <a:latin typeface="Arial"/>
                <a:ea typeface="Arial"/>
                <a:cs typeface="Arial"/>
                <a:sym typeface="Arial"/>
              </a:rPr>
              <a:t>NUS Assessment charter (2)</a:t>
            </a:r>
          </a:p>
        </p:txBody>
      </p:sp>
      <p:sp>
        <p:nvSpPr>
          <p:cNvPr id="564" name="Google Shape;564;p69"/>
          <p:cNvSpPr txBox="1">
            <a:spLocks noGrp="1"/>
          </p:cNvSpPr>
          <p:nvPr>
            <p:ph type="body" idx="1"/>
          </p:nvPr>
        </p:nvSpPr>
        <p:spPr>
          <a:xfrm>
            <a:off x="457200" y="1417775"/>
            <a:ext cx="8229600" cy="3674100"/>
          </a:xfrm>
          <a:prstGeom prst="rect">
            <a:avLst/>
          </a:prstGeom>
          <a:noFill/>
          <a:ln>
            <a:noFill/>
          </a:ln>
        </p:spPr>
        <p:txBody>
          <a:bodyPr spcFirstLastPara="1" wrap="square" lIns="91425" tIns="45700" rIns="91425" bIns="45700" anchor="t" anchorCtr="0">
            <a:noAutofit/>
          </a:bodyPr>
          <a:lstStyle/>
          <a:p>
            <a:pPr marL="457200" lvl="0" indent="-355600" algn="l" rtl="0">
              <a:lnSpc>
                <a:spcPct val="115000"/>
              </a:lnSpc>
              <a:spcBef>
                <a:spcPts val="0"/>
              </a:spcBef>
              <a:spcAft>
                <a:spcPts val="0"/>
              </a:spcAft>
              <a:buSzPts val="2000"/>
              <a:buFont typeface="Arial"/>
              <a:buChar char="•"/>
            </a:pPr>
            <a:r>
              <a:rPr lang="en-GB" sz="2000" noProof="0" dirty="0">
                <a:latin typeface="Arial"/>
                <a:ea typeface="Arial"/>
                <a:cs typeface="Arial"/>
                <a:sym typeface="Arial"/>
              </a:rPr>
              <a:t>There should be anonymous marking for all </a:t>
            </a:r>
            <a:r>
              <a:rPr lang="en-GB" sz="2000" b="1" noProof="0" dirty="0">
                <a:latin typeface="Arial"/>
                <a:ea typeface="Arial"/>
                <a:cs typeface="Arial"/>
                <a:sym typeface="Arial"/>
              </a:rPr>
              <a:t>summative assessment</a:t>
            </a:r>
            <a:r>
              <a:rPr lang="en-GB" sz="2000" noProof="0" dirty="0">
                <a:latin typeface="Arial"/>
                <a:ea typeface="Arial"/>
                <a:cs typeface="Arial"/>
                <a:sym typeface="Arial"/>
              </a:rPr>
              <a:t>.</a:t>
            </a:r>
          </a:p>
          <a:p>
            <a:pPr marL="457200" lvl="0" indent="-355600" algn="l" rtl="0">
              <a:lnSpc>
                <a:spcPct val="115000"/>
              </a:lnSpc>
              <a:spcBef>
                <a:spcPts val="0"/>
              </a:spcBef>
              <a:spcAft>
                <a:spcPts val="0"/>
              </a:spcAft>
              <a:buSzPts val="2000"/>
              <a:buFont typeface="Arial"/>
              <a:buChar char="•"/>
            </a:pPr>
            <a:r>
              <a:rPr lang="en-GB" sz="2000" noProof="0" dirty="0">
                <a:latin typeface="Arial"/>
                <a:ea typeface="Arial"/>
                <a:cs typeface="Arial"/>
                <a:sym typeface="Arial"/>
              </a:rPr>
              <a:t>Students should be able to submit assessment electronically.</a:t>
            </a:r>
          </a:p>
          <a:p>
            <a:pPr marL="457200" lvl="0" indent="-355600" algn="l" rtl="0">
              <a:lnSpc>
                <a:spcPct val="115000"/>
              </a:lnSpc>
              <a:spcBef>
                <a:spcPts val="0"/>
              </a:spcBef>
              <a:spcAft>
                <a:spcPts val="0"/>
              </a:spcAft>
              <a:buSzPts val="2000"/>
              <a:buFont typeface="Arial"/>
              <a:buChar char="•"/>
            </a:pPr>
            <a:r>
              <a:rPr lang="en-GB" sz="2000" noProof="0" dirty="0">
                <a:latin typeface="Arial"/>
                <a:ea typeface="Arial"/>
                <a:cs typeface="Arial"/>
                <a:sym typeface="Arial"/>
              </a:rPr>
              <a:t>Students should be supported to critique their own work.</a:t>
            </a:r>
          </a:p>
          <a:p>
            <a:pPr marL="457200" lvl="0" indent="-355600" algn="l" rtl="0">
              <a:lnSpc>
                <a:spcPct val="115000"/>
              </a:lnSpc>
              <a:spcBef>
                <a:spcPts val="0"/>
              </a:spcBef>
              <a:spcAft>
                <a:spcPts val="0"/>
              </a:spcAft>
              <a:buSzPts val="2000"/>
              <a:buFont typeface="Arial"/>
              <a:buChar char="•"/>
            </a:pPr>
            <a:r>
              <a:rPr lang="en-GB" sz="2000" noProof="0" dirty="0">
                <a:latin typeface="Arial"/>
                <a:ea typeface="Arial"/>
                <a:cs typeface="Arial"/>
                <a:sym typeface="Arial"/>
              </a:rPr>
              <a:t>Programme induction should include information on assessment practices and understanding marking criteria.</a:t>
            </a:r>
          </a:p>
          <a:p>
            <a:pPr marL="457200" lvl="0" indent="-355600" algn="l" rtl="0">
              <a:lnSpc>
                <a:spcPct val="115000"/>
              </a:lnSpc>
              <a:spcBef>
                <a:spcPts val="0"/>
              </a:spcBef>
              <a:spcAft>
                <a:spcPts val="0"/>
              </a:spcAft>
              <a:buSzPts val="2000"/>
              <a:buFont typeface="Arial"/>
              <a:buChar char="•"/>
            </a:pPr>
            <a:r>
              <a:rPr lang="en-GB" sz="2000" noProof="0" dirty="0">
                <a:latin typeface="Arial"/>
                <a:ea typeface="Arial"/>
                <a:cs typeface="Arial"/>
                <a:sym typeface="Arial"/>
              </a:rPr>
              <a:t>Students should be given a choice of format for </a:t>
            </a:r>
            <a:r>
              <a:rPr lang="en-GB" sz="2000" b="1" noProof="0" dirty="0">
                <a:latin typeface="Arial"/>
                <a:ea typeface="Arial"/>
                <a:cs typeface="Arial"/>
                <a:sym typeface="Arial"/>
              </a:rPr>
              <a:t>feedback</a:t>
            </a:r>
            <a:r>
              <a:rPr lang="en-GB" sz="2000" noProof="0" dirty="0">
                <a:latin typeface="Arial"/>
                <a:ea typeface="Arial"/>
                <a:cs typeface="Arial"/>
                <a:sym typeface="Arial"/>
              </a:rPr>
              <a:t>.</a:t>
            </a:r>
          </a:p>
          <a:p>
            <a:pPr marL="0" lvl="0" indent="0" algn="l" rtl="0">
              <a:lnSpc>
                <a:spcPct val="90000"/>
              </a:lnSpc>
              <a:spcBef>
                <a:spcPts val="1000"/>
              </a:spcBef>
              <a:spcAft>
                <a:spcPts val="0"/>
              </a:spcAft>
              <a:buNone/>
            </a:pPr>
            <a:endParaRPr lang="en-GB" sz="2000" noProof="0" dirty="0">
              <a:latin typeface="Arial"/>
              <a:ea typeface="Arial"/>
              <a:cs typeface="Arial"/>
              <a:sym typeface="Arial"/>
            </a:endParaRPr>
          </a:p>
          <a:p>
            <a:pPr marL="0" lvl="0" indent="0" algn="l" rtl="0">
              <a:spcBef>
                <a:spcPts val="0"/>
              </a:spcBef>
              <a:spcAft>
                <a:spcPts val="0"/>
              </a:spcAft>
              <a:buNone/>
            </a:pPr>
            <a:endParaRPr lang="en-GB" sz="2000" noProof="0" dirty="0">
              <a:latin typeface="Arial"/>
              <a:ea typeface="Arial"/>
              <a:cs typeface="Arial"/>
              <a:sym typeface="Arial"/>
            </a:endParaRPr>
          </a:p>
          <a:p>
            <a:pPr marL="0" lvl="0" indent="0" algn="l" rtl="0">
              <a:spcBef>
                <a:spcPts val="0"/>
              </a:spcBef>
              <a:spcAft>
                <a:spcPts val="0"/>
              </a:spcAft>
              <a:buNone/>
            </a:pPr>
            <a:endParaRPr lang="en-GB" sz="2000" noProof="0" dirty="0">
              <a:latin typeface="Arial"/>
              <a:ea typeface="Arial"/>
              <a:cs typeface="Arial"/>
              <a:sym typeface="Arial"/>
            </a:endParaRP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p:txBody>
      </p:sp>
      <p:pic>
        <p:nvPicPr>
          <p:cNvPr id="565" name="Google Shape;565;p69" descr="Footer comprising BSU, Educational partner and Transform-ED logos. "/>
          <p:cNvPicPr preferRelativeResize="0"/>
          <p:nvPr/>
        </p:nvPicPr>
        <p:blipFill>
          <a:blip r:embed="rId4">
            <a:alphaModFix/>
          </a:blip>
          <a:stretch>
            <a:fillRect/>
          </a:stretch>
        </p:blipFill>
        <p:spPr>
          <a:xfrm>
            <a:off x="0" y="5662840"/>
            <a:ext cx="9143998" cy="1209584"/>
          </a:xfrm>
          <a:prstGeom prst="rect">
            <a:avLst/>
          </a:prstGeom>
          <a:noFill/>
          <a:ln>
            <a:noFill/>
          </a:ln>
        </p:spPr>
      </p:pic>
      <p:sp>
        <p:nvSpPr>
          <p:cNvPr id="562" name="Google Shape;562;p69"/>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37</a:t>
            </a:fld>
            <a:endParaRPr sz="1200" b="0" i="0" u="none" strike="noStrike" cap="none">
              <a:solidFill>
                <a:srgbClr val="2F3951"/>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69"/>
        <p:cNvGrpSpPr/>
        <p:nvPr/>
      </p:nvGrpSpPr>
      <p:grpSpPr>
        <a:xfrm>
          <a:off x="0" y="0"/>
          <a:ext cx="0" cy="0"/>
          <a:chOff x="0" y="0"/>
          <a:chExt cx="0" cy="0"/>
        </a:xfrm>
      </p:grpSpPr>
      <p:sp>
        <p:nvSpPr>
          <p:cNvPr id="570" name="Google Shape;570;p70"/>
          <p:cNvSpPr txBox="1">
            <a:spLocks noGrp="1"/>
          </p:cNvSpPr>
          <p:nvPr>
            <p:ph type="title"/>
          </p:nvPr>
        </p:nvSpPr>
        <p:spPr>
          <a:xfrm>
            <a:off x="457200" y="404664"/>
            <a:ext cx="8229600" cy="101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2314E"/>
              </a:buClr>
              <a:buSzPts val="3960"/>
              <a:buFont typeface="Arial"/>
              <a:buNone/>
            </a:pPr>
            <a:r>
              <a:rPr lang="en-GB" b="1" noProof="0" dirty="0">
                <a:latin typeface="Arial"/>
                <a:ea typeface="Arial"/>
                <a:cs typeface="Arial"/>
                <a:sym typeface="Arial"/>
              </a:rPr>
              <a:t>NUS Assessment &amp; Feedback Tool</a:t>
            </a:r>
          </a:p>
        </p:txBody>
      </p:sp>
      <p:pic>
        <p:nvPicPr>
          <p:cNvPr id="573" name="Google Shape;573;p70" descr="NUS principles of effective feedback and assessment. (1) Diverse forms of assessment at a variety of times, (2) Assessment criteria, (3) Submission process, (4) Workload distribution"/>
          <p:cNvPicPr preferRelativeResize="0"/>
          <p:nvPr/>
        </p:nvPicPr>
        <p:blipFill rotWithShape="1">
          <a:blip r:embed="rId4">
            <a:alphaModFix/>
          </a:blip>
          <a:srcRect b="51143"/>
          <a:stretch/>
        </p:blipFill>
        <p:spPr>
          <a:xfrm>
            <a:off x="2247195" y="1480825"/>
            <a:ext cx="2969905" cy="3790499"/>
          </a:xfrm>
          <a:prstGeom prst="rect">
            <a:avLst/>
          </a:prstGeom>
          <a:noFill/>
          <a:ln>
            <a:noFill/>
          </a:ln>
        </p:spPr>
      </p:pic>
      <p:pic>
        <p:nvPicPr>
          <p:cNvPr id="574" name="Google Shape;574;p70" descr="NUS principles of effective feedback and assessment. (5) Anonymity and externality, (6) marking consistency and distribution, (7) feedback timeliness, (8) feedback quality, (9) formative assessment and feedback and (10) self-reflection and peer learning. "/>
          <p:cNvPicPr preferRelativeResize="0"/>
          <p:nvPr/>
        </p:nvPicPr>
        <p:blipFill rotWithShape="1">
          <a:blip r:embed="rId4">
            <a:alphaModFix/>
          </a:blip>
          <a:srcRect t="48856"/>
          <a:stretch/>
        </p:blipFill>
        <p:spPr>
          <a:xfrm>
            <a:off x="5343333" y="1480825"/>
            <a:ext cx="2837092" cy="3790499"/>
          </a:xfrm>
          <a:prstGeom prst="rect">
            <a:avLst/>
          </a:prstGeom>
          <a:noFill/>
          <a:ln>
            <a:noFill/>
          </a:ln>
        </p:spPr>
      </p:pic>
      <p:sp>
        <p:nvSpPr>
          <p:cNvPr id="575" name="Google Shape;575;p70"/>
          <p:cNvSpPr txBox="1"/>
          <p:nvPr/>
        </p:nvSpPr>
        <p:spPr>
          <a:xfrm>
            <a:off x="457200" y="5347525"/>
            <a:ext cx="75531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900" u="sng">
                <a:solidFill>
                  <a:schemeClr val="hlink"/>
                </a:solidFill>
                <a:hlinkClick r:id="rId5"/>
              </a:rPr>
              <a:t>https://www.qaa.ac.uk/docs/qaas/focus-on/nus-assessment-and-feedback-benchmarking-tool.pdf?sfvrsn=f37cf481_14</a:t>
            </a:r>
            <a:r>
              <a:rPr lang="en-GB" sz="900">
                <a:solidFill>
                  <a:schemeClr val="dk1"/>
                </a:solidFill>
              </a:rPr>
              <a:t> </a:t>
            </a:r>
            <a:endParaRPr sz="900"/>
          </a:p>
        </p:txBody>
      </p:sp>
      <p:pic>
        <p:nvPicPr>
          <p:cNvPr id="576" name="Google Shape;576;p70" descr="Footer comprising BSU, Educational Partner and Transform-ED logos. "/>
          <p:cNvPicPr preferRelativeResize="0"/>
          <p:nvPr/>
        </p:nvPicPr>
        <p:blipFill>
          <a:blip r:embed="rId6">
            <a:alphaModFix/>
          </a:blip>
          <a:stretch>
            <a:fillRect/>
          </a:stretch>
        </p:blipFill>
        <p:spPr>
          <a:xfrm>
            <a:off x="0" y="5662840"/>
            <a:ext cx="9143998" cy="1209584"/>
          </a:xfrm>
          <a:prstGeom prst="rect">
            <a:avLst/>
          </a:prstGeom>
          <a:noFill/>
          <a:ln>
            <a:noFill/>
          </a:ln>
        </p:spPr>
      </p:pic>
      <p:sp>
        <p:nvSpPr>
          <p:cNvPr id="571" name="Google Shape;571;p70"/>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38</a:t>
            </a:fld>
            <a:endParaRPr sz="1200" b="0" i="0" u="none" strike="noStrike" cap="none">
              <a:solidFill>
                <a:srgbClr val="2F3951"/>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80"/>
        <p:cNvGrpSpPr/>
        <p:nvPr/>
      </p:nvGrpSpPr>
      <p:grpSpPr>
        <a:xfrm>
          <a:off x="0" y="0"/>
          <a:ext cx="0" cy="0"/>
          <a:chOff x="0" y="0"/>
          <a:chExt cx="0" cy="0"/>
        </a:xfrm>
      </p:grpSpPr>
      <p:sp>
        <p:nvSpPr>
          <p:cNvPr id="581" name="Google Shape;581;p71"/>
          <p:cNvSpPr txBox="1">
            <a:spLocks noGrp="1"/>
          </p:cNvSpPr>
          <p:nvPr>
            <p:ph type="title"/>
          </p:nvPr>
        </p:nvSpPr>
        <p:spPr>
          <a:xfrm>
            <a:off x="457200" y="404664"/>
            <a:ext cx="8229600" cy="101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2314E"/>
              </a:buClr>
              <a:buSzPts val="3960"/>
              <a:buFont typeface="Arial"/>
              <a:buNone/>
            </a:pPr>
            <a:r>
              <a:rPr lang="en-GB" b="1" noProof="0" dirty="0">
                <a:latin typeface="Arial"/>
                <a:ea typeface="Arial"/>
                <a:cs typeface="Arial"/>
                <a:sym typeface="Arial"/>
              </a:rPr>
              <a:t>Designing assessment</a:t>
            </a:r>
          </a:p>
        </p:txBody>
      </p:sp>
      <p:sp>
        <p:nvSpPr>
          <p:cNvPr id="584" name="Google Shape;584;p71"/>
          <p:cNvSpPr txBox="1">
            <a:spLocks noGrp="1"/>
          </p:cNvSpPr>
          <p:nvPr>
            <p:ph type="body" idx="1"/>
          </p:nvPr>
        </p:nvSpPr>
        <p:spPr>
          <a:xfrm>
            <a:off x="457200" y="1417775"/>
            <a:ext cx="5269500" cy="3674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sz="1600" noProof="0" dirty="0">
                <a:latin typeface="Arial"/>
                <a:ea typeface="Arial"/>
                <a:cs typeface="Arial"/>
                <a:sym typeface="Arial"/>
              </a:rPr>
              <a:t>When designing and planning assessment for a module there are a number of important considerations to consider. </a:t>
            </a:r>
          </a:p>
          <a:p>
            <a:pPr marL="0" lvl="0" indent="0" algn="l" rtl="0">
              <a:lnSpc>
                <a:spcPct val="115000"/>
              </a:lnSpc>
              <a:spcBef>
                <a:spcPts val="0"/>
              </a:spcBef>
              <a:spcAft>
                <a:spcPts val="0"/>
              </a:spcAft>
              <a:buNone/>
            </a:pPr>
            <a:endParaRPr lang="en-GB" sz="1600" noProof="0" dirty="0">
              <a:latin typeface="Arial"/>
              <a:ea typeface="Arial"/>
              <a:cs typeface="Arial"/>
              <a:sym typeface="Arial"/>
            </a:endParaRPr>
          </a:p>
          <a:p>
            <a:pPr marL="0" lvl="0" indent="0" algn="l" rtl="0">
              <a:lnSpc>
                <a:spcPct val="115000"/>
              </a:lnSpc>
              <a:spcBef>
                <a:spcPts val="0"/>
              </a:spcBef>
              <a:spcAft>
                <a:spcPts val="0"/>
              </a:spcAft>
              <a:buNone/>
            </a:pPr>
            <a:r>
              <a:rPr lang="en-GB" sz="1600" noProof="0" dirty="0">
                <a:latin typeface="Arial"/>
                <a:ea typeface="Arial"/>
                <a:cs typeface="Arial"/>
                <a:sym typeface="Arial"/>
              </a:rPr>
              <a:t>A lot of these relates back to constructive alignment. See Biggs and Tang (2011) - Adapted from Biggs (1999) and Houghton (2004). </a:t>
            </a:r>
          </a:p>
          <a:p>
            <a:pPr marL="0" lvl="0" indent="0" algn="l" rtl="0">
              <a:lnSpc>
                <a:spcPct val="115000"/>
              </a:lnSpc>
              <a:spcBef>
                <a:spcPts val="0"/>
              </a:spcBef>
              <a:spcAft>
                <a:spcPts val="0"/>
              </a:spcAft>
              <a:buNone/>
            </a:pPr>
            <a:endParaRPr lang="en-GB" sz="1600" noProof="0" dirty="0">
              <a:latin typeface="Arial"/>
              <a:ea typeface="Arial"/>
              <a:cs typeface="Arial"/>
              <a:sym typeface="Arial"/>
            </a:endParaRPr>
          </a:p>
          <a:p>
            <a:pPr marL="0" lvl="0" indent="0" algn="l" rtl="0">
              <a:lnSpc>
                <a:spcPct val="115000"/>
              </a:lnSpc>
              <a:spcBef>
                <a:spcPts val="0"/>
              </a:spcBef>
              <a:spcAft>
                <a:spcPts val="0"/>
              </a:spcAft>
              <a:buNone/>
            </a:pPr>
            <a:r>
              <a:rPr lang="en-GB" sz="1600" noProof="0" dirty="0">
                <a:latin typeface="Arial"/>
                <a:ea typeface="Arial"/>
                <a:cs typeface="Arial"/>
                <a:sym typeface="Arial"/>
              </a:rPr>
              <a:t>This is where the teaching activities, student learning and assessment are aligned whereby the learning activities align with the ILOs and therefore the assessment. </a:t>
            </a:r>
          </a:p>
          <a:p>
            <a:pPr marL="0" lvl="0" indent="0" algn="l" rtl="0">
              <a:lnSpc>
                <a:spcPct val="115000"/>
              </a:lnSpc>
              <a:spcBef>
                <a:spcPts val="0"/>
              </a:spcBef>
              <a:spcAft>
                <a:spcPts val="0"/>
              </a:spcAft>
              <a:buNone/>
            </a:pPr>
            <a:endParaRPr lang="en-GB" sz="1600" noProof="0" dirty="0">
              <a:latin typeface="Arial"/>
              <a:ea typeface="Arial"/>
              <a:cs typeface="Arial"/>
              <a:sym typeface="Arial"/>
            </a:endParaRPr>
          </a:p>
          <a:p>
            <a:pPr marL="0" lvl="0" indent="0" algn="l" rtl="0">
              <a:spcBef>
                <a:spcPts val="0"/>
              </a:spcBef>
              <a:spcAft>
                <a:spcPts val="0"/>
              </a:spcAft>
              <a:buNone/>
            </a:pPr>
            <a:r>
              <a:rPr lang="en-GB" sz="1000" u="sng" noProof="0" dirty="0">
                <a:latin typeface="Arial"/>
                <a:ea typeface="Arial"/>
                <a:cs typeface="Arial"/>
                <a:sym typeface="Arial"/>
                <a:hlinkClick r:id="rId4"/>
              </a:rPr>
              <a:t>https://www.advance-he.ac.uk/knowledge-hub/aligning-teaching-constructing-learning</a:t>
            </a:r>
            <a:endParaRPr lang="en-GB" sz="1000" noProof="0" dirty="0">
              <a:latin typeface="Arial"/>
              <a:ea typeface="Arial"/>
              <a:cs typeface="Arial"/>
              <a:sym typeface="Arial"/>
            </a:endParaRPr>
          </a:p>
          <a:p>
            <a:pPr marL="0" lvl="0" indent="0" algn="l" rtl="0">
              <a:spcBef>
                <a:spcPts val="0"/>
              </a:spcBef>
              <a:spcAft>
                <a:spcPts val="0"/>
              </a:spcAft>
              <a:buNone/>
            </a:pPr>
            <a:endParaRPr lang="en-GB" sz="1000" noProof="0" dirty="0">
              <a:latin typeface="Arial"/>
              <a:ea typeface="Arial"/>
              <a:cs typeface="Arial"/>
              <a:sym typeface="Arial"/>
            </a:endParaRPr>
          </a:p>
          <a:p>
            <a:pPr marL="0" lvl="0" indent="0" algn="l" rtl="0">
              <a:lnSpc>
                <a:spcPct val="115000"/>
              </a:lnSpc>
              <a:spcBef>
                <a:spcPts val="0"/>
              </a:spcBef>
              <a:spcAft>
                <a:spcPts val="0"/>
              </a:spcAft>
              <a:buNone/>
            </a:pPr>
            <a:endParaRPr lang="en-GB" sz="1600" noProof="0" dirty="0">
              <a:latin typeface="Arial"/>
              <a:ea typeface="Arial"/>
              <a:cs typeface="Arial"/>
              <a:sym typeface="Arial"/>
            </a:endParaRPr>
          </a:p>
          <a:p>
            <a:pPr marL="0" lvl="0" indent="0" algn="l" rtl="0">
              <a:lnSpc>
                <a:spcPct val="115000"/>
              </a:lnSpc>
              <a:spcBef>
                <a:spcPts val="0"/>
              </a:spcBef>
              <a:spcAft>
                <a:spcPts val="0"/>
              </a:spcAft>
              <a:buNone/>
            </a:pPr>
            <a:endParaRPr lang="en-GB" sz="1600" noProof="0" dirty="0">
              <a:latin typeface="Arial"/>
              <a:ea typeface="Arial"/>
              <a:cs typeface="Arial"/>
              <a:sym typeface="Arial"/>
            </a:endParaRPr>
          </a:p>
          <a:p>
            <a:pPr marL="0" lvl="0" indent="0" algn="l" rtl="0">
              <a:lnSpc>
                <a:spcPct val="115000"/>
              </a:lnSpc>
              <a:spcBef>
                <a:spcPts val="0"/>
              </a:spcBef>
              <a:spcAft>
                <a:spcPts val="0"/>
              </a:spcAft>
              <a:buNone/>
            </a:pPr>
            <a:endParaRPr lang="en-GB" sz="1600" noProof="0" dirty="0">
              <a:latin typeface="Arial"/>
              <a:ea typeface="Arial"/>
              <a:cs typeface="Arial"/>
              <a:sym typeface="Arial"/>
            </a:endParaRPr>
          </a:p>
        </p:txBody>
      </p:sp>
      <p:pic>
        <p:nvPicPr>
          <p:cNvPr id="585" name="Google Shape;585;p71" descr="Decorative image - front page of the HEA paper by John Biggs">
            <a:hlinkClick r:id="rId5"/>
          </p:cNvPr>
          <p:cNvPicPr preferRelativeResize="0"/>
          <p:nvPr/>
        </p:nvPicPr>
        <p:blipFill>
          <a:blip r:embed="rId6">
            <a:alphaModFix/>
          </a:blip>
          <a:stretch>
            <a:fillRect/>
          </a:stretch>
        </p:blipFill>
        <p:spPr>
          <a:xfrm>
            <a:off x="6060775" y="1417773"/>
            <a:ext cx="2530468" cy="3674100"/>
          </a:xfrm>
          <a:prstGeom prst="rect">
            <a:avLst/>
          </a:prstGeom>
          <a:noFill/>
          <a:ln>
            <a:noFill/>
          </a:ln>
        </p:spPr>
      </p:pic>
      <p:pic>
        <p:nvPicPr>
          <p:cNvPr id="586" name="Google Shape;586;p71" descr="Footer comprising BSU, Educational partner and Transform-ED logos. "/>
          <p:cNvPicPr preferRelativeResize="0"/>
          <p:nvPr/>
        </p:nvPicPr>
        <p:blipFill>
          <a:blip r:embed="rId7">
            <a:alphaModFix/>
          </a:blip>
          <a:stretch>
            <a:fillRect/>
          </a:stretch>
        </p:blipFill>
        <p:spPr>
          <a:xfrm>
            <a:off x="0" y="5662840"/>
            <a:ext cx="9143998" cy="1209584"/>
          </a:xfrm>
          <a:prstGeom prst="rect">
            <a:avLst/>
          </a:prstGeom>
          <a:noFill/>
          <a:ln>
            <a:noFill/>
          </a:ln>
        </p:spPr>
      </p:pic>
      <p:sp>
        <p:nvSpPr>
          <p:cNvPr id="582" name="Google Shape;582;p71"/>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39</a:t>
            </a:fld>
            <a:endParaRPr sz="1200" b="0" i="0" u="none" strike="noStrike" cap="none">
              <a:solidFill>
                <a:srgbClr val="2F395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2"/>
        <p:cNvGrpSpPr/>
        <p:nvPr/>
      </p:nvGrpSpPr>
      <p:grpSpPr>
        <a:xfrm>
          <a:off x="0" y="0"/>
          <a:ext cx="0" cy="0"/>
          <a:chOff x="0" y="0"/>
          <a:chExt cx="0" cy="0"/>
        </a:xfrm>
      </p:grpSpPr>
      <p:sp>
        <p:nvSpPr>
          <p:cNvPr id="253" name="Google Shape;253;p39"/>
          <p:cNvSpPr txBox="1">
            <a:spLocks noGrp="1"/>
          </p:cNvSpPr>
          <p:nvPr>
            <p:ph type="title"/>
          </p:nvPr>
        </p:nvSpPr>
        <p:spPr>
          <a:xfrm>
            <a:off x="457200" y="404664"/>
            <a:ext cx="8229600" cy="10131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22314E"/>
              </a:buClr>
              <a:buSzPts val="4400"/>
              <a:buFont typeface="Arial"/>
              <a:buNone/>
            </a:pPr>
            <a:r>
              <a:rPr lang="en-GB" b="1" noProof="0" dirty="0">
                <a:solidFill>
                  <a:srgbClr val="222222"/>
                </a:solidFill>
                <a:latin typeface="Arial"/>
                <a:ea typeface="Arial"/>
                <a:cs typeface="Arial"/>
                <a:sym typeface="Arial"/>
              </a:rPr>
              <a:t>Indicative content</a:t>
            </a:r>
          </a:p>
        </p:txBody>
      </p:sp>
      <p:sp>
        <p:nvSpPr>
          <p:cNvPr id="254" name="Google Shape;254;p39"/>
          <p:cNvSpPr txBox="1">
            <a:spLocks noGrp="1"/>
          </p:cNvSpPr>
          <p:nvPr>
            <p:ph type="body" idx="1"/>
          </p:nvPr>
        </p:nvSpPr>
        <p:spPr>
          <a:xfrm>
            <a:off x="457199" y="1371601"/>
            <a:ext cx="8456459" cy="3917100"/>
          </a:xfrm>
          <a:prstGeom prst="rect">
            <a:avLst/>
          </a:prstGeom>
          <a:noFill/>
          <a:ln>
            <a:noFill/>
          </a:ln>
        </p:spPr>
        <p:txBody>
          <a:bodyPr spcFirstLastPara="1" wrap="square" lIns="91425" tIns="45700" rIns="91425" bIns="45700" anchor="t" anchorCtr="0">
            <a:noAutofit/>
          </a:bodyPr>
          <a:lstStyle/>
          <a:p>
            <a:pPr marL="457200" lvl="0" indent="-355600" algn="l" rtl="0">
              <a:spcBef>
                <a:spcPts val="0"/>
              </a:spcBef>
              <a:spcAft>
                <a:spcPts val="0"/>
              </a:spcAft>
              <a:buClr>
                <a:srgbClr val="222222"/>
              </a:buClr>
              <a:buSzPts val="2000"/>
              <a:buChar char="•"/>
            </a:pPr>
            <a:r>
              <a:rPr lang="en-GB" sz="2000" noProof="0" dirty="0">
                <a:solidFill>
                  <a:srgbClr val="222222"/>
                </a:solidFill>
                <a:latin typeface="Arial"/>
                <a:ea typeface="Arial"/>
                <a:cs typeface="Arial"/>
                <a:sym typeface="Arial"/>
              </a:rPr>
              <a:t>Student motivations for attending university</a:t>
            </a:r>
          </a:p>
          <a:p>
            <a:pPr marL="457200" lvl="0" indent="-355600" algn="l" rtl="0">
              <a:spcBef>
                <a:spcPts val="0"/>
              </a:spcBef>
              <a:spcAft>
                <a:spcPts val="0"/>
              </a:spcAft>
              <a:buClr>
                <a:srgbClr val="222222"/>
              </a:buClr>
              <a:buSzPts val="2000"/>
              <a:buChar char="•"/>
            </a:pPr>
            <a:r>
              <a:rPr lang="en-GB" sz="2000" noProof="0" dirty="0">
                <a:solidFill>
                  <a:srgbClr val="222222"/>
                </a:solidFill>
                <a:latin typeface="Arial"/>
                <a:ea typeface="Arial"/>
                <a:cs typeface="Arial"/>
                <a:sym typeface="Arial"/>
              </a:rPr>
              <a:t>Role and responsibilities of a university lecturer</a:t>
            </a:r>
          </a:p>
          <a:p>
            <a:pPr marL="457200" lvl="0" indent="-355600" algn="l" rtl="0">
              <a:spcBef>
                <a:spcPts val="0"/>
              </a:spcBef>
              <a:spcAft>
                <a:spcPts val="0"/>
              </a:spcAft>
              <a:buClr>
                <a:srgbClr val="222222"/>
              </a:buClr>
              <a:buSzPts val="2000"/>
              <a:buChar char="•"/>
            </a:pPr>
            <a:r>
              <a:rPr lang="en-GB" sz="2000" noProof="0" dirty="0">
                <a:solidFill>
                  <a:srgbClr val="222222"/>
                </a:solidFill>
                <a:latin typeface="Arial"/>
                <a:ea typeface="Arial"/>
                <a:cs typeface="Arial"/>
                <a:sym typeface="Arial"/>
              </a:rPr>
              <a:t>The student HE journey, including ideas for effective management and communication</a:t>
            </a:r>
          </a:p>
          <a:p>
            <a:pPr marL="457200" lvl="0" indent="-355600" algn="l" rtl="0">
              <a:spcBef>
                <a:spcPts val="0"/>
              </a:spcBef>
              <a:spcAft>
                <a:spcPts val="0"/>
              </a:spcAft>
              <a:buClr>
                <a:srgbClr val="222222"/>
              </a:buClr>
              <a:buSzPts val="2000"/>
              <a:buChar char="•"/>
            </a:pPr>
            <a:r>
              <a:rPr lang="en-GB" sz="2000" noProof="0" dirty="0">
                <a:solidFill>
                  <a:srgbClr val="222222"/>
                </a:solidFill>
                <a:latin typeface="Arial"/>
                <a:ea typeface="Arial"/>
                <a:cs typeface="Arial"/>
                <a:sym typeface="Arial"/>
              </a:rPr>
              <a:t>Effective lesson planning</a:t>
            </a:r>
          </a:p>
          <a:p>
            <a:pPr marL="457200" lvl="0" indent="-355600" algn="l" rtl="0">
              <a:spcBef>
                <a:spcPts val="0"/>
              </a:spcBef>
              <a:spcAft>
                <a:spcPts val="0"/>
              </a:spcAft>
              <a:buClr>
                <a:srgbClr val="222222"/>
              </a:buClr>
              <a:buSzPts val="2000"/>
              <a:buChar char="•"/>
            </a:pPr>
            <a:r>
              <a:rPr lang="en-GB" sz="2000" noProof="0" dirty="0">
                <a:solidFill>
                  <a:srgbClr val="222222"/>
                </a:solidFill>
                <a:latin typeface="Arial"/>
                <a:ea typeface="Arial"/>
                <a:cs typeface="Arial"/>
                <a:sym typeface="Arial"/>
              </a:rPr>
              <a:t>Constructive alignment</a:t>
            </a:r>
          </a:p>
          <a:p>
            <a:pPr marL="457200" lvl="0" indent="-355600" algn="l" rtl="0">
              <a:spcBef>
                <a:spcPts val="0"/>
              </a:spcBef>
              <a:spcAft>
                <a:spcPts val="0"/>
              </a:spcAft>
              <a:buClr>
                <a:srgbClr val="222222"/>
              </a:buClr>
              <a:buSzPts val="2000"/>
              <a:buChar char="•"/>
            </a:pPr>
            <a:r>
              <a:rPr lang="en-GB" sz="2000" noProof="0" dirty="0">
                <a:solidFill>
                  <a:srgbClr val="222222"/>
                </a:solidFill>
                <a:latin typeface="Arial"/>
                <a:ea typeface="Arial"/>
                <a:cs typeface="Arial"/>
                <a:sym typeface="Arial"/>
              </a:rPr>
              <a:t>Surface &amp; Deep learning. Active learning.</a:t>
            </a:r>
          </a:p>
          <a:p>
            <a:pPr marL="457200" lvl="0" indent="-355600" algn="l" rtl="0">
              <a:spcBef>
                <a:spcPts val="0"/>
              </a:spcBef>
              <a:spcAft>
                <a:spcPts val="0"/>
              </a:spcAft>
              <a:buClr>
                <a:srgbClr val="222222"/>
              </a:buClr>
              <a:buSzPts val="2000"/>
              <a:buChar char="•"/>
            </a:pPr>
            <a:r>
              <a:rPr lang="en-GB" sz="2000" noProof="0" dirty="0">
                <a:solidFill>
                  <a:srgbClr val="222222"/>
                </a:solidFill>
                <a:latin typeface="Arial"/>
                <a:ea typeface="Arial"/>
                <a:cs typeface="Arial"/>
                <a:sym typeface="Arial"/>
              </a:rPr>
              <a:t>Principles of good assessment and feedback</a:t>
            </a:r>
          </a:p>
          <a:p>
            <a:pPr marL="457200" lvl="0" indent="-355600" algn="l" rtl="0">
              <a:spcBef>
                <a:spcPts val="0"/>
              </a:spcBef>
              <a:spcAft>
                <a:spcPts val="0"/>
              </a:spcAft>
              <a:buClr>
                <a:srgbClr val="222222"/>
              </a:buClr>
              <a:buSzPts val="2000"/>
              <a:buChar char="•"/>
            </a:pPr>
            <a:r>
              <a:rPr lang="en-GB" sz="2000" noProof="0" dirty="0">
                <a:solidFill>
                  <a:srgbClr val="222222"/>
                </a:solidFill>
                <a:latin typeface="Arial"/>
                <a:ea typeface="Arial"/>
                <a:cs typeface="Arial"/>
                <a:sym typeface="Arial"/>
              </a:rPr>
              <a:t>Learning outcome construction</a:t>
            </a:r>
          </a:p>
          <a:p>
            <a:pPr marL="457200" lvl="0" indent="-355600" algn="l" rtl="0">
              <a:spcBef>
                <a:spcPts val="0"/>
              </a:spcBef>
              <a:spcAft>
                <a:spcPts val="0"/>
              </a:spcAft>
              <a:buClr>
                <a:srgbClr val="222222"/>
              </a:buClr>
              <a:buSzPts val="2000"/>
              <a:buChar char="•"/>
            </a:pPr>
            <a:r>
              <a:rPr lang="en-GB" sz="2000" noProof="0" dirty="0">
                <a:solidFill>
                  <a:srgbClr val="222222"/>
                </a:solidFill>
                <a:latin typeface="Arial"/>
                <a:ea typeface="Arial"/>
                <a:cs typeface="Arial"/>
                <a:sym typeface="Arial"/>
              </a:rPr>
              <a:t>FHEQ and academic standards</a:t>
            </a:r>
          </a:p>
          <a:p>
            <a:pPr marL="457200" lvl="0" indent="-355600" algn="l" rtl="0">
              <a:spcBef>
                <a:spcPts val="0"/>
              </a:spcBef>
              <a:spcAft>
                <a:spcPts val="0"/>
              </a:spcAft>
              <a:buClr>
                <a:srgbClr val="222222"/>
              </a:buClr>
              <a:buSzPts val="2000"/>
              <a:buChar char="•"/>
            </a:pPr>
            <a:r>
              <a:rPr lang="en-GB" sz="2000" noProof="0" dirty="0">
                <a:solidFill>
                  <a:srgbClr val="222222"/>
                </a:solidFill>
                <a:latin typeface="Arial"/>
                <a:ea typeface="Arial"/>
                <a:cs typeface="Arial"/>
                <a:sym typeface="Arial"/>
              </a:rPr>
              <a:t>QA &amp; QE process used within the HE sector (including module evaluation, annual monitoring, student voice, NSS, PTES and GOS)</a:t>
            </a:r>
          </a:p>
          <a:p>
            <a:pPr marL="457200" lvl="0" indent="-355600" algn="l" rtl="0">
              <a:spcBef>
                <a:spcPts val="0"/>
              </a:spcBef>
              <a:spcAft>
                <a:spcPts val="0"/>
              </a:spcAft>
              <a:buClr>
                <a:srgbClr val="222222"/>
              </a:buClr>
              <a:buSzPts val="2000"/>
              <a:buChar char="•"/>
            </a:pPr>
            <a:r>
              <a:rPr lang="en-GB" sz="2000" noProof="0" dirty="0">
                <a:solidFill>
                  <a:srgbClr val="222222"/>
                </a:solidFill>
                <a:latin typeface="Arial"/>
                <a:ea typeface="Arial"/>
                <a:cs typeface="Arial"/>
                <a:sym typeface="Arial"/>
              </a:rPr>
              <a:t>Construction of a CPD plan</a:t>
            </a:r>
            <a:endParaRPr lang="en-GB" sz="2800" noProof="0" dirty="0">
              <a:solidFill>
                <a:srgbClr val="222222"/>
              </a:solidFill>
              <a:latin typeface="Arial"/>
              <a:ea typeface="Arial"/>
              <a:cs typeface="Arial"/>
              <a:sym typeface="Arial"/>
            </a:endParaRPr>
          </a:p>
        </p:txBody>
      </p:sp>
      <p:sp>
        <p:nvSpPr>
          <p:cNvPr id="255" name="Google Shape;255;p39"/>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4</a:t>
            </a:fld>
            <a:endParaRPr sz="1200" b="0" i="0" u="none" strike="noStrike" cap="none">
              <a:solidFill>
                <a:srgbClr val="2F3951"/>
              </a:solidFill>
              <a:latin typeface="Arial"/>
              <a:ea typeface="Arial"/>
              <a:cs typeface="Arial"/>
              <a:sym typeface="Arial"/>
            </a:endParaRPr>
          </a:p>
        </p:txBody>
      </p:sp>
      <p:pic>
        <p:nvPicPr>
          <p:cNvPr id="257" name="Google Shape;257;p39" descr="Footer comprising BSU, Educational partner and Transform-ED logos. "/>
          <p:cNvPicPr preferRelativeResize="0"/>
          <p:nvPr/>
        </p:nvPicPr>
        <p:blipFill>
          <a:blip r:embed="rId4">
            <a:alphaModFix/>
          </a:blip>
          <a:stretch>
            <a:fillRect/>
          </a:stretch>
        </p:blipFill>
        <p:spPr>
          <a:xfrm>
            <a:off x="0" y="5662840"/>
            <a:ext cx="9143998" cy="120958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B7CCE4"/>
        </a:solidFill>
        <a:effectLst/>
      </p:bgPr>
    </p:bg>
    <p:spTree>
      <p:nvGrpSpPr>
        <p:cNvPr id="1" name="Shape 590"/>
        <p:cNvGrpSpPr/>
        <p:nvPr/>
      </p:nvGrpSpPr>
      <p:grpSpPr>
        <a:xfrm>
          <a:off x="0" y="0"/>
          <a:ext cx="0" cy="0"/>
          <a:chOff x="0" y="0"/>
          <a:chExt cx="0" cy="0"/>
        </a:xfrm>
      </p:grpSpPr>
      <p:sp>
        <p:nvSpPr>
          <p:cNvPr id="591" name="Google Shape;591;p72"/>
          <p:cNvSpPr txBox="1">
            <a:spLocks noGrp="1"/>
          </p:cNvSpPr>
          <p:nvPr>
            <p:ph type="title"/>
          </p:nvPr>
        </p:nvSpPr>
        <p:spPr>
          <a:xfrm>
            <a:off x="204951" y="404664"/>
            <a:ext cx="8708707" cy="101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2314E"/>
              </a:buClr>
              <a:buSzPts val="3960"/>
              <a:buFont typeface="Arial"/>
              <a:buNone/>
            </a:pPr>
            <a:r>
              <a:rPr lang="en-GB" b="1" noProof="0" dirty="0">
                <a:latin typeface="Arial"/>
                <a:ea typeface="Arial"/>
                <a:cs typeface="Arial"/>
                <a:sym typeface="Arial"/>
              </a:rPr>
              <a:t>Link to BSU policy/guidance (2)</a:t>
            </a:r>
          </a:p>
        </p:txBody>
      </p:sp>
      <p:sp>
        <p:nvSpPr>
          <p:cNvPr id="592" name="Google Shape;592;p72"/>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40</a:t>
            </a:fld>
            <a:endParaRPr sz="1200" b="0" i="0" u="none" strike="noStrike" cap="none">
              <a:solidFill>
                <a:srgbClr val="2F3951"/>
              </a:solidFill>
              <a:latin typeface="Arial"/>
              <a:ea typeface="Arial"/>
              <a:cs typeface="Arial"/>
              <a:sym typeface="Arial"/>
            </a:endParaRPr>
          </a:p>
        </p:txBody>
      </p:sp>
      <p:pic>
        <p:nvPicPr>
          <p:cNvPr id="594" name="Google Shape;594;p72" descr="Footer comprising BSU, Educational partner and Transform-ED logos. "/>
          <p:cNvPicPr preferRelativeResize="0"/>
          <p:nvPr/>
        </p:nvPicPr>
        <p:blipFill>
          <a:blip r:embed="rId3">
            <a:alphaModFix/>
          </a:blip>
          <a:stretch>
            <a:fillRect/>
          </a:stretch>
        </p:blipFill>
        <p:spPr>
          <a:xfrm>
            <a:off x="0" y="5662840"/>
            <a:ext cx="9143998" cy="1209584"/>
          </a:xfrm>
          <a:prstGeom prst="rect">
            <a:avLst/>
          </a:prstGeom>
          <a:noFill/>
          <a:ln>
            <a:noFill/>
          </a:ln>
        </p:spPr>
      </p:pic>
      <p:pic>
        <p:nvPicPr>
          <p:cNvPr id="595" name="Google Shape;595;p72" descr="Decorative - image of academic regulations for assessment and feedback">
            <a:hlinkClick r:id="rId4"/>
          </p:cNvPr>
          <p:cNvPicPr preferRelativeResize="0"/>
          <p:nvPr/>
        </p:nvPicPr>
        <p:blipFill>
          <a:blip r:embed="rId5">
            <a:alphaModFix/>
          </a:blip>
          <a:stretch>
            <a:fillRect/>
          </a:stretch>
        </p:blipFill>
        <p:spPr>
          <a:xfrm>
            <a:off x="601392" y="1458839"/>
            <a:ext cx="2771184" cy="3940277"/>
          </a:xfrm>
          <a:prstGeom prst="rect">
            <a:avLst/>
          </a:prstGeom>
          <a:noFill/>
          <a:ln w="9525" cap="flat" cmpd="sng">
            <a:solidFill>
              <a:schemeClr val="dk2"/>
            </a:solidFill>
            <a:prstDash val="solid"/>
            <a:round/>
            <a:headEnd type="none" w="sm" len="sm"/>
            <a:tailEnd type="none" w="sm" len="sm"/>
          </a:ln>
        </p:spPr>
      </p:pic>
      <p:sp>
        <p:nvSpPr>
          <p:cNvPr id="596" name="Google Shape;596;p72"/>
          <p:cNvSpPr txBox="1"/>
          <p:nvPr/>
        </p:nvSpPr>
        <p:spPr>
          <a:xfrm>
            <a:off x="601369" y="4178091"/>
            <a:ext cx="26877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u="sng" dirty="0">
                <a:solidFill>
                  <a:schemeClr val="hlink"/>
                </a:solidFill>
                <a:hlinkClick r:id="rId4"/>
              </a:rPr>
              <a:t>https://www.bathspa.ac.uk/media/bathspaacuk/about-us/policies/academic-and-student/Assessment-and-feedback-policy.pdf</a:t>
            </a:r>
            <a:endParaRPr dirty="0"/>
          </a:p>
          <a:p>
            <a:pPr marL="0" lvl="0" indent="0" algn="l" rtl="0">
              <a:spcBef>
                <a:spcPts val="0"/>
              </a:spcBef>
              <a:spcAft>
                <a:spcPts val="0"/>
              </a:spcAft>
              <a:buNone/>
            </a:pPr>
            <a:endParaRPr dirty="0"/>
          </a:p>
        </p:txBody>
      </p:sp>
      <p:sp>
        <p:nvSpPr>
          <p:cNvPr id="597" name="Google Shape;597;p72"/>
          <p:cNvSpPr txBox="1">
            <a:spLocks noGrp="1"/>
          </p:cNvSpPr>
          <p:nvPr>
            <p:ph type="body" idx="1"/>
          </p:nvPr>
        </p:nvSpPr>
        <p:spPr>
          <a:xfrm>
            <a:off x="3551275" y="1458850"/>
            <a:ext cx="5070600" cy="3674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sz="1600" noProof="0" dirty="0">
                <a:latin typeface="Arial"/>
                <a:ea typeface="Arial"/>
                <a:cs typeface="Arial"/>
                <a:sym typeface="Arial"/>
              </a:rPr>
              <a:t>BSU has taken the </a:t>
            </a:r>
            <a:r>
              <a:rPr lang="en-GB" sz="1600" noProof="0" dirty="0" err="1">
                <a:latin typeface="Arial"/>
                <a:ea typeface="Arial"/>
                <a:cs typeface="Arial"/>
                <a:sym typeface="Arial"/>
              </a:rPr>
              <a:t>Ofs</a:t>
            </a:r>
            <a:r>
              <a:rPr lang="en-GB" sz="1600" noProof="0" dirty="0">
                <a:latin typeface="Arial"/>
                <a:ea typeface="Arial"/>
                <a:cs typeface="Arial"/>
                <a:sym typeface="Arial"/>
              </a:rPr>
              <a:t> requirements and sector best practices and use these to inform and create the assessment and feedback policy. Additionally, they have pulled all the information into a single onsite site (see below).</a:t>
            </a:r>
          </a:p>
          <a:p>
            <a:pPr marL="0" lvl="0" indent="0" algn="l" rtl="0">
              <a:lnSpc>
                <a:spcPct val="115000"/>
              </a:lnSpc>
              <a:spcBef>
                <a:spcPts val="0"/>
              </a:spcBef>
              <a:spcAft>
                <a:spcPts val="0"/>
              </a:spcAft>
              <a:buNone/>
            </a:pPr>
            <a:endParaRPr lang="en-GB" sz="1600" noProof="0" dirty="0">
              <a:latin typeface="Arial"/>
              <a:ea typeface="Arial"/>
              <a:cs typeface="Arial"/>
              <a:sym typeface="Arial"/>
            </a:endParaRPr>
          </a:p>
          <a:p>
            <a:pPr marL="0" lvl="0" indent="0" algn="l" rtl="0">
              <a:lnSpc>
                <a:spcPct val="115000"/>
              </a:lnSpc>
              <a:spcBef>
                <a:spcPts val="0"/>
              </a:spcBef>
              <a:spcAft>
                <a:spcPts val="0"/>
              </a:spcAft>
              <a:buNone/>
            </a:pPr>
            <a:endParaRPr lang="en-GB" sz="1600" noProof="0" dirty="0">
              <a:latin typeface="Arial"/>
              <a:ea typeface="Arial"/>
              <a:cs typeface="Arial"/>
              <a:sym typeface="Arial"/>
            </a:endParaRPr>
          </a:p>
        </p:txBody>
      </p:sp>
      <p:pic>
        <p:nvPicPr>
          <p:cNvPr id="598" name="Google Shape;598;p72" descr="Image of BSU Assessment and Feddback policy"/>
          <p:cNvPicPr preferRelativeResize="0"/>
          <p:nvPr/>
        </p:nvPicPr>
        <p:blipFill>
          <a:blip r:embed="rId6">
            <a:alphaModFix/>
          </a:blip>
          <a:stretch>
            <a:fillRect/>
          </a:stretch>
        </p:blipFill>
        <p:spPr>
          <a:xfrm>
            <a:off x="3551250" y="3128728"/>
            <a:ext cx="5070648" cy="227040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2"/>
        <p:cNvGrpSpPr/>
        <p:nvPr/>
      </p:nvGrpSpPr>
      <p:grpSpPr>
        <a:xfrm>
          <a:off x="0" y="0"/>
          <a:ext cx="0" cy="0"/>
          <a:chOff x="0" y="0"/>
          <a:chExt cx="0" cy="0"/>
        </a:xfrm>
      </p:grpSpPr>
      <p:sp>
        <p:nvSpPr>
          <p:cNvPr id="603" name="Google Shape;603;p73"/>
          <p:cNvSpPr txBox="1">
            <a:spLocks noGrp="1"/>
          </p:cNvSpPr>
          <p:nvPr>
            <p:ph type="title"/>
          </p:nvPr>
        </p:nvSpPr>
        <p:spPr>
          <a:xfrm>
            <a:off x="457200" y="404664"/>
            <a:ext cx="8229600" cy="101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2314E"/>
              </a:buClr>
              <a:buSzPts val="3960"/>
              <a:buFont typeface="Arial"/>
              <a:buNone/>
            </a:pPr>
            <a:r>
              <a:rPr lang="en-GB" b="1" noProof="0" dirty="0">
                <a:solidFill>
                  <a:srgbClr val="2F3951"/>
                </a:solidFill>
                <a:latin typeface="Arial"/>
                <a:ea typeface="Arial"/>
                <a:cs typeface="Arial"/>
                <a:sym typeface="Arial"/>
              </a:rPr>
              <a:t>Holistic assessment</a:t>
            </a:r>
          </a:p>
        </p:txBody>
      </p:sp>
      <p:pic>
        <p:nvPicPr>
          <p:cNvPr id="606" name="Google Shape;606;p73" descr="Image showing a time line of three modules running at the same time and how assessment should link across modules holistically. Higher risk assessments are red and lower risk are green."/>
          <p:cNvPicPr preferRelativeResize="0"/>
          <p:nvPr/>
        </p:nvPicPr>
        <p:blipFill>
          <a:blip r:embed="rId4">
            <a:alphaModFix/>
          </a:blip>
          <a:stretch>
            <a:fillRect/>
          </a:stretch>
        </p:blipFill>
        <p:spPr>
          <a:xfrm>
            <a:off x="152400" y="1570164"/>
            <a:ext cx="7991475" cy="3114675"/>
          </a:xfrm>
          <a:prstGeom prst="rect">
            <a:avLst/>
          </a:prstGeom>
          <a:noFill/>
          <a:ln>
            <a:noFill/>
          </a:ln>
        </p:spPr>
      </p:pic>
      <p:sp>
        <p:nvSpPr>
          <p:cNvPr id="607" name="Google Shape;607;p73"/>
          <p:cNvSpPr txBox="1"/>
          <p:nvPr/>
        </p:nvSpPr>
        <p:spPr>
          <a:xfrm>
            <a:off x="457200" y="4615100"/>
            <a:ext cx="6881400" cy="1034099"/>
          </a:xfrm>
          <a:prstGeom prst="rect">
            <a:avLst/>
          </a:prstGeom>
          <a:noFill/>
          <a:ln>
            <a:noFill/>
          </a:ln>
        </p:spPr>
        <p:txBody>
          <a:bodyPr spcFirstLastPara="1" wrap="square" lIns="91425" tIns="91425" rIns="91425" bIns="91425" anchor="t" anchorCtr="0">
            <a:spAutoFit/>
          </a:bodyPr>
          <a:lstStyle/>
          <a:p>
            <a:pPr marL="457200" lvl="0" indent="-330200" algn="l" rtl="0">
              <a:lnSpc>
                <a:spcPct val="115000"/>
              </a:lnSpc>
              <a:spcBef>
                <a:spcPts val="0"/>
              </a:spcBef>
              <a:spcAft>
                <a:spcPts val="0"/>
              </a:spcAft>
              <a:buClr>
                <a:schemeClr val="dk1"/>
              </a:buClr>
              <a:buSzPts val="1600"/>
              <a:buChar char="●"/>
            </a:pPr>
            <a:r>
              <a:rPr lang="en-GB" sz="1600" dirty="0">
                <a:solidFill>
                  <a:schemeClr val="dk1"/>
                </a:solidFill>
              </a:rPr>
              <a:t>Based on work from Uni of Herts &amp; Greenwich.</a:t>
            </a:r>
            <a:endParaRPr sz="1600" dirty="0">
              <a:solidFill>
                <a:schemeClr val="dk1"/>
              </a:solidFill>
            </a:endParaRPr>
          </a:p>
          <a:p>
            <a:pPr marL="457200" lvl="0" indent="-330200" algn="l" rtl="0">
              <a:lnSpc>
                <a:spcPct val="115000"/>
              </a:lnSpc>
              <a:spcBef>
                <a:spcPts val="0"/>
              </a:spcBef>
              <a:spcAft>
                <a:spcPts val="0"/>
              </a:spcAft>
              <a:buClr>
                <a:schemeClr val="dk1"/>
              </a:buClr>
              <a:buSzPts val="1600"/>
              <a:buChar char="●"/>
            </a:pPr>
            <a:r>
              <a:rPr lang="en-GB" sz="1600" dirty="0">
                <a:solidFill>
                  <a:schemeClr val="dk1"/>
                </a:solidFill>
              </a:rPr>
              <a:t>Green = lower stake | Amber = higher stake | Red = high stake</a:t>
            </a:r>
            <a:endParaRPr sz="1600" dirty="0">
              <a:solidFill>
                <a:schemeClr val="dk1"/>
              </a:solidFill>
            </a:endParaRPr>
          </a:p>
          <a:p>
            <a:pPr marL="457200" lvl="0" indent="-330200" algn="l" rtl="0">
              <a:lnSpc>
                <a:spcPct val="115000"/>
              </a:lnSpc>
              <a:spcBef>
                <a:spcPts val="0"/>
              </a:spcBef>
              <a:spcAft>
                <a:spcPts val="0"/>
              </a:spcAft>
              <a:buClr>
                <a:schemeClr val="dk1"/>
              </a:buClr>
              <a:buSzPts val="1600"/>
              <a:buChar char="●"/>
            </a:pPr>
            <a:r>
              <a:rPr lang="en-GB" sz="1600" dirty="0">
                <a:solidFill>
                  <a:schemeClr val="dk1"/>
                </a:solidFill>
              </a:rPr>
              <a:t>Assessments in a degree need to link together</a:t>
            </a:r>
            <a:endParaRPr sz="1600" dirty="0">
              <a:solidFill>
                <a:schemeClr val="dk1"/>
              </a:solidFill>
            </a:endParaRPr>
          </a:p>
        </p:txBody>
      </p:sp>
      <p:pic>
        <p:nvPicPr>
          <p:cNvPr id="608" name="Google Shape;608;p73" descr="Footer comprising BSU, Educational partner and Transform-ED logos. "/>
          <p:cNvPicPr preferRelativeResize="0"/>
          <p:nvPr/>
        </p:nvPicPr>
        <p:blipFill>
          <a:blip r:embed="rId5">
            <a:alphaModFix/>
          </a:blip>
          <a:stretch>
            <a:fillRect/>
          </a:stretch>
        </p:blipFill>
        <p:spPr>
          <a:xfrm>
            <a:off x="0" y="5662840"/>
            <a:ext cx="9143998" cy="1209584"/>
          </a:xfrm>
          <a:prstGeom prst="rect">
            <a:avLst/>
          </a:prstGeom>
          <a:noFill/>
          <a:ln>
            <a:noFill/>
          </a:ln>
        </p:spPr>
      </p:pic>
      <p:sp>
        <p:nvSpPr>
          <p:cNvPr id="604" name="Google Shape;604;p73"/>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41</a:t>
            </a:fld>
            <a:endParaRPr sz="1200" b="0" i="0" u="none" strike="noStrike" cap="none">
              <a:solidFill>
                <a:srgbClr val="2F3951"/>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12"/>
        <p:cNvGrpSpPr/>
        <p:nvPr/>
      </p:nvGrpSpPr>
      <p:grpSpPr>
        <a:xfrm>
          <a:off x="0" y="0"/>
          <a:ext cx="0" cy="0"/>
          <a:chOff x="0" y="0"/>
          <a:chExt cx="0" cy="0"/>
        </a:xfrm>
      </p:grpSpPr>
      <p:sp>
        <p:nvSpPr>
          <p:cNvPr id="613" name="Google Shape;613;p74"/>
          <p:cNvSpPr txBox="1">
            <a:spLocks noGrp="1"/>
          </p:cNvSpPr>
          <p:nvPr>
            <p:ph type="title"/>
          </p:nvPr>
        </p:nvSpPr>
        <p:spPr>
          <a:xfrm>
            <a:off x="457200" y="404675"/>
            <a:ext cx="8551800" cy="1013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4400"/>
              <a:buFont typeface="Calibri"/>
              <a:buNone/>
            </a:pPr>
            <a:r>
              <a:rPr lang="en-GB" b="1" noProof="0" dirty="0">
                <a:latin typeface="Arial"/>
                <a:ea typeface="Arial"/>
                <a:cs typeface="Arial"/>
                <a:sym typeface="Arial"/>
              </a:rPr>
              <a:t>(</a:t>
            </a:r>
            <a:r>
              <a:rPr lang="en-GB" b="1" noProof="0" dirty="0" err="1">
                <a:latin typeface="Arial"/>
                <a:ea typeface="Arial"/>
                <a:cs typeface="Arial"/>
                <a:sym typeface="Arial"/>
              </a:rPr>
              <a:t>OfS</a:t>
            </a:r>
            <a:r>
              <a:rPr lang="en-GB" b="1" noProof="0" dirty="0">
                <a:latin typeface="Arial"/>
                <a:ea typeface="Arial"/>
                <a:cs typeface="Arial"/>
                <a:sym typeface="Arial"/>
              </a:rPr>
              <a:t>) B5 Sector recognised standards</a:t>
            </a:r>
          </a:p>
          <a:p>
            <a:pPr marL="0" lvl="0" indent="0" algn="l" rtl="0">
              <a:spcBef>
                <a:spcPts val="0"/>
              </a:spcBef>
              <a:spcAft>
                <a:spcPts val="0"/>
              </a:spcAft>
              <a:buClr>
                <a:srgbClr val="22314E"/>
              </a:buClr>
              <a:buSzPts val="3960"/>
              <a:buFont typeface="Arial"/>
              <a:buNone/>
            </a:pPr>
            <a:endParaRPr lang="en-GB" b="1" noProof="0" dirty="0">
              <a:latin typeface="Arial"/>
              <a:ea typeface="Arial"/>
              <a:cs typeface="Arial"/>
              <a:sym typeface="Arial"/>
            </a:endParaRPr>
          </a:p>
        </p:txBody>
      </p:sp>
      <p:sp>
        <p:nvSpPr>
          <p:cNvPr id="616" name="Google Shape;616;p74"/>
          <p:cNvSpPr txBox="1">
            <a:spLocks noGrp="1"/>
          </p:cNvSpPr>
          <p:nvPr>
            <p:ph type="body" idx="1"/>
          </p:nvPr>
        </p:nvSpPr>
        <p:spPr>
          <a:xfrm>
            <a:off x="457200" y="2116150"/>
            <a:ext cx="8398200" cy="2465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Font typeface="Arial"/>
              <a:buNone/>
            </a:pPr>
            <a:r>
              <a:rPr lang="en-GB" sz="2000" b="1" noProof="0" dirty="0">
                <a:latin typeface="Arial"/>
                <a:ea typeface="Arial"/>
                <a:cs typeface="Arial"/>
                <a:sym typeface="Arial"/>
              </a:rPr>
              <a:t>Part A - Threshold standards:</a:t>
            </a:r>
          </a:p>
          <a:p>
            <a:pPr marL="0" lvl="0" indent="0" algn="l" rtl="0">
              <a:lnSpc>
                <a:spcPct val="90000"/>
              </a:lnSpc>
              <a:spcBef>
                <a:spcPts val="1000"/>
              </a:spcBef>
              <a:spcAft>
                <a:spcPts val="0"/>
              </a:spcAft>
              <a:buClr>
                <a:schemeClr val="dk1"/>
              </a:buClr>
              <a:buSzPts val="2800"/>
              <a:buFont typeface="Arial"/>
              <a:buNone/>
            </a:pPr>
            <a:r>
              <a:rPr lang="en-GB" sz="2000" noProof="0" dirty="0">
                <a:latin typeface="Arial"/>
                <a:ea typeface="Arial"/>
                <a:cs typeface="Arial"/>
                <a:sym typeface="Arial"/>
              </a:rPr>
              <a:t>A1 Conventions for qualification titles at each level (4-8)</a:t>
            </a:r>
          </a:p>
          <a:p>
            <a:pPr marL="0" lvl="0" indent="0" algn="l" rtl="0">
              <a:lnSpc>
                <a:spcPct val="90000"/>
              </a:lnSpc>
              <a:spcBef>
                <a:spcPts val="1000"/>
              </a:spcBef>
              <a:spcAft>
                <a:spcPts val="0"/>
              </a:spcAft>
              <a:buClr>
                <a:schemeClr val="dk1"/>
              </a:buClr>
              <a:buSzPts val="2800"/>
              <a:buFont typeface="Arial"/>
              <a:buNone/>
            </a:pPr>
            <a:r>
              <a:rPr lang="en-GB" sz="2000" noProof="0" dirty="0">
                <a:latin typeface="Arial"/>
                <a:ea typeface="Arial"/>
                <a:cs typeface="Arial"/>
                <a:sym typeface="Arial"/>
              </a:rPr>
              <a:t>A2 Typical volumes of credit for HE qualifications at each level (4-8)</a:t>
            </a:r>
          </a:p>
          <a:p>
            <a:pPr marL="0" lvl="0" indent="0" algn="l" rtl="0">
              <a:lnSpc>
                <a:spcPct val="90000"/>
              </a:lnSpc>
              <a:spcBef>
                <a:spcPts val="1000"/>
              </a:spcBef>
              <a:spcAft>
                <a:spcPts val="0"/>
              </a:spcAft>
              <a:buClr>
                <a:schemeClr val="dk1"/>
              </a:buClr>
              <a:buSzPts val="2800"/>
              <a:buFont typeface="Arial"/>
              <a:buNone/>
            </a:pPr>
            <a:r>
              <a:rPr lang="en-GB" sz="2000" noProof="0" dirty="0">
                <a:latin typeface="Arial"/>
                <a:ea typeface="Arial"/>
                <a:cs typeface="Arial"/>
                <a:sym typeface="Arial"/>
              </a:rPr>
              <a:t>A3 Qualification descriptors</a:t>
            </a:r>
          </a:p>
          <a:p>
            <a:pPr marL="0" lvl="0" indent="0" algn="l" rtl="0">
              <a:lnSpc>
                <a:spcPct val="90000"/>
              </a:lnSpc>
              <a:spcBef>
                <a:spcPts val="1000"/>
              </a:spcBef>
              <a:spcAft>
                <a:spcPts val="0"/>
              </a:spcAft>
              <a:buClr>
                <a:schemeClr val="dk1"/>
              </a:buClr>
              <a:buSzPts val="2800"/>
              <a:buFont typeface="Arial"/>
              <a:buNone/>
            </a:pPr>
            <a:endParaRPr lang="en-GB" sz="2000" noProof="0" dirty="0">
              <a:latin typeface="Arial"/>
              <a:ea typeface="Arial"/>
              <a:cs typeface="Arial"/>
              <a:sym typeface="Arial"/>
            </a:endParaRPr>
          </a:p>
          <a:p>
            <a:pPr marL="0" lvl="0" indent="0" algn="l" rtl="0">
              <a:lnSpc>
                <a:spcPct val="90000"/>
              </a:lnSpc>
              <a:spcBef>
                <a:spcPts val="1000"/>
              </a:spcBef>
              <a:spcAft>
                <a:spcPts val="0"/>
              </a:spcAft>
              <a:buClr>
                <a:schemeClr val="dk1"/>
              </a:buClr>
              <a:buSzPts val="2800"/>
              <a:buFont typeface="Arial"/>
              <a:buNone/>
            </a:pPr>
            <a:r>
              <a:rPr lang="en-GB" sz="2000" b="1" noProof="0" dirty="0">
                <a:latin typeface="Arial"/>
                <a:ea typeface="Arial"/>
                <a:cs typeface="Arial"/>
                <a:sym typeface="Arial"/>
              </a:rPr>
              <a:t>Part B – Classification descriptors </a:t>
            </a:r>
          </a:p>
          <a:p>
            <a:pPr marL="0" lvl="0" indent="0" algn="l" rtl="0">
              <a:lnSpc>
                <a:spcPct val="90000"/>
              </a:lnSpc>
              <a:spcBef>
                <a:spcPts val="1000"/>
              </a:spcBef>
              <a:spcAft>
                <a:spcPts val="0"/>
              </a:spcAft>
              <a:buClr>
                <a:schemeClr val="dk1"/>
              </a:buClr>
              <a:buSzPts val="2800"/>
              <a:buFont typeface="Arial"/>
              <a:buNone/>
            </a:pPr>
            <a:r>
              <a:rPr lang="en-GB" sz="2000" noProof="0" dirty="0">
                <a:latin typeface="Arial"/>
                <a:ea typeface="Arial"/>
                <a:cs typeface="Arial"/>
                <a:sym typeface="Arial"/>
              </a:rPr>
              <a:t>Typical skills and attributes for each classification for Level 6 bachelors’ degrees</a:t>
            </a:r>
            <a:endParaRPr lang="en-GB" sz="2000" noProof="0" dirty="0">
              <a:solidFill>
                <a:srgbClr val="2F3951"/>
              </a:solidFill>
              <a:latin typeface="Arial"/>
              <a:ea typeface="Arial"/>
              <a:cs typeface="Arial"/>
              <a:sym typeface="Arial"/>
            </a:endParaRPr>
          </a:p>
        </p:txBody>
      </p:sp>
      <p:pic>
        <p:nvPicPr>
          <p:cNvPr id="617" name="Google Shape;617;p74" descr="Footer comprising BSU, Educational Partner and Transform-ED logos. "/>
          <p:cNvPicPr preferRelativeResize="0"/>
          <p:nvPr/>
        </p:nvPicPr>
        <p:blipFill>
          <a:blip r:embed="rId4">
            <a:alphaModFix/>
          </a:blip>
          <a:stretch>
            <a:fillRect/>
          </a:stretch>
        </p:blipFill>
        <p:spPr>
          <a:xfrm>
            <a:off x="0" y="5662840"/>
            <a:ext cx="9143998" cy="1209584"/>
          </a:xfrm>
          <a:prstGeom prst="rect">
            <a:avLst/>
          </a:prstGeom>
          <a:noFill/>
          <a:ln>
            <a:noFill/>
          </a:ln>
        </p:spPr>
      </p:pic>
      <p:sp>
        <p:nvSpPr>
          <p:cNvPr id="614" name="Google Shape;614;p74"/>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42</a:t>
            </a:fld>
            <a:endParaRPr sz="1200" b="0" i="0" u="none" strike="noStrike" cap="none">
              <a:solidFill>
                <a:srgbClr val="2F3951"/>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21"/>
        <p:cNvGrpSpPr/>
        <p:nvPr/>
      </p:nvGrpSpPr>
      <p:grpSpPr>
        <a:xfrm>
          <a:off x="0" y="0"/>
          <a:ext cx="0" cy="0"/>
          <a:chOff x="0" y="0"/>
          <a:chExt cx="0" cy="0"/>
        </a:xfrm>
      </p:grpSpPr>
      <p:sp>
        <p:nvSpPr>
          <p:cNvPr id="622" name="Google Shape;622;p75"/>
          <p:cNvSpPr txBox="1">
            <a:spLocks noGrp="1"/>
          </p:cNvSpPr>
          <p:nvPr>
            <p:ph type="title"/>
          </p:nvPr>
        </p:nvSpPr>
        <p:spPr>
          <a:xfrm>
            <a:off x="457200" y="404675"/>
            <a:ext cx="8551800" cy="1013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4400"/>
              <a:buFont typeface="Calibri"/>
              <a:buNone/>
            </a:pPr>
            <a:r>
              <a:rPr lang="en-GB" b="1" noProof="0" dirty="0">
                <a:latin typeface="Arial"/>
                <a:ea typeface="Arial"/>
                <a:cs typeface="Arial"/>
                <a:sym typeface="Arial"/>
              </a:rPr>
              <a:t>(</a:t>
            </a:r>
            <a:r>
              <a:rPr lang="en-GB" b="1" noProof="0" dirty="0" err="1">
                <a:latin typeface="Arial"/>
                <a:ea typeface="Arial"/>
                <a:cs typeface="Arial"/>
                <a:sym typeface="Arial"/>
              </a:rPr>
              <a:t>OfS</a:t>
            </a:r>
            <a:r>
              <a:rPr lang="en-GB" b="1" noProof="0" dirty="0">
                <a:latin typeface="Arial"/>
                <a:ea typeface="Arial"/>
                <a:cs typeface="Arial"/>
                <a:sym typeface="Arial"/>
              </a:rPr>
              <a:t>) B4 Effective Assessment, Credible awards</a:t>
            </a:r>
          </a:p>
          <a:p>
            <a:pPr marL="0" lvl="0" indent="0" algn="l" rtl="0">
              <a:spcBef>
                <a:spcPts val="0"/>
              </a:spcBef>
              <a:spcAft>
                <a:spcPts val="0"/>
              </a:spcAft>
              <a:buClr>
                <a:srgbClr val="22314E"/>
              </a:buClr>
              <a:buSzPts val="3960"/>
              <a:buFont typeface="Arial"/>
              <a:buNone/>
            </a:pPr>
            <a:endParaRPr lang="en-GB" b="1" noProof="0" dirty="0">
              <a:latin typeface="Arial"/>
              <a:ea typeface="Arial"/>
              <a:cs typeface="Arial"/>
              <a:sym typeface="Arial"/>
            </a:endParaRPr>
          </a:p>
        </p:txBody>
      </p:sp>
      <p:sp>
        <p:nvSpPr>
          <p:cNvPr id="625" name="Google Shape;625;p75"/>
          <p:cNvSpPr txBox="1">
            <a:spLocks noGrp="1"/>
          </p:cNvSpPr>
          <p:nvPr>
            <p:ph type="body" idx="1"/>
          </p:nvPr>
        </p:nvSpPr>
        <p:spPr>
          <a:xfrm>
            <a:off x="457200" y="2116150"/>
            <a:ext cx="8398200" cy="2465100"/>
          </a:xfrm>
          <a:prstGeom prst="rect">
            <a:avLst/>
          </a:prstGeom>
          <a:noFill/>
          <a:ln>
            <a:noFill/>
          </a:ln>
        </p:spPr>
        <p:txBody>
          <a:bodyPr spcFirstLastPara="1" wrap="square" lIns="91425" tIns="45700" rIns="91425" bIns="45700" anchor="t" anchorCtr="0">
            <a:noAutofit/>
          </a:bodyPr>
          <a:lstStyle/>
          <a:p>
            <a:pPr marL="457200" lvl="0" indent="-355600" algn="l" rtl="0">
              <a:lnSpc>
                <a:spcPct val="90000"/>
              </a:lnSpc>
              <a:spcBef>
                <a:spcPts val="0"/>
              </a:spcBef>
              <a:spcAft>
                <a:spcPts val="0"/>
              </a:spcAft>
              <a:buSzPts val="2000"/>
              <a:buFont typeface="Arial"/>
              <a:buChar char="•"/>
            </a:pPr>
            <a:r>
              <a:rPr lang="en-GB" sz="2000" noProof="0" dirty="0">
                <a:latin typeface="Arial"/>
                <a:ea typeface="Arial"/>
                <a:cs typeface="Arial"/>
                <a:sym typeface="Arial"/>
              </a:rPr>
              <a:t>Students are </a:t>
            </a:r>
            <a:r>
              <a:rPr lang="en-GB" sz="2000" b="1" noProof="0" dirty="0">
                <a:latin typeface="Arial"/>
                <a:ea typeface="Arial"/>
                <a:cs typeface="Arial"/>
                <a:sym typeface="Arial"/>
              </a:rPr>
              <a:t>assessed effectively</a:t>
            </a:r>
          </a:p>
          <a:p>
            <a:pPr marL="457200" lvl="0" indent="-355600" algn="l" rtl="0">
              <a:lnSpc>
                <a:spcPct val="90000"/>
              </a:lnSpc>
              <a:spcBef>
                <a:spcPts val="0"/>
              </a:spcBef>
              <a:spcAft>
                <a:spcPts val="0"/>
              </a:spcAft>
              <a:buSzPts val="2000"/>
              <a:buFont typeface="Arial"/>
              <a:buChar char="•"/>
            </a:pPr>
            <a:r>
              <a:rPr lang="en-GB" sz="2000" noProof="0" dirty="0">
                <a:latin typeface="Arial"/>
                <a:ea typeface="Arial"/>
                <a:cs typeface="Arial"/>
                <a:sym typeface="Arial"/>
              </a:rPr>
              <a:t>Each assessment is </a:t>
            </a:r>
            <a:r>
              <a:rPr lang="en-GB" sz="2000" b="1" noProof="0" dirty="0">
                <a:latin typeface="Arial"/>
                <a:ea typeface="Arial"/>
                <a:cs typeface="Arial"/>
                <a:sym typeface="Arial"/>
              </a:rPr>
              <a:t>valid</a:t>
            </a:r>
            <a:r>
              <a:rPr lang="en-GB" sz="2000" noProof="0" dirty="0">
                <a:latin typeface="Arial"/>
                <a:ea typeface="Arial"/>
                <a:cs typeface="Arial"/>
                <a:sym typeface="Arial"/>
              </a:rPr>
              <a:t> and </a:t>
            </a:r>
            <a:r>
              <a:rPr lang="en-GB" sz="2000" b="1" noProof="0" dirty="0">
                <a:latin typeface="Arial"/>
                <a:ea typeface="Arial"/>
                <a:cs typeface="Arial"/>
                <a:sym typeface="Arial"/>
              </a:rPr>
              <a:t>reliable </a:t>
            </a:r>
          </a:p>
          <a:p>
            <a:pPr marL="457200" lvl="0" indent="-355600" algn="l" rtl="0">
              <a:lnSpc>
                <a:spcPct val="90000"/>
              </a:lnSpc>
              <a:spcBef>
                <a:spcPts val="0"/>
              </a:spcBef>
              <a:spcAft>
                <a:spcPts val="0"/>
              </a:spcAft>
              <a:buSzPts val="2000"/>
              <a:buFont typeface="Arial"/>
              <a:buChar char="•"/>
            </a:pPr>
            <a:r>
              <a:rPr lang="en-GB" sz="2000" noProof="0" dirty="0">
                <a:latin typeface="Arial"/>
                <a:ea typeface="Arial"/>
                <a:cs typeface="Arial"/>
                <a:sym typeface="Arial"/>
              </a:rPr>
              <a:t>Academic regulations are designed to ensure that </a:t>
            </a:r>
            <a:r>
              <a:rPr lang="en-GB" sz="2000" b="1" noProof="0" dirty="0">
                <a:latin typeface="Arial"/>
                <a:ea typeface="Arial"/>
                <a:cs typeface="Arial"/>
                <a:sym typeface="Arial"/>
              </a:rPr>
              <a:t>relevant awards </a:t>
            </a:r>
            <a:r>
              <a:rPr lang="en-GB" sz="2000" noProof="0" dirty="0">
                <a:latin typeface="Arial"/>
                <a:ea typeface="Arial"/>
                <a:cs typeface="Arial"/>
                <a:sym typeface="Arial"/>
              </a:rPr>
              <a:t>are </a:t>
            </a:r>
            <a:r>
              <a:rPr lang="en-GB" sz="2000" b="1" noProof="0" dirty="0">
                <a:latin typeface="Arial"/>
                <a:ea typeface="Arial"/>
                <a:cs typeface="Arial"/>
                <a:sym typeface="Arial"/>
              </a:rPr>
              <a:t>credible </a:t>
            </a:r>
          </a:p>
          <a:p>
            <a:pPr marL="457200" lvl="0" indent="-355600" algn="l" rtl="0">
              <a:lnSpc>
                <a:spcPct val="90000"/>
              </a:lnSpc>
              <a:spcBef>
                <a:spcPts val="0"/>
              </a:spcBef>
              <a:spcAft>
                <a:spcPts val="0"/>
              </a:spcAft>
              <a:buSzPts val="2000"/>
              <a:buFont typeface="Arial"/>
              <a:buChar char="•"/>
            </a:pPr>
            <a:r>
              <a:rPr lang="en-GB" sz="2000" b="1" noProof="0" dirty="0">
                <a:latin typeface="Arial"/>
                <a:ea typeface="Arial"/>
                <a:cs typeface="Arial"/>
                <a:sym typeface="Arial"/>
              </a:rPr>
              <a:t>Academic regulations </a:t>
            </a:r>
            <a:r>
              <a:rPr lang="en-GB" sz="2000" noProof="0" dirty="0">
                <a:latin typeface="Arial"/>
                <a:ea typeface="Arial"/>
                <a:cs typeface="Arial"/>
                <a:sym typeface="Arial"/>
              </a:rPr>
              <a:t>are designed to ensure the effective assessment of technical proficiency in the English language</a:t>
            </a:r>
          </a:p>
          <a:p>
            <a:pPr marL="457200" lvl="0" indent="-355600" algn="l" rtl="0">
              <a:lnSpc>
                <a:spcPct val="90000"/>
              </a:lnSpc>
              <a:spcBef>
                <a:spcPts val="0"/>
              </a:spcBef>
              <a:spcAft>
                <a:spcPts val="0"/>
              </a:spcAft>
              <a:buSzPts val="2000"/>
              <a:buFont typeface="Arial"/>
              <a:buChar char="•"/>
            </a:pPr>
            <a:r>
              <a:rPr lang="en-GB" sz="2000" b="1" noProof="0" dirty="0">
                <a:latin typeface="Arial"/>
                <a:ea typeface="Arial"/>
                <a:cs typeface="Arial"/>
                <a:sym typeface="Arial"/>
              </a:rPr>
              <a:t>Relevant awards </a:t>
            </a:r>
            <a:r>
              <a:rPr lang="en-GB" sz="2000" noProof="0" dirty="0">
                <a:latin typeface="Arial"/>
                <a:ea typeface="Arial"/>
                <a:cs typeface="Arial"/>
                <a:sym typeface="Arial"/>
              </a:rPr>
              <a:t>granted to students are </a:t>
            </a:r>
            <a:r>
              <a:rPr lang="en-GB" sz="2000" b="1" noProof="0" dirty="0">
                <a:latin typeface="Arial"/>
                <a:ea typeface="Arial"/>
                <a:cs typeface="Arial"/>
                <a:sym typeface="Arial"/>
              </a:rPr>
              <a:t>credible </a:t>
            </a:r>
            <a:r>
              <a:rPr lang="en-GB" sz="2000" noProof="0" dirty="0">
                <a:latin typeface="Arial"/>
                <a:ea typeface="Arial"/>
                <a:cs typeface="Arial"/>
                <a:sym typeface="Arial"/>
              </a:rPr>
              <a:t>at the point of being granted and when compared to those granted previously.</a:t>
            </a: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p:txBody>
      </p:sp>
      <p:pic>
        <p:nvPicPr>
          <p:cNvPr id="626" name="Google Shape;626;p75" descr="Footer comprising BSU, Educational partner and Transform-ED logos. "/>
          <p:cNvPicPr preferRelativeResize="0"/>
          <p:nvPr/>
        </p:nvPicPr>
        <p:blipFill>
          <a:blip r:embed="rId4">
            <a:alphaModFix/>
          </a:blip>
          <a:stretch>
            <a:fillRect/>
          </a:stretch>
        </p:blipFill>
        <p:spPr>
          <a:xfrm>
            <a:off x="0" y="5662840"/>
            <a:ext cx="9143998" cy="1209584"/>
          </a:xfrm>
          <a:prstGeom prst="rect">
            <a:avLst/>
          </a:prstGeom>
          <a:noFill/>
          <a:ln>
            <a:noFill/>
          </a:ln>
        </p:spPr>
      </p:pic>
      <p:sp>
        <p:nvSpPr>
          <p:cNvPr id="623" name="Google Shape;623;p75"/>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43</a:t>
            </a:fld>
            <a:endParaRPr sz="1200" b="0" i="0" u="none" strike="noStrike" cap="none">
              <a:solidFill>
                <a:srgbClr val="2F3951"/>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B7CCE4"/>
        </a:solidFill>
        <a:effectLst/>
      </p:bgPr>
    </p:bg>
    <p:spTree>
      <p:nvGrpSpPr>
        <p:cNvPr id="1" name="Shape 630"/>
        <p:cNvGrpSpPr/>
        <p:nvPr/>
      </p:nvGrpSpPr>
      <p:grpSpPr>
        <a:xfrm>
          <a:off x="0" y="0"/>
          <a:ext cx="0" cy="0"/>
          <a:chOff x="0" y="0"/>
          <a:chExt cx="0" cy="0"/>
        </a:xfrm>
      </p:grpSpPr>
      <p:sp>
        <p:nvSpPr>
          <p:cNvPr id="631" name="Google Shape;631;p76"/>
          <p:cNvSpPr txBox="1">
            <a:spLocks noGrp="1"/>
          </p:cNvSpPr>
          <p:nvPr>
            <p:ph type="title"/>
          </p:nvPr>
        </p:nvSpPr>
        <p:spPr>
          <a:xfrm>
            <a:off x="457200" y="404664"/>
            <a:ext cx="8229600" cy="101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2314E"/>
              </a:buClr>
              <a:buSzPts val="3960"/>
              <a:buFont typeface="Arial"/>
              <a:buNone/>
            </a:pPr>
            <a:r>
              <a:rPr lang="en-GB" b="1" noProof="0" dirty="0">
                <a:latin typeface="Arial"/>
                <a:ea typeface="Arial"/>
                <a:cs typeface="Arial"/>
                <a:sym typeface="Arial"/>
              </a:rPr>
              <a:t>Grading / marking at BSU</a:t>
            </a:r>
          </a:p>
        </p:txBody>
      </p:sp>
      <p:sp>
        <p:nvSpPr>
          <p:cNvPr id="634" name="Google Shape;634;p76"/>
          <p:cNvSpPr txBox="1">
            <a:spLocks noGrp="1"/>
          </p:cNvSpPr>
          <p:nvPr>
            <p:ph type="body" idx="1"/>
          </p:nvPr>
        </p:nvSpPr>
        <p:spPr>
          <a:xfrm>
            <a:off x="457200" y="1417775"/>
            <a:ext cx="5230500" cy="3674100"/>
          </a:xfrm>
          <a:prstGeom prst="rect">
            <a:avLst/>
          </a:prstGeom>
          <a:noFill/>
          <a:ln>
            <a:noFill/>
          </a:ln>
        </p:spPr>
        <p:txBody>
          <a:bodyPr spcFirstLastPara="1" wrap="square" lIns="91425" tIns="45700" rIns="91425" bIns="45700" anchor="t" anchorCtr="0">
            <a:noAutofit/>
          </a:bodyPr>
          <a:lstStyle/>
          <a:p>
            <a:pPr marL="0" lvl="0" indent="0" algn="l" rtl="0">
              <a:lnSpc>
                <a:spcPct val="134000"/>
              </a:lnSpc>
              <a:spcBef>
                <a:spcPts val="1000"/>
              </a:spcBef>
              <a:spcAft>
                <a:spcPts val="0"/>
              </a:spcAft>
              <a:buNone/>
            </a:pPr>
            <a:r>
              <a:rPr lang="en-GB" sz="2000" noProof="0" dirty="0">
                <a:latin typeface="Arial"/>
                <a:ea typeface="Arial"/>
                <a:cs typeface="Arial"/>
                <a:sym typeface="Arial"/>
              </a:rPr>
              <a:t>BSU has a toolkit which is to be used by all those marking the work of students. </a:t>
            </a:r>
          </a:p>
          <a:p>
            <a:pPr marL="0" lvl="0" indent="0" algn="l" rtl="0">
              <a:lnSpc>
                <a:spcPct val="134000"/>
              </a:lnSpc>
              <a:spcBef>
                <a:spcPts val="1000"/>
              </a:spcBef>
              <a:spcAft>
                <a:spcPts val="0"/>
              </a:spcAft>
              <a:buNone/>
            </a:pPr>
            <a:endParaRPr lang="en-GB" sz="2000" noProof="0" dirty="0">
              <a:latin typeface="Arial"/>
              <a:ea typeface="Arial"/>
              <a:cs typeface="Arial"/>
              <a:sym typeface="Arial"/>
            </a:endParaRPr>
          </a:p>
          <a:p>
            <a:pPr marL="0" lvl="0" indent="0" algn="l" rtl="0">
              <a:lnSpc>
                <a:spcPct val="134000"/>
              </a:lnSpc>
              <a:spcBef>
                <a:spcPts val="1000"/>
              </a:spcBef>
              <a:spcAft>
                <a:spcPts val="0"/>
              </a:spcAft>
              <a:buNone/>
            </a:pPr>
            <a:r>
              <a:rPr lang="en-GB" sz="1700" i="1" noProof="0" dirty="0">
                <a:latin typeface="Arial"/>
                <a:ea typeface="Arial"/>
                <a:cs typeface="Arial"/>
                <a:sym typeface="Arial"/>
              </a:rPr>
              <a:t>‘This toolkit contains the approved grading descriptors for module assessments undertaken at Levels 4 to 6. It is designed to support academic staff when drafting marking criteria and providing feedback to students and is mapped against UK sector recognised standards for the grading of assessed work.’</a:t>
            </a:r>
          </a:p>
          <a:p>
            <a:pPr marL="0" lvl="0" indent="0" algn="l" rtl="0">
              <a:lnSpc>
                <a:spcPct val="134000"/>
              </a:lnSpc>
              <a:spcBef>
                <a:spcPts val="1000"/>
              </a:spcBef>
              <a:spcAft>
                <a:spcPts val="0"/>
              </a:spcAft>
              <a:buNone/>
            </a:pPr>
            <a:r>
              <a:rPr lang="en-GB" sz="1600" i="1" noProof="0" dirty="0">
                <a:latin typeface="Arial"/>
                <a:ea typeface="Arial"/>
                <a:cs typeface="Arial"/>
                <a:sym typeface="Arial"/>
              </a:rPr>
              <a:t>‘</a:t>
            </a:r>
          </a:p>
          <a:p>
            <a:pPr marL="457200" lvl="0" indent="0" algn="l" rtl="0">
              <a:lnSpc>
                <a:spcPct val="134000"/>
              </a:lnSpc>
              <a:spcBef>
                <a:spcPts val="1000"/>
              </a:spcBef>
              <a:spcAft>
                <a:spcPts val="0"/>
              </a:spcAft>
              <a:buNone/>
            </a:pPr>
            <a:endParaRPr lang="en-GB" sz="1600" i="1" noProof="0" dirty="0">
              <a:latin typeface="Arial"/>
              <a:ea typeface="Arial"/>
              <a:cs typeface="Arial"/>
              <a:sym typeface="Arial"/>
            </a:endParaRPr>
          </a:p>
        </p:txBody>
      </p:sp>
      <p:pic>
        <p:nvPicPr>
          <p:cNvPr id="636" name="Google Shape;636;p76" descr="Image of BSU 'Grading Descriptors and Marking Criteria' document">
            <a:hlinkClick r:id="rId3"/>
          </p:cNvPr>
          <p:cNvPicPr preferRelativeResize="0"/>
          <p:nvPr/>
        </p:nvPicPr>
        <p:blipFill>
          <a:blip r:embed="rId4">
            <a:alphaModFix/>
          </a:blip>
          <a:stretch>
            <a:fillRect/>
          </a:stretch>
        </p:blipFill>
        <p:spPr>
          <a:xfrm>
            <a:off x="5938875" y="1371289"/>
            <a:ext cx="2747915" cy="3940277"/>
          </a:xfrm>
          <a:prstGeom prst="rect">
            <a:avLst/>
          </a:prstGeom>
          <a:noFill/>
          <a:ln w="9525" cap="flat" cmpd="sng">
            <a:solidFill>
              <a:schemeClr val="dk2"/>
            </a:solidFill>
            <a:prstDash val="solid"/>
            <a:round/>
            <a:headEnd type="none" w="sm" len="sm"/>
            <a:tailEnd type="none" w="sm" len="sm"/>
          </a:ln>
        </p:spPr>
      </p:pic>
      <p:sp>
        <p:nvSpPr>
          <p:cNvPr id="637" name="Google Shape;637;p76"/>
          <p:cNvSpPr txBox="1"/>
          <p:nvPr/>
        </p:nvSpPr>
        <p:spPr>
          <a:xfrm>
            <a:off x="6015075" y="4061225"/>
            <a:ext cx="26376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u="sng">
                <a:solidFill>
                  <a:schemeClr val="hlink"/>
                </a:solidFill>
                <a:hlinkClick r:id="rId3"/>
              </a:rPr>
              <a:t>https://www.bathspa.ac.uk/media/bathspaacuk/projects/teaching-expertise-guide/Grading-Descriptors-and-Marking-Criteria-Toolkit-v.2024-09-14.docx</a:t>
            </a:r>
            <a:endParaRPr sz="1200"/>
          </a:p>
          <a:p>
            <a:pPr marL="0" lvl="0" indent="0" algn="l" rtl="0">
              <a:spcBef>
                <a:spcPts val="0"/>
              </a:spcBef>
              <a:spcAft>
                <a:spcPts val="0"/>
              </a:spcAft>
              <a:buNone/>
            </a:pPr>
            <a:endParaRPr sz="1200"/>
          </a:p>
        </p:txBody>
      </p:sp>
      <p:pic>
        <p:nvPicPr>
          <p:cNvPr id="635" name="Google Shape;635;p76" descr="Footer comprising BSU, Educational Partner and Transform-ED logos. "/>
          <p:cNvPicPr preferRelativeResize="0"/>
          <p:nvPr/>
        </p:nvPicPr>
        <p:blipFill>
          <a:blip r:embed="rId5">
            <a:alphaModFix/>
          </a:blip>
          <a:stretch>
            <a:fillRect/>
          </a:stretch>
        </p:blipFill>
        <p:spPr>
          <a:xfrm>
            <a:off x="0" y="5662840"/>
            <a:ext cx="9143998" cy="1209584"/>
          </a:xfrm>
          <a:prstGeom prst="rect">
            <a:avLst/>
          </a:prstGeom>
          <a:noFill/>
          <a:ln>
            <a:noFill/>
          </a:ln>
        </p:spPr>
      </p:pic>
      <p:sp>
        <p:nvSpPr>
          <p:cNvPr id="632" name="Google Shape;632;p76"/>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44</a:t>
            </a:fld>
            <a:endParaRPr sz="1200" b="0" i="0" u="none" strike="noStrike" cap="none">
              <a:solidFill>
                <a:srgbClr val="2F3951"/>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41"/>
        <p:cNvGrpSpPr/>
        <p:nvPr/>
      </p:nvGrpSpPr>
      <p:grpSpPr>
        <a:xfrm>
          <a:off x="0" y="0"/>
          <a:ext cx="0" cy="0"/>
          <a:chOff x="0" y="0"/>
          <a:chExt cx="0" cy="0"/>
        </a:xfrm>
      </p:grpSpPr>
      <p:sp>
        <p:nvSpPr>
          <p:cNvPr id="642" name="Google Shape;642;p77"/>
          <p:cNvSpPr txBox="1">
            <a:spLocks noGrp="1"/>
          </p:cNvSpPr>
          <p:nvPr>
            <p:ph type="title"/>
          </p:nvPr>
        </p:nvSpPr>
        <p:spPr>
          <a:xfrm>
            <a:off x="457200" y="404664"/>
            <a:ext cx="8229600" cy="101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2314E"/>
              </a:buClr>
              <a:buSzPts val="3960"/>
              <a:buFont typeface="Arial"/>
              <a:buNone/>
            </a:pPr>
            <a:r>
              <a:rPr lang="en-GB" b="1" noProof="0" dirty="0">
                <a:latin typeface="Arial"/>
                <a:ea typeface="Arial"/>
                <a:cs typeface="Arial"/>
                <a:sym typeface="Arial"/>
              </a:rPr>
              <a:t>Good marking practice</a:t>
            </a:r>
          </a:p>
        </p:txBody>
      </p:sp>
      <p:sp>
        <p:nvSpPr>
          <p:cNvPr id="645" name="Google Shape;645;p77"/>
          <p:cNvSpPr txBox="1">
            <a:spLocks noGrp="1"/>
          </p:cNvSpPr>
          <p:nvPr>
            <p:ph type="body" idx="1"/>
          </p:nvPr>
        </p:nvSpPr>
        <p:spPr>
          <a:xfrm>
            <a:off x="457200" y="1417775"/>
            <a:ext cx="8456400" cy="3674100"/>
          </a:xfrm>
          <a:prstGeom prst="rect">
            <a:avLst/>
          </a:prstGeom>
          <a:noFill/>
          <a:ln>
            <a:noFill/>
          </a:ln>
        </p:spPr>
        <p:txBody>
          <a:bodyPr spcFirstLastPara="1" wrap="square" lIns="91425" tIns="45700" rIns="91425" bIns="45700" anchor="t" anchorCtr="0">
            <a:noAutofit/>
          </a:bodyPr>
          <a:lstStyle/>
          <a:p>
            <a:pPr marL="457200" lvl="0" indent="-355600" algn="l" rtl="0">
              <a:lnSpc>
                <a:spcPct val="134000"/>
              </a:lnSpc>
              <a:spcBef>
                <a:spcPts val="1000"/>
              </a:spcBef>
              <a:spcAft>
                <a:spcPts val="0"/>
              </a:spcAft>
              <a:buSzPts val="2000"/>
              <a:buFont typeface="Arial"/>
              <a:buChar char="•"/>
            </a:pPr>
            <a:r>
              <a:rPr lang="en-GB" sz="2000" noProof="0" dirty="0">
                <a:latin typeface="Arial"/>
                <a:ea typeface="Arial"/>
                <a:cs typeface="Arial"/>
                <a:sym typeface="Arial"/>
              </a:rPr>
              <a:t>A clear rubric aligned to the institution’s grading framework is essential (also share this with students).</a:t>
            </a:r>
          </a:p>
          <a:p>
            <a:pPr marL="457200" lvl="0" indent="-355600" algn="l" rtl="0">
              <a:lnSpc>
                <a:spcPct val="134000"/>
              </a:lnSpc>
              <a:spcBef>
                <a:spcPts val="0"/>
              </a:spcBef>
              <a:spcAft>
                <a:spcPts val="0"/>
              </a:spcAft>
              <a:buSzPts val="2000"/>
              <a:buFont typeface="Arial"/>
              <a:buChar char="•"/>
            </a:pPr>
            <a:r>
              <a:rPr lang="en-GB" sz="2000" noProof="0" dirty="0">
                <a:latin typeface="Arial"/>
                <a:ea typeface="Arial"/>
                <a:cs typeface="Arial"/>
                <a:sym typeface="Arial"/>
              </a:rPr>
              <a:t>When marking, review a couple of pieces of work blind and then discuss the grades with the marking team to explore and confirm standards. </a:t>
            </a:r>
          </a:p>
          <a:p>
            <a:pPr marL="457200" lvl="0" indent="-355600" algn="l" rtl="0">
              <a:lnSpc>
                <a:spcPct val="134000"/>
              </a:lnSpc>
              <a:spcBef>
                <a:spcPts val="0"/>
              </a:spcBef>
              <a:spcAft>
                <a:spcPts val="0"/>
              </a:spcAft>
              <a:buSzPts val="2000"/>
              <a:buFont typeface="Arial"/>
              <a:buChar char="•"/>
            </a:pPr>
            <a:r>
              <a:rPr lang="en-GB" sz="2000" noProof="0" dirty="0">
                <a:latin typeface="Arial"/>
                <a:ea typeface="Arial"/>
                <a:cs typeface="Arial"/>
                <a:sym typeface="Arial"/>
              </a:rPr>
              <a:t>Do not make personal judgements (avoid ‘I’) and overall the grading is based on more than one person,</a:t>
            </a:r>
          </a:p>
          <a:p>
            <a:pPr marL="457200" lvl="0" indent="-355600" algn="l" rtl="0">
              <a:lnSpc>
                <a:spcPct val="134000"/>
              </a:lnSpc>
              <a:spcBef>
                <a:spcPts val="0"/>
              </a:spcBef>
              <a:spcAft>
                <a:spcPts val="0"/>
              </a:spcAft>
              <a:buSzPts val="2000"/>
              <a:buFont typeface="Arial"/>
              <a:buChar char="•"/>
            </a:pPr>
            <a:r>
              <a:rPr lang="en-GB" sz="2000" noProof="0" dirty="0">
                <a:latin typeface="Arial"/>
                <a:ea typeface="Arial"/>
                <a:cs typeface="Arial"/>
                <a:sym typeface="Arial"/>
              </a:rPr>
              <a:t>Give clear constructive feedback knowing that it will be shared with others (staff, students, externals, online).</a:t>
            </a:r>
          </a:p>
          <a:p>
            <a:pPr marL="457200" lvl="0" indent="0" algn="l" rtl="0">
              <a:lnSpc>
                <a:spcPct val="134000"/>
              </a:lnSpc>
              <a:spcBef>
                <a:spcPts val="1000"/>
              </a:spcBef>
              <a:spcAft>
                <a:spcPts val="0"/>
              </a:spcAft>
              <a:buNone/>
            </a:pPr>
            <a:endParaRPr lang="en-GB" sz="2000" noProof="0" dirty="0">
              <a:latin typeface="Arial"/>
              <a:ea typeface="Arial"/>
              <a:cs typeface="Arial"/>
              <a:sym typeface="Arial"/>
            </a:endParaRPr>
          </a:p>
        </p:txBody>
      </p:sp>
      <p:pic>
        <p:nvPicPr>
          <p:cNvPr id="646" name="Google Shape;646;p77" descr="Footer comprising BSU, Educational Partner and Transform-ED logos. "/>
          <p:cNvPicPr preferRelativeResize="0"/>
          <p:nvPr/>
        </p:nvPicPr>
        <p:blipFill>
          <a:blip r:embed="rId4">
            <a:alphaModFix/>
          </a:blip>
          <a:stretch>
            <a:fillRect/>
          </a:stretch>
        </p:blipFill>
        <p:spPr>
          <a:xfrm>
            <a:off x="0" y="5662840"/>
            <a:ext cx="9143998" cy="1209584"/>
          </a:xfrm>
          <a:prstGeom prst="rect">
            <a:avLst/>
          </a:prstGeom>
          <a:noFill/>
          <a:ln>
            <a:noFill/>
          </a:ln>
        </p:spPr>
      </p:pic>
      <p:sp>
        <p:nvSpPr>
          <p:cNvPr id="643" name="Google Shape;643;p77"/>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45</a:t>
            </a:fld>
            <a:endParaRPr sz="1200" b="0" i="0" u="none" strike="noStrike" cap="none">
              <a:solidFill>
                <a:srgbClr val="2F3951"/>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0"/>
        <p:cNvGrpSpPr/>
        <p:nvPr/>
      </p:nvGrpSpPr>
      <p:grpSpPr>
        <a:xfrm>
          <a:off x="0" y="0"/>
          <a:ext cx="0" cy="0"/>
          <a:chOff x="0" y="0"/>
          <a:chExt cx="0" cy="0"/>
        </a:xfrm>
      </p:grpSpPr>
      <p:sp>
        <p:nvSpPr>
          <p:cNvPr id="651" name="Google Shape;651;p78"/>
          <p:cNvSpPr txBox="1">
            <a:spLocks noGrp="1"/>
          </p:cNvSpPr>
          <p:nvPr>
            <p:ph type="title"/>
          </p:nvPr>
        </p:nvSpPr>
        <p:spPr>
          <a:xfrm>
            <a:off x="457200" y="404664"/>
            <a:ext cx="8229600" cy="101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2314E"/>
              </a:buClr>
              <a:buSzPts val="3960"/>
              <a:buFont typeface="Arial"/>
              <a:buNone/>
            </a:pPr>
            <a:r>
              <a:rPr lang="en-GB" b="1" noProof="0" dirty="0">
                <a:latin typeface="Arial"/>
                <a:ea typeface="Arial"/>
                <a:cs typeface="Arial"/>
                <a:sym typeface="Arial"/>
              </a:rPr>
              <a:t>Giving feedback to students</a:t>
            </a:r>
          </a:p>
        </p:txBody>
      </p:sp>
      <p:sp>
        <p:nvSpPr>
          <p:cNvPr id="654" name="Google Shape;654;p78"/>
          <p:cNvSpPr txBox="1">
            <a:spLocks noGrp="1"/>
          </p:cNvSpPr>
          <p:nvPr>
            <p:ph type="body" idx="1"/>
          </p:nvPr>
        </p:nvSpPr>
        <p:spPr>
          <a:xfrm>
            <a:off x="457200" y="1417775"/>
            <a:ext cx="8456400" cy="3674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sz="2000" noProof="0" dirty="0">
                <a:latin typeface="Arial"/>
                <a:ea typeface="Arial"/>
                <a:cs typeface="Arial"/>
                <a:sym typeface="Arial"/>
              </a:rPr>
              <a:t>We give feedback to students but unless they fail they are not able to re-submit their work - so how is the feedback useful? It needs to feed forwards to support future activities, modules and potentially employability. </a:t>
            </a: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a:p>
            <a:pPr marL="0" lvl="0" indent="0" algn="l" rtl="0">
              <a:lnSpc>
                <a:spcPct val="115000"/>
              </a:lnSpc>
              <a:spcBef>
                <a:spcPts val="0"/>
              </a:spcBef>
              <a:spcAft>
                <a:spcPts val="0"/>
              </a:spcAft>
              <a:buNone/>
            </a:pPr>
            <a:r>
              <a:rPr lang="en-GB" sz="2000" noProof="0" dirty="0">
                <a:latin typeface="Arial"/>
                <a:ea typeface="Arial"/>
                <a:cs typeface="Arial"/>
                <a:sym typeface="Arial"/>
              </a:rPr>
              <a:t>Importantly, and as part of the NSS, we need to support students to:</a:t>
            </a:r>
          </a:p>
          <a:p>
            <a:pPr marL="0" lvl="0" indent="0" algn="l" rtl="0">
              <a:lnSpc>
                <a:spcPct val="115000"/>
              </a:lnSpc>
              <a:spcBef>
                <a:spcPts val="0"/>
              </a:spcBef>
              <a:spcAft>
                <a:spcPts val="0"/>
              </a:spcAft>
              <a:buNone/>
            </a:pPr>
            <a:r>
              <a:rPr lang="en-GB" sz="2000" noProof="0" dirty="0">
                <a:latin typeface="Arial"/>
                <a:ea typeface="Arial"/>
                <a:cs typeface="Arial"/>
                <a:sym typeface="Arial"/>
              </a:rPr>
              <a:t>	</a:t>
            </a:r>
          </a:p>
          <a:p>
            <a:pPr marL="914400" lvl="0" indent="-355600" algn="l" rtl="0">
              <a:lnSpc>
                <a:spcPct val="115000"/>
              </a:lnSpc>
              <a:spcBef>
                <a:spcPts val="0"/>
              </a:spcBef>
              <a:spcAft>
                <a:spcPts val="0"/>
              </a:spcAft>
              <a:buSzPts val="2000"/>
              <a:buFont typeface="Arial"/>
              <a:buChar char="•"/>
            </a:pPr>
            <a:r>
              <a:rPr lang="en-GB" sz="2000" noProof="0" dirty="0">
                <a:latin typeface="Arial"/>
                <a:ea typeface="Arial"/>
                <a:cs typeface="Arial"/>
                <a:sym typeface="Arial"/>
              </a:rPr>
              <a:t>Identify when they are receiving feedback (verbal, written, other)</a:t>
            </a:r>
          </a:p>
          <a:p>
            <a:pPr marL="914400" lvl="0" indent="-355600" algn="l" rtl="0">
              <a:lnSpc>
                <a:spcPct val="115000"/>
              </a:lnSpc>
              <a:spcBef>
                <a:spcPts val="0"/>
              </a:spcBef>
              <a:spcAft>
                <a:spcPts val="0"/>
              </a:spcAft>
              <a:buSzPts val="2000"/>
              <a:buFont typeface="Arial"/>
              <a:buChar char="•"/>
            </a:pPr>
            <a:r>
              <a:rPr lang="en-GB" sz="2000" noProof="0" dirty="0">
                <a:latin typeface="Arial"/>
                <a:ea typeface="Arial"/>
                <a:cs typeface="Arial"/>
                <a:sym typeface="Arial"/>
              </a:rPr>
              <a:t>Develop feedback literacy</a:t>
            </a:r>
          </a:p>
          <a:p>
            <a:pPr marL="914400" lvl="0" indent="-355600" algn="l" rtl="0">
              <a:lnSpc>
                <a:spcPct val="115000"/>
              </a:lnSpc>
              <a:spcBef>
                <a:spcPts val="0"/>
              </a:spcBef>
              <a:spcAft>
                <a:spcPts val="0"/>
              </a:spcAft>
              <a:buSzPts val="2000"/>
              <a:buFont typeface="Arial"/>
              <a:buChar char="•"/>
            </a:pPr>
            <a:r>
              <a:rPr lang="en-GB" sz="2000" noProof="0" dirty="0">
                <a:latin typeface="Arial"/>
                <a:ea typeface="Arial"/>
                <a:cs typeface="Arial"/>
                <a:sym typeface="Arial"/>
              </a:rPr>
              <a:t>Apply their feedback to their studies</a:t>
            </a: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p:txBody>
      </p:sp>
      <p:pic>
        <p:nvPicPr>
          <p:cNvPr id="655" name="Google Shape;655;p78" descr="Footer comprising BSU, Educational Partner and Transform-ED logos. "/>
          <p:cNvPicPr preferRelativeResize="0"/>
          <p:nvPr/>
        </p:nvPicPr>
        <p:blipFill>
          <a:blip r:embed="rId4">
            <a:alphaModFix/>
          </a:blip>
          <a:stretch>
            <a:fillRect/>
          </a:stretch>
        </p:blipFill>
        <p:spPr>
          <a:xfrm>
            <a:off x="0" y="5662840"/>
            <a:ext cx="9143998" cy="1209584"/>
          </a:xfrm>
          <a:prstGeom prst="rect">
            <a:avLst/>
          </a:prstGeom>
          <a:noFill/>
          <a:ln>
            <a:noFill/>
          </a:ln>
        </p:spPr>
      </p:pic>
      <p:sp>
        <p:nvSpPr>
          <p:cNvPr id="652" name="Google Shape;652;p78"/>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46</a:t>
            </a:fld>
            <a:endParaRPr sz="1200" b="0" i="0" u="none" strike="noStrike" cap="none">
              <a:solidFill>
                <a:srgbClr val="2F3951"/>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B7CCE4"/>
        </a:solidFill>
        <a:effectLst/>
      </p:bgPr>
    </p:bg>
    <p:spTree>
      <p:nvGrpSpPr>
        <p:cNvPr id="1" name="Shape 659"/>
        <p:cNvGrpSpPr/>
        <p:nvPr/>
      </p:nvGrpSpPr>
      <p:grpSpPr>
        <a:xfrm>
          <a:off x="0" y="0"/>
          <a:ext cx="0" cy="0"/>
          <a:chOff x="0" y="0"/>
          <a:chExt cx="0" cy="0"/>
        </a:xfrm>
      </p:grpSpPr>
      <p:sp>
        <p:nvSpPr>
          <p:cNvPr id="660" name="Google Shape;660;p79"/>
          <p:cNvSpPr txBox="1">
            <a:spLocks noGrp="1"/>
          </p:cNvSpPr>
          <p:nvPr>
            <p:ph type="title"/>
          </p:nvPr>
        </p:nvSpPr>
        <p:spPr>
          <a:xfrm>
            <a:off x="157655" y="404664"/>
            <a:ext cx="8756004" cy="101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2314E"/>
              </a:buClr>
              <a:buSzPts val="3960"/>
              <a:buFont typeface="Arial"/>
              <a:buNone/>
            </a:pPr>
            <a:r>
              <a:rPr lang="en-GB" b="1" noProof="0" dirty="0">
                <a:latin typeface="Arial"/>
                <a:ea typeface="Arial"/>
                <a:cs typeface="Arial"/>
                <a:sym typeface="Arial"/>
              </a:rPr>
              <a:t>Link to BSU policy/guidance (3)</a:t>
            </a:r>
          </a:p>
        </p:txBody>
      </p:sp>
      <p:pic>
        <p:nvPicPr>
          <p:cNvPr id="664" name="Google Shape;664;p79" descr="Decorative - image of academic regulations for taught programmes">
            <a:hlinkClick r:id="rId3"/>
          </p:cNvPr>
          <p:cNvPicPr preferRelativeResize="0"/>
          <p:nvPr/>
        </p:nvPicPr>
        <p:blipFill>
          <a:blip r:embed="rId4">
            <a:alphaModFix/>
          </a:blip>
          <a:stretch>
            <a:fillRect/>
          </a:stretch>
        </p:blipFill>
        <p:spPr>
          <a:xfrm>
            <a:off x="1752600" y="1458851"/>
            <a:ext cx="2766117" cy="3940276"/>
          </a:xfrm>
          <a:prstGeom prst="rect">
            <a:avLst/>
          </a:prstGeom>
          <a:noFill/>
          <a:ln w="9525" cap="flat" cmpd="sng">
            <a:solidFill>
              <a:schemeClr val="dk2"/>
            </a:solidFill>
            <a:prstDash val="solid"/>
            <a:round/>
            <a:headEnd type="none" w="sm" len="sm"/>
            <a:tailEnd type="none" w="sm" len="sm"/>
          </a:ln>
        </p:spPr>
      </p:pic>
      <p:sp>
        <p:nvSpPr>
          <p:cNvPr id="667" name="Google Shape;667;p79"/>
          <p:cNvSpPr txBox="1"/>
          <p:nvPr/>
        </p:nvSpPr>
        <p:spPr>
          <a:xfrm>
            <a:off x="1831017" y="4241915"/>
            <a:ext cx="26877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u="sng" dirty="0">
                <a:solidFill>
                  <a:schemeClr val="hlink"/>
                </a:solidFill>
                <a:hlinkClick r:id="rId3"/>
              </a:rPr>
              <a:t>https://www.bathspa.ac.uk/media/bathspaacuk/about-us/policies/academic-and-student/Academic-Regulations-v2.6.pdf</a:t>
            </a:r>
            <a:endParaRPr dirty="0"/>
          </a:p>
          <a:p>
            <a:pPr marL="0" lvl="0" indent="0" algn="l" rtl="0">
              <a:spcBef>
                <a:spcPts val="0"/>
              </a:spcBef>
              <a:spcAft>
                <a:spcPts val="0"/>
              </a:spcAft>
              <a:buNone/>
            </a:pPr>
            <a:endParaRPr dirty="0"/>
          </a:p>
        </p:txBody>
      </p:sp>
      <p:pic>
        <p:nvPicPr>
          <p:cNvPr id="665" name="Google Shape;665;p79" descr="Decorative - image of academic regulations for assessment and feedback">
            <a:hlinkClick r:id="rId5"/>
          </p:cNvPr>
          <p:cNvPicPr preferRelativeResize="0"/>
          <p:nvPr/>
        </p:nvPicPr>
        <p:blipFill>
          <a:blip r:embed="rId6">
            <a:alphaModFix/>
          </a:blip>
          <a:stretch>
            <a:fillRect/>
          </a:stretch>
        </p:blipFill>
        <p:spPr>
          <a:xfrm>
            <a:off x="4639992" y="1458839"/>
            <a:ext cx="2771184" cy="3940277"/>
          </a:xfrm>
          <a:prstGeom prst="rect">
            <a:avLst/>
          </a:prstGeom>
          <a:noFill/>
          <a:ln w="9525" cap="flat" cmpd="sng">
            <a:solidFill>
              <a:schemeClr val="dk2"/>
            </a:solidFill>
            <a:prstDash val="solid"/>
            <a:round/>
            <a:headEnd type="none" w="sm" len="sm"/>
            <a:tailEnd type="none" w="sm" len="sm"/>
          </a:ln>
        </p:spPr>
      </p:pic>
      <p:sp>
        <p:nvSpPr>
          <p:cNvPr id="666" name="Google Shape;666;p79"/>
          <p:cNvSpPr txBox="1"/>
          <p:nvPr/>
        </p:nvSpPr>
        <p:spPr>
          <a:xfrm>
            <a:off x="4681738" y="4241915"/>
            <a:ext cx="26877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u="sng" dirty="0">
                <a:solidFill>
                  <a:schemeClr val="hlink"/>
                </a:solidFill>
                <a:hlinkClick r:id="rId5"/>
              </a:rPr>
              <a:t>https://www.bathspa.ac.uk/media/bathspaacuk/about-us/policies/academic-and-student/Assessment-and-feedback-policy.pdf</a:t>
            </a:r>
            <a:endParaRPr dirty="0"/>
          </a:p>
          <a:p>
            <a:pPr marL="0" lvl="0" indent="0" algn="l" rtl="0">
              <a:spcBef>
                <a:spcPts val="0"/>
              </a:spcBef>
              <a:spcAft>
                <a:spcPts val="0"/>
              </a:spcAft>
              <a:buNone/>
            </a:pPr>
            <a:endParaRPr dirty="0"/>
          </a:p>
        </p:txBody>
      </p:sp>
      <p:pic>
        <p:nvPicPr>
          <p:cNvPr id="663" name="Google Shape;663;p79" descr="Footer comprising BSU, Educational partner and Transform-ED logos. "/>
          <p:cNvPicPr preferRelativeResize="0"/>
          <p:nvPr/>
        </p:nvPicPr>
        <p:blipFill>
          <a:blip r:embed="rId7">
            <a:alphaModFix/>
          </a:blip>
          <a:stretch>
            <a:fillRect/>
          </a:stretch>
        </p:blipFill>
        <p:spPr>
          <a:xfrm>
            <a:off x="0" y="5662840"/>
            <a:ext cx="9143998" cy="1209584"/>
          </a:xfrm>
          <a:prstGeom prst="rect">
            <a:avLst/>
          </a:prstGeom>
          <a:noFill/>
          <a:ln>
            <a:noFill/>
          </a:ln>
        </p:spPr>
      </p:pic>
      <p:sp>
        <p:nvSpPr>
          <p:cNvPr id="661" name="Google Shape;661;p79"/>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47</a:t>
            </a:fld>
            <a:endParaRPr sz="1200" b="0" i="0" u="none" strike="noStrike" cap="none">
              <a:solidFill>
                <a:srgbClr val="2F3951"/>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71"/>
        <p:cNvGrpSpPr/>
        <p:nvPr/>
      </p:nvGrpSpPr>
      <p:grpSpPr>
        <a:xfrm>
          <a:off x="0" y="0"/>
          <a:ext cx="0" cy="0"/>
          <a:chOff x="0" y="0"/>
          <a:chExt cx="0" cy="0"/>
        </a:xfrm>
      </p:grpSpPr>
      <p:sp>
        <p:nvSpPr>
          <p:cNvPr id="672" name="Google Shape;672;p80"/>
          <p:cNvSpPr txBox="1">
            <a:spLocks noGrp="1"/>
          </p:cNvSpPr>
          <p:nvPr>
            <p:ph type="title"/>
          </p:nvPr>
        </p:nvSpPr>
        <p:spPr>
          <a:xfrm>
            <a:off x="457200" y="404664"/>
            <a:ext cx="8229600" cy="101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2314E"/>
              </a:buClr>
              <a:buSzPts val="3960"/>
              <a:buFont typeface="Arial"/>
              <a:buNone/>
            </a:pPr>
            <a:r>
              <a:rPr lang="en-GB" b="1" noProof="0" dirty="0" err="1">
                <a:latin typeface="Arial"/>
                <a:ea typeface="Arial"/>
                <a:cs typeface="Arial"/>
                <a:sym typeface="Arial"/>
              </a:rPr>
              <a:t>Juwah’s</a:t>
            </a:r>
            <a:r>
              <a:rPr lang="en-GB" b="1" noProof="0" dirty="0">
                <a:latin typeface="Arial"/>
                <a:ea typeface="Arial"/>
                <a:cs typeface="Arial"/>
                <a:sym typeface="Arial"/>
              </a:rPr>
              <a:t> Seven principles (1)</a:t>
            </a:r>
          </a:p>
        </p:txBody>
      </p:sp>
      <p:sp>
        <p:nvSpPr>
          <p:cNvPr id="675" name="Google Shape;675;p80"/>
          <p:cNvSpPr txBox="1">
            <a:spLocks noGrp="1"/>
          </p:cNvSpPr>
          <p:nvPr>
            <p:ph type="body" idx="1"/>
          </p:nvPr>
        </p:nvSpPr>
        <p:spPr>
          <a:xfrm>
            <a:off x="457200" y="1417775"/>
            <a:ext cx="8456400" cy="3674100"/>
          </a:xfrm>
          <a:prstGeom prst="rect">
            <a:avLst/>
          </a:prstGeom>
          <a:noFill/>
          <a:ln>
            <a:noFill/>
          </a:ln>
        </p:spPr>
        <p:txBody>
          <a:bodyPr spcFirstLastPara="1" wrap="square" lIns="91425" tIns="45700" rIns="91425" bIns="45700" anchor="t" anchorCtr="0">
            <a:noAutofit/>
          </a:bodyPr>
          <a:lstStyle/>
          <a:p>
            <a:pPr marL="457200" lvl="0" indent="-355600" algn="l" rtl="0">
              <a:lnSpc>
                <a:spcPct val="134000"/>
              </a:lnSpc>
              <a:spcBef>
                <a:spcPts val="0"/>
              </a:spcBef>
              <a:spcAft>
                <a:spcPts val="0"/>
              </a:spcAft>
              <a:buSzPts val="2000"/>
              <a:buFont typeface="Calibri"/>
              <a:buChar char="•"/>
            </a:pPr>
            <a:r>
              <a:rPr lang="en-GB" sz="2000" noProof="0" dirty="0">
                <a:latin typeface="Arial"/>
                <a:ea typeface="Arial"/>
                <a:cs typeface="Arial"/>
                <a:sym typeface="Arial"/>
              </a:rPr>
              <a:t>Facilitates the development of </a:t>
            </a:r>
            <a:r>
              <a:rPr lang="en-GB" sz="2000" b="1" u="sng" noProof="0" dirty="0">
                <a:latin typeface="Arial"/>
                <a:ea typeface="Arial"/>
                <a:cs typeface="Arial"/>
                <a:sym typeface="Arial"/>
              </a:rPr>
              <a:t>self-assessment</a:t>
            </a:r>
            <a:r>
              <a:rPr lang="en-GB" sz="2000" noProof="0" dirty="0">
                <a:latin typeface="Arial"/>
                <a:ea typeface="Arial"/>
                <a:cs typeface="Arial"/>
                <a:sym typeface="Arial"/>
              </a:rPr>
              <a:t> (reflection) in learning.</a:t>
            </a:r>
          </a:p>
          <a:p>
            <a:pPr marL="457200" lvl="0" indent="-355600" algn="l" rtl="0">
              <a:lnSpc>
                <a:spcPct val="134000"/>
              </a:lnSpc>
              <a:spcBef>
                <a:spcPts val="1000"/>
              </a:spcBef>
              <a:spcAft>
                <a:spcPts val="0"/>
              </a:spcAft>
              <a:buSzPts val="2000"/>
              <a:buFont typeface="Calibri"/>
              <a:buChar char="•"/>
            </a:pPr>
            <a:r>
              <a:rPr lang="en-GB" sz="2000" noProof="0" dirty="0">
                <a:latin typeface="Arial"/>
                <a:ea typeface="Arial"/>
                <a:cs typeface="Arial"/>
                <a:sym typeface="Arial"/>
              </a:rPr>
              <a:t>Encourages teacher and peer </a:t>
            </a:r>
            <a:r>
              <a:rPr lang="en-GB" sz="2000" b="1" u="sng" noProof="0" dirty="0">
                <a:latin typeface="Arial"/>
                <a:ea typeface="Arial"/>
                <a:cs typeface="Arial"/>
                <a:sym typeface="Arial"/>
              </a:rPr>
              <a:t>dialogue around learning</a:t>
            </a:r>
            <a:r>
              <a:rPr lang="en-GB" sz="2000" noProof="0" dirty="0">
                <a:latin typeface="Arial"/>
                <a:ea typeface="Arial"/>
                <a:cs typeface="Arial"/>
                <a:sym typeface="Arial"/>
              </a:rPr>
              <a:t>.</a:t>
            </a:r>
          </a:p>
          <a:p>
            <a:pPr marL="457200" lvl="0" indent="-355600" algn="l" rtl="0">
              <a:lnSpc>
                <a:spcPct val="134000"/>
              </a:lnSpc>
              <a:spcBef>
                <a:spcPts val="1000"/>
              </a:spcBef>
              <a:spcAft>
                <a:spcPts val="0"/>
              </a:spcAft>
              <a:buSzPts val="2000"/>
              <a:buFont typeface="Calibri"/>
              <a:buChar char="•"/>
            </a:pPr>
            <a:r>
              <a:rPr lang="en-GB" sz="2000" noProof="0" dirty="0">
                <a:latin typeface="Arial"/>
                <a:ea typeface="Arial"/>
                <a:cs typeface="Arial"/>
                <a:sym typeface="Arial"/>
              </a:rPr>
              <a:t>Helps </a:t>
            </a:r>
            <a:r>
              <a:rPr lang="en-GB" sz="2000" b="1" u="sng" noProof="0" dirty="0">
                <a:latin typeface="Arial"/>
                <a:ea typeface="Arial"/>
                <a:cs typeface="Arial"/>
                <a:sym typeface="Arial"/>
              </a:rPr>
              <a:t>clarify what good performance is </a:t>
            </a:r>
            <a:r>
              <a:rPr lang="en-GB" sz="2000" noProof="0" dirty="0">
                <a:latin typeface="Arial"/>
                <a:ea typeface="Arial"/>
                <a:cs typeface="Arial"/>
                <a:sym typeface="Arial"/>
              </a:rPr>
              <a:t>(goals, criteria, expected standards).</a:t>
            </a:r>
          </a:p>
          <a:p>
            <a:pPr marL="457200" lvl="0" indent="-355600" algn="l" rtl="0">
              <a:lnSpc>
                <a:spcPct val="134000"/>
              </a:lnSpc>
              <a:spcBef>
                <a:spcPts val="1000"/>
              </a:spcBef>
              <a:spcAft>
                <a:spcPts val="0"/>
              </a:spcAft>
              <a:buSzPts val="2000"/>
              <a:buFont typeface="Calibri"/>
              <a:buChar char="•"/>
            </a:pPr>
            <a:r>
              <a:rPr lang="en-GB" sz="2000" noProof="0" dirty="0">
                <a:latin typeface="Arial"/>
                <a:ea typeface="Arial"/>
                <a:cs typeface="Arial"/>
                <a:sym typeface="Arial"/>
              </a:rPr>
              <a:t>Provides opportunities to close the gap between current and </a:t>
            </a:r>
            <a:r>
              <a:rPr lang="en-GB" sz="2000" b="1" u="sng" noProof="0" dirty="0">
                <a:latin typeface="Arial"/>
                <a:ea typeface="Arial"/>
                <a:cs typeface="Arial"/>
                <a:sym typeface="Arial"/>
              </a:rPr>
              <a:t>[pursue] desired performance.</a:t>
            </a:r>
          </a:p>
          <a:p>
            <a:pPr marL="0" lvl="0" indent="0" algn="l" rtl="0">
              <a:lnSpc>
                <a:spcPct val="134000"/>
              </a:lnSpc>
              <a:spcBef>
                <a:spcPts val="1000"/>
              </a:spcBef>
              <a:spcAft>
                <a:spcPts val="0"/>
              </a:spcAft>
              <a:buNone/>
            </a:pPr>
            <a:r>
              <a:rPr lang="en-GB" sz="2000" u="sng" noProof="0" dirty="0" err="1">
                <a:latin typeface="Arial"/>
                <a:ea typeface="Arial"/>
                <a:cs typeface="Arial"/>
                <a:sym typeface="Arial"/>
                <a:hlinkClick r:id="rId4"/>
              </a:rPr>
              <a:t>Juwah</a:t>
            </a:r>
            <a:r>
              <a:rPr lang="en-GB" sz="2000" u="sng" noProof="0" dirty="0">
                <a:latin typeface="Arial"/>
                <a:ea typeface="Arial"/>
                <a:cs typeface="Arial"/>
                <a:sym typeface="Arial"/>
                <a:hlinkClick r:id="rId4"/>
              </a:rPr>
              <a:t> et al. (2004) </a:t>
            </a:r>
            <a:endParaRPr lang="en-GB" sz="2000" b="1" u="sng" noProof="0" dirty="0">
              <a:latin typeface="Arial"/>
              <a:ea typeface="Arial"/>
              <a:cs typeface="Arial"/>
              <a:sym typeface="Arial"/>
            </a:endParaRPr>
          </a:p>
        </p:txBody>
      </p:sp>
      <p:pic>
        <p:nvPicPr>
          <p:cNvPr id="676" name="Google Shape;676;p80" descr="Footer comprising BSU, Educational Partner and Transform-ED logos. "/>
          <p:cNvPicPr preferRelativeResize="0"/>
          <p:nvPr/>
        </p:nvPicPr>
        <p:blipFill>
          <a:blip r:embed="rId5">
            <a:alphaModFix/>
          </a:blip>
          <a:stretch>
            <a:fillRect/>
          </a:stretch>
        </p:blipFill>
        <p:spPr>
          <a:xfrm>
            <a:off x="0" y="5662840"/>
            <a:ext cx="9143998" cy="1209584"/>
          </a:xfrm>
          <a:prstGeom prst="rect">
            <a:avLst/>
          </a:prstGeom>
          <a:noFill/>
          <a:ln>
            <a:noFill/>
          </a:ln>
        </p:spPr>
      </p:pic>
      <p:sp>
        <p:nvSpPr>
          <p:cNvPr id="673" name="Google Shape;673;p80"/>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48</a:t>
            </a:fld>
            <a:endParaRPr sz="1200" b="0" i="0" u="none" strike="noStrike" cap="none">
              <a:solidFill>
                <a:srgbClr val="2F3951"/>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80"/>
        <p:cNvGrpSpPr/>
        <p:nvPr/>
      </p:nvGrpSpPr>
      <p:grpSpPr>
        <a:xfrm>
          <a:off x="0" y="0"/>
          <a:ext cx="0" cy="0"/>
          <a:chOff x="0" y="0"/>
          <a:chExt cx="0" cy="0"/>
        </a:xfrm>
      </p:grpSpPr>
      <p:sp>
        <p:nvSpPr>
          <p:cNvPr id="681" name="Google Shape;681;p81"/>
          <p:cNvSpPr txBox="1">
            <a:spLocks noGrp="1"/>
          </p:cNvSpPr>
          <p:nvPr>
            <p:ph type="title"/>
          </p:nvPr>
        </p:nvSpPr>
        <p:spPr>
          <a:xfrm>
            <a:off x="457200" y="404664"/>
            <a:ext cx="8229600" cy="101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2314E"/>
              </a:buClr>
              <a:buSzPts val="3960"/>
              <a:buFont typeface="Arial"/>
              <a:buNone/>
            </a:pPr>
            <a:r>
              <a:rPr lang="en-GB" b="1" noProof="0" dirty="0" err="1">
                <a:latin typeface="Arial"/>
                <a:ea typeface="Arial"/>
                <a:cs typeface="Arial"/>
                <a:sym typeface="Arial"/>
              </a:rPr>
              <a:t>Juwah’s</a:t>
            </a:r>
            <a:r>
              <a:rPr lang="en-GB" b="1" noProof="0" dirty="0">
                <a:latin typeface="Arial"/>
                <a:ea typeface="Arial"/>
                <a:cs typeface="Arial"/>
                <a:sym typeface="Arial"/>
              </a:rPr>
              <a:t> Seven principles (2)</a:t>
            </a:r>
          </a:p>
        </p:txBody>
      </p:sp>
      <p:sp>
        <p:nvSpPr>
          <p:cNvPr id="684" name="Google Shape;684;p81"/>
          <p:cNvSpPr txBox="1">
            <a:spLocks noGrp="1"/>
          </p:cNvSpPr>
          <p:nvPr>
            <p:ph type="body" idx="1"/>
          </p:nvPr>
        </p:nvSpPr>
        <p:spPr>
          <a:xfrm>
            <a:off x="457200" y="1417775"/>
            <a:ext cx="8456400" cy="3674100"/>
          </a:xfrm>
          <a:prstGeom prst="rect">
            <a:avLst/>
          </a:prstGeom>
          <a:noFill/>
          <a:ln>
            <a:noFill/>
          </a:ln>
        </p:spPr>
        <p:txBody>
          <a:bodyPr spcFirstLastPara="1" wrap="square" lIns="91425" tIns="45700" rIns="91425" bIns="45700" anchor="t" anchorCtr="0">
            <a:noAutofit/>
          </a:bodyPr>
          <a:lstStyle/>
          <a:p>
            <a:pPr marL="457200" lvl="0" indent="-355600" algn="l" rtl="0">
              <a:lnSpc>
                <a:spcPct val="134000"/>
              </a:lnSpc>
              <a:spcBef>
                <a:spcPts val="1000"/>
              </a:spcBef>
              <a:spcAft>
                <a:spcPts val="0"/>
              </a:spcAft>
              <a:buSzPts val="2000"/>
              <a:buFont typeface="Calibri"/>
              <a:buChar char="•"/>
            </a:pPr>
            <a:r>
              <a:rPr lang="en-GB" sz="2000" noProof="0" dirty="0">
                <a:latin typeface="Arial"/>
                <a:ea typeface="Arial"/>
                <a:cs typeface="Arial"/>
                <a:sym typeface="Arial"/>
              </a:rPr>
              <a:t>Provides opportunities to close the gap between current and </a:t>
            </a:r>
            <a:r>
              <a:rPr lang="en-GB" sz="2000" b="1" u="sng" noProof="0" dirty="0">
                <a:latin typeface="Arial"/>
                <a:ea typeface="Arial"/>
                <a:cs typeface="Arial"/>
                <a:sym typeface="Arial"/>
              </a:rPr>
              <a:t>[pursue] desired performance.</a:t>
            </a:r>
            <a:endParaRPr lang="en-GB" sz="2000" noProof="0" dirty="0">
              <a:latin typeface="Arial"/>
              <a:ea typeface="Arial"/>
              <a:cs typeface="Arial"/>
              <a:sym typeface="Arial"/>
            </a:endParaRPr>
          </a:p>
          <a:p>
            <a:pPr marL="457200" lvl="0" indent="-355600" algn="l" rtl="0">
              <a:lnSpc>
                <a:spcPct val="134000"/>
              </a:lnSpc>
              <a:spcBef>
                <a:spcPts val="1000"/>
              </a:spcBef>
              <a:spcAft>
                <a:spcPts val="0"/>
              </a:spcAft>
              <a:buSzPts val="2000"/>
              <a:buFont typeface="Calibri"/>
              <a:buChar char="•"/>
            </a:pPr>
            <a:r>
              <a:rPr lang="en-GB" sz="2000" noProof="0" dirty="0">
                <a:latin typeface="Arial"/>
                <a:ea typeface="Arial"/>
                <a:cs typeface="Arial"/>
                <a:sym typeface="Arial"/>
              </a:rPr>
              <a:t>Delivers high quality </a:t>
            </a:r>
            <a:r>
              <a:rPr lang="en-GB" sz="2000" b="1" u="sng" noProof="0" dirty="0">
                <a:latin typeface="Arial"/>
                <a:ea typeface="Arial"/>
                <a:cs typeface="Arial"/>
                <a:sym typeface="Arial"/>
              </a:rPr>
              <a:t>information to students about their learning</a:t>
            </a:r>
            <a:r>
              <a:rPr lang="en-GB" sz="2000" noProof="0" dirty="0">
                <a:latin typeface="Arial"/>
                <a:ea typeface="Arial"/>
                <a:cs typeface="Arial"/>
                <a:sym typeface="Arial"/>
              </a:rPr>
              <a:t>.</a:t>
            </a:r>
          </a:p>
          <a:p>
            <a:pPr marL="457200" lvl="0" indent="-355600" algn="l" rtl="0">
              <a:lnSpc>
                <a:spcPct val="134000"/>
              </a:lnSpc>
              <a:spcBef>
                <a:spcPts val="1000"/>
              </a:spcBef>
              <a:spcAft>
                <a:spcPts val="0"/>
              </a:spcAft>
              <a:buSzPts val="2000"/>
              <a:buFont typeface="Calibri"/>
              <a:buChar char="•"/>
            </a:pPr>
            <a:r>
              <a:rPr lang="en-GB" sz="2000" noProof="0" dirty="0">
                <a:latin typeface="Arial"/>
                <a:ea typeface="Arial"/>
                <a:cs typeface="Arial"/>
                <a:sym typeface="Arial"/>
              </a:rPr>
              <a:t>Encourages positive </a:t>
            </a:r>
            <a:r>
              <a:rPr lang="en-GB" sz="2000" b="1" u="sng" noProof="0" dirty="0">
                <a:latin typeface="Arial"/>
                <a:ea typeface="Arial"/>
                <a:cs typeface="Arial"/>
                <a:sym typeface="Arial"/>
              </a:rPr>
              <a:t>motivational</a:t>
            </a:r>
            <a:r>
              <a:rPr lang="en-GB" sz="2000" noProof="0" dirty="0">
                <a:latin typeface="Arial"/>
                <a:ea typeface="Arial"/>
                <a:cs typeface="Arial"/>
                <a:sym typeface="Arial"/>
              </a:rPr>
              <a:t> beliefs and self-esteem.</a:t>
            </a:r>
          </a:p>
          <a:p>
            <a:pPr marL="457200" lvl="0" indent="-355600" algn="l" rtl="0">
              <a:lnSpc>
                <a:spcPct val="134000"/>
              </a:lnSpc>
              <a:spcBef>
                <a:spcPts val="1000"/>
              </a:spcBef>
              <a:spcAft>
                <a:spcPts val="0"/>
              </a:spcAft>
              <a:buSzPts val="2000"/>
              <a:buFont typeface="Calibri"/>
              <a:buChar char="•"/>
            </a:pPr>
            <a:r>
              <a:rPr lang="en-GB" sz="2000" noProof="0" dirty="0">
                <a:latin typeface="Arial"/>
                <a:ea typeface="Arial"/>
                <a:cs typeface="Arial"/>
                <a:sym typeface="Arial"/>
              </a:rPr>
              <a:t>Provides information to teachers that can be used to help </a:t>
            </a:r>
            <a:r>
              <a:rPr lang="en-GB" sz="2000" b="1" u="sng" noProof="0" dirty="0">
                <a:latin typeface="Arial"/>
                <a:ea typeface="Arial"/>
                <a:cs typeface="Arial"/>
                <a:sym typeface="Arial"/>
              </a:rPr>
              <a:t>shape the teaching [diagnostic]</a:t>
            </a:r>
            <a:r>
              <a:rPr lang="en-GB" sz="2000" noProof="0" dirty="0">
                <a:latin typeface="Arial"/>
                <a:ea typeface="Arial"/>
                <a:cs typeface="Arial"/>
                <a:sym typeface="Arial"/>
              </a:rPr>
              <a:t>.</a:t>
            </a:r>
          </a:p>
          <a:p>
            <a:pPr marL="0" lvl="0" indent="0" algn="l" rtl="0">
              <a:lnSpc>
                <a:spcPct val="134000"/>
              </a:lnSpc>
              <a:spcBef>
                <a:spcPts val="1000"/>
              </a:spcBef>
              <a:spcAft>
                <a:spcPts val="0"/>
              </a:spcAft>
              <a:buNone/>
            </a:pPr>
            <a:endParaRPr lang="en-GB" sz="2000" noProof="0" dirty="0">
              <a:latin typeface="Arial"/>
              <a:ea typeface="Arial"/>
              <a:cs typeface="Arial"/>
              <a:sym typeface="Arial"/>
            </a:endParaRPr>
          </a:p>
          <a:p>
            <a:pPr marL="0" lvl="0" indent="0" algn="l" rtl="0">
              <a:lnSpc>
                <a:spcPct val="134000"/>
              </a:lnSpc>
              <a:spcBef>
                <a:spcPts val="1000"/>
              </a:spcBef>
              <a:spcAft>
                <a:spcPts val="0"/>
              </a:spcAft>
              <a:buNone/>
            </a:pPr>
            <a:r>
              <a:rPr lang="en-GB" sz="2000" u="sng" noProof="0" dirty="0" err="1">
                <a:latin typeface="Arial"/>
                <a:ea typeface="Arial"/>
                <a:cs typeface="Arial"/>
                <a:sym typeface="Arial"/>
                <a:hlinkClick r:id="rId4"/>
              </a:rPr>
              <a:t>Juwah</a:t>
            </a:r>
            <a:r>
              <a:rPr lang="en-GB" sz="2000" u="sng" noProof="0" dirty="0">
                <a:latin typeface="Arial"/>
                <a:ea typeface="Arial"/>
                <a:cs typeface="Arial"/>
                <a:sym typeface="Arial"/>
                <a:hlinkClick r:id="rId4"/>
              </a:rPr>
              <a:t> et al. (2004) </a:t>
            </a:r>
            <a:endParaRPr lang="en-GB" sz="2000" noProof="0" dirty="0">
              <a:latin typeface="Arial"/>
              <a:ea typeface="Arial"/>
              <a:cs typeface="Arial"/>
              <a:sym typeface="Arial"/>
            </a:endParaRP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p:txBody>
      </p:sp>
      <p:pic>
        <p:nvPicPr>
          <p:cNvPr id="685" name="Google Shape;685;p81" descr="Footer comprising BSU, Educational Partner and Transform-ED logos. "/>
          <p:cNvPicPr preferRelativeResize="0"/>
          <p:nvPr/>
        </p:nvPicPr>
        <p:blipFill>
          <a:blip r:embed="rId5">
            <a:alphaModFix/>
          </a:blip>
          <a:stretch>
            <a:fillRect/>
          </a:stretch>
        </p:blipFill>
        <p:spPr>
          <a:xfrm>
            <a:off x="0" y="5662840"/>
            <a:ext cx="9143998" cy="1209584"/>
          </a:xfrm>
          <a:prstGeom prst="rect">
            <a:avLst/>
          </a:prstGeom>
          <a:noFill/>
          <a:ln>
            <a:noFill/>
          </a:ln>
        </p:spPr>
      </p:pic>
      <p:sp>
        <p:nvSpPr>
          <p:cNvPr id="682" name="Google Shape;682;p81"/>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49</a:t>
            </a:fld>
            <a:endParaRPr sz="1200" b="0" i="0" u="none" strike="noStrike" cap="none">
              <a:solidFill>
                <a:srgbClr val="2F395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7CCE4"/>
        </a:solidFill>
        <a:effectLst/>
      </p:bgPr>
    </p:bg>
    <p:spTree>
      <p:nvGrpSpPr>
        <p:cNvPr id="1" name="Shape 261"/>
        <p:cNvGrpSpPr/>
        <p:nvPr/>
      </p:nvGrpSpPr>
      <p:grpSpPr>
        <a:xfrm>
          <a:off x="0" y="0"/>
          <a:ext cx="0" cy="0"/>
          <a:chOff x="0" y="0"/>
          <a:chExt cx="0" cy="0"/>
        </a:xfrm>
      </p:grpSpPr>
      <p:sp>
        <p:nvSpPr>
          <p:cNvPr id="262" name="Google Shape;262;p40"/>
          <p:cNvSpPr txBox="1">
            <a:spLocks noGrp="1"/>
          </p:cNvSpPr>
          <p:nvPr>
            <p:ph type="title"/>
          </p:nvPr>
        </p:nvSpPr>
        <p:spPr>
          <a:xfrm>
            <a:off x="457200" y="404664"/>
            <a:ext cx="8229600" cy="101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2314E"/>
              </a:buClr>
              <a:buSzPts val="3960"/>
              <a:buFont typeface="Arial"/>
              <a:buNone/>
            </a:pPr>
            <a:r>
              <a:rPr lang="en-GB" b="1" noProof="0" dirty="0">
                <a:latin typeface="Arial"/>
                <a:ea typeface="Arial"/>
                <a:cs typeface="Arial"/>
                <a:sym typeface="Arial"/>
              </a:rPr>
              <a:t>BSU Guidance</a:t>
            </a:r>
          </a:p>
        </p:txBody>
      </p:sp>
      <p:sp>
        <p:nvSpPr>
          <p:cNvPr id="263" name="Google Shape;263;p40"/>
          <p:cNvSpPr txBox="1">
            <a:spLocks noGrp="1"/>
          </p:cNvSpPr>
          <p:nvPr>
            <p:ph type="body" idx="1"/>
          </p:nvPr>
        </p:nvSpPr>
        <p:spPr>
          <a:xfrm>
            <a:off x="457200" y="1265375"/>
            <a:ext cx="8360100" cy="7569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sz="2000" b="1" noProof="0" dirty="0">
                <a:latin typeface="Arial"/>
                <a:ea typeface="Arial"/>
                <a:cs typeface="Arial"/>
                <a:sym typeface="Arial"/>
              </a:rPr>
              <a:t>The information underpinning much of this session, as well as much more, can be found in BSU Teaching Expertise Guide.</a:t>
            </a:r>
            <a:endParaRPr lang="en-GB" sz="1200" i="1" noProof="0" dirty="0">
              <a:latin typeface="Arial"/>
              <a:ea typeface="Arial"/>
              <a:cs typeface="Arial"/>
              <a:sym typeface="Arial"/>
            </a:endParaRP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p:txBody>
      </p:sp>
      <p:pic>
        <p:nvPicPr>
          <p:cNvPr id="267" name="Google Shape;267;p40" descr="Image of the BSU Teaching Expertise Guide">
            <a:hlinkClick r:id="rId3"/>
          </p:cNvPr>
          <p:cNvPicPr preferRelativeResize="0"/>
          <p:nvPr/>
        </p:nvPicPr>
        <p:blipFill>
          <a:blip r:embed="rId4">
            <a:alphaModFix/>
          </a:blip>
          <a:stretch>
            <a:fillRect/>
          </a:stretch>
        </p:blipFill>
        <p:spPr>
          <a:xfrm>
            <a:off x="525525" y="2177600"/>
            <a:ext cx="5959352" cy="3183365"/>
          </a:xfrm>
          <a:prstGeom prst="rect">
            <a:avLst/>
          </a:prstGeom>
          <a:noFill/>
          <a:ln>
            <a:noFill/>
          </a:ln>
        </p:spPr>
      </p:pic>
      <p:sp>
        <p:nvSpPr>
          <p:cNvPr id="268" name="Google Shape;268;p40"/>
          <p:cNvSpPr txBox="1"/>
          <p:nvPr/>
        </p:nvSpPr>
        <p:spPr>
          <a:xfrm>
            <a:off x="530900" y="5296300"/>
            <a:ext cx="75516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u="sng">
                <a:solidFill>
                  <a:schemeClr val="hlink"/>
                </a:solidFill>
                <a:hlinkClick r:id="rId3"/>
              </a:rPr>
              <a:t>https://www.bathspa.ac.uk/projects/teaching-expertise-guide/</a:t>
            </a:r>
            <a:endParaRPr/>
          </a:p>
          <a:p>
            <a:pPr marL="0" lvl="0" indent="0" algn="l" rtl="0">
              <a:spcBef>
                <a:spcPts val="0"/>
              </a:spcBef>
              <a:spcAft>
                <a:spcPts val="0"/>
              </a:spcAft>
              <a:buNone/>
            </a:pPr>
            <a:endParaRPr/>
          </a:p>
        </p:txBody>
      </p:sp>
      <p:sp>
        <p:nvSpPr>
          <p:cNvPr id="264" name="Google Shape;264;p40"/>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5</a:t>
            </a:fld>
            <a:endParaRPr sz="1200" b="0" i="0" u="none" strike="noStrike" cap="none">
              <a:solidFill>
                <a:srgbClr val="2F3951"/>
              </a:solidFill>
              <a:latin typeface="Arial"/>
              <a:ea typeface="Arial"/>
              <a:cs typeface="Arial"/>
              <a:sym typeface="Arial"/>
            </a:endParaRPr>
          </a:p>
        </p:txBody>
      </p:sp>
      <p:pic>
        <p:nvPicPr>
          <p:cNvPr id="266" name="Google Shape;266;p40">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0" y="5662840"/>
            <a:ext cx="9143998" cy="1209584"/>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89"/>
        <p:cNvGrpSpPr/>
        <p:nvPr/>
      </p:nvGrpSpPr>
      <p:grpSpPr>
        <a:xfrm>
          <a:off x="0" y="0"/>
          <a:ext cx="0" cy="0"/>
          <a:chOff x="0" y="0"/>
          <a:chExt cx="0" cy="0"/>
        </a:xfrm>
      </p:grpSpPr>
      <p:sp>
        <p:nvSpPr>
          <p:cNvPr id="690" name="Google Shape;690;p82"/>
          <p:cNvSpPr txBox="1">
            <a:spLocks noGrp="1"/>
          </p:cNvSpPr>
          <p:nvPr>
            <p:ph type="title"/>
          </p:nvPr>
        </p:nvSpPr>
        <p:spPr>
          <a:xfrm>
            <a:off x="236483" y="404664"/>
            <a:ext cx="8677176" cy="101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2314E"/>
              </a:buClr>
              <a:buSzPts val="3960"/>
              <a:buFont typeface="Arial"/>
              <a:buNone/>
            </a:pPr>
            <a:r>
              <a:rPr lang="en-GB" b="1" noProof="0" dirty="0">
                <a:latin typeface="Arial"/>
                <a:ea typeface="Arial"/>
                <a:cs typeface="Arial"/>
                <a:sym typeface="Arial"/>
              </a:rPr>
              <a:t>Giving feedback to students (1)</a:t>
            </a:r>
          </a:p>
        </p:txBody>
      </p:sp>
      <p:sp>
        <p:nvSpPr>
          <p:cNvPr id="696" name="Google Shape;696;p82"/>
          <p:cNvSpPr/>
          <p:nvPr/>
        </p:nvSpPr>
        <p:spPr>
          <a:xfrm>
            <a:off x="639400" y="1565177"/>
            <a:ext cx="2463000" cy="5409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SUBJECT FEEDBACK</a:t>
            </a:r>
            <a:endParaRPr b="1"/>
          </a:p>
        </p:txBody>
      </p:sp>
      <p:sp>
        <p:nvSpPr>
          <p:cNvPr id="693" name="Google Shape;693;p82"/>
          <p:cNvSpPr/>
          <p:nvPr/>
        </p:nvSpPr>
        <p:spPr>
          <a:xfrm>
            <a:off x="627225" y="2191100"/>
            <a:ext cx="2463000" cy="31017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t>This is feedback on their assessment and in particular in relation to the module learning outcomes and the assessment criteria. </a:t>
            </a:r>
            <a:endParaRPr/>
          </a:p>
          <a:p>
            <a:pPr marL="0" lvl="0" indent="0" algn="ctr" rtl="0">
              <a:spcBef>
                <a:spcPts val="0"/>
              </a:spcBef>
              <a:spcAft>
                <a:spcPts val="0"/>
              </a:spcAft>
              <a:buNone/>
            </a:pPr>
            <a:endParaRPr/>
          </a:p>
          <a:p>
            <a:pPr marL="0" lvl="0" indent="0" algn="ctr" rtl="0">
              <a:spcBef>
                <a:spcPts val="0"/>
              </a:spcBef>
              <a:spcAft>
                <a:spcPts val="0"/>
              </a:spcAft>
              <a:buNone/>
            </a:pPr>
            <a:r>
              <a:rPr lang="en-GB"/>
              <a:t>It is about the work and not the student. Avoid ‘I’ and ‘You’ when giving this type of feedback unless the assessment modality requires it. </a:t>
            </a:r>
            <a:endParaRPr/>
          </a:p>
        </p:txBody>
      </p:sp>
      <p:sp>
        <p:nvSpPr>
          <p:cNvPr id="697" name="Google Shape;697;p82"/>
          <p:cNvSpPr/>
          <p:nvPr/>
        </p:nvSpPr>
        <p:spPr>
          <a:xfrm>
            <a:off x="3431600" y="1565177"/>
            <a:ext cx="2463000" cy="5409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LOGISTICAL FEEDBACK</a:t>
            </a:r>
            <a:endParaRPr b="1"/>
          </a:p>
        </p:txBody>
      </p:sp>
      <p:sp>
        <p:nvSpPr>
          <p:cNvPr id="694" name="Google Shape;694;p82"/>
          <p:cNvSpPr/>
          <p:nvPr/>
        </p:nvSpPr>
        <p:spPr>
          <a:xfrm>
            <a:off x="3419425" y="2191100"/>
            <a:ext cx="2463000" cy="31017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t>This is also feedback on their assessment but with a focus on the operational elements. For example, structure, spelling, grammar, referencing, formatting and other non-subject specific elements. </a:t>
            </a:r>
            <a:endParaRPr/>
          </a:p>
          <a:p>
            <a:pPr marL="0" lvl="0" indent="0" algn="ctr" rtl="0">
              <a:spcBef>
                <a:spcPts val="0"/>
              </a:spcBef>
              <a:spcAft>
                <a:spcPts val="0"/>
              </a:spcAft>
              <a:buNone/>
            </a:pPr>
            <a:endParaRPr/>
          </a:p>
          <a:p>
            <a:pPr marL="0" lvl="0" indent="0" algn="ctr" rtl="0">
              <a:spcBef>
                <a:spcPts val="0"/>
              </a:spcBef>
              <a:spcAft>
                <a:spcPts val="0"/>
              </a:spcAft>
              <a:buNone/>
            </a:pPr>
            <a:r>
              <a:rPr lang="en-GB"/>
              <a:t>This is also a good place to link to their formative feedback. </a:t>
            </a:r>
            <a:endParaRPr/>
          </a:p>
        </p:txBody>
      </p:sp>
      <p:sp>
        <p:nvSpPr>
          <p:cNvPr id="698" name="Google Shape;698;p82"/>
          <p:cNvSpPr/>
          <p:nvPr/>
        </p:nvSpPr>
        <p:spPr>
          <a:xfrm>
            <a:off x="6223800" y="1565177"/>
            <a:ext cx="2463000" cy="5409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STRATEGIC FEEDBACK</a:t>
            </a:r>
            <a:endParaRPr b="1"/>
          </a:p>
        </p:txBody>
      </p:sp>
      <p:sp>
        <p:nvSpPr>
          <p:cNvPr id="695" name="Google Shape;695;p82"/>
          <p:cNvSpPr/>
          <p:nvPr/>
        </p:nvSpPr>
        <p:spPr>
          <a:xfrm>
            <a:off x="6211625" y="2191100"/>
            <a:ext cx="2463000" cy="31017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t>This is where feedback should become feedforward and give students actions to enhance further their performance. </a:t>
            </a:r>
            <a:endParaRPr/>
          </a:p>
          <a:p>
            <a:pPr marL="0" lvl="0" indent="0" algn="ctr" rtl="0">
              <a:spcBef>
                <a:spcPts val="0"/>
              </a:spcBef>
              <a:spcAft>
                <a:spcPts val="0"/>
              </a:spcAft>
              <a:buNone/>
            </a:pPr>
            <a:endParaRPr/>
          </a:p>
          <a:p>
            <a:pPr marL="0" lvl="0" indent="0" algn="ctr" rtl="0">
              <a:spcBef>
                <a:spcPts val="0"/>
              </a:spcBef>
              <a:spcAft>
                <a:spcPts val="0"/>
              </a:spcAft>
              <a:buNone/>
            </a:pPr>
            <a:r>
              <a:rPr lang="en-GB"/>
              <a:t>Additionally, it is good practice to identify future modules and and assessment whereby they can deliver and target their actions. </a:t>
            </a:r>
            <a:endParaRPr/>
          </a:p>
        </p:txBody>
      </p:sp>
      <p:pic>
        <p:nvPicPr>
          <p:cNvPr id="699" name="Google Shape;699;p82" descr="Footer comprising BSU, Educational Partner and Transform-ED logos. "/>
          <p:cNvPicPr preferRelativeResize="0"/>
          <p:nvPr/>
        </p:nvPicPr>
        <p:blipFill>
          <a:blip r:embed="rId4">
            <a:alphaModFix/>
          </a:blip>
          <a:stretch>
            <a:fillRect/>
          </a:stretch>
        </p:blipFill>
        <p:spPr>
          <a:xfrm>
            <a:off x="0" y="5662840"/>
            <a:ext cx="9143998" cy="1209584"/>
          </a:xfrm>
          <a:prstGeom prst="rect">
            <a:avLst/>
          </a:prstGeom>
          <a:noFill/>
          <a:ln>
            <a:noFill/>
          </a:ln>
        </p:spPr>
      </p:pic>
      <p:sp>
        <p:nvSpPr>
          <p:cNvPr id="691" name="Google Shape;691;p82"/>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50</a:t>
            </a:fld>
            <a:endParaRPr sz="1200" b="0" i="0" u="none" strike="noStrike" cap="none">
              <a:solidFill>
                <a:srgbClr val="2F3951"/>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03"/>
        <p:cNvGrpSpPr/>
        <p:nvPr/>
      </p:nvGrpSpPr>
      <p:grpSpPr>
        <a:xfrm>
          <a:off x="0" y="0"/>
          <a:ext cx="0" cy="0"/>
          <a:chOff x="0" y="0"/>
          <a:chExt cx="0" cy="0"/>
        </a:xfrm>
      </p:grpSpPr>
      <p:sp>
        <p:nvSpPr>
          <p:cNvPr id="704" name="Google Shape;704;p83"/>
          <p:cNvSpPr txBox="1">
            <a:spLocks noGrp="1"/>
          </p:cNvSpPr>
          <p:nvPr>
            <p:ph type="title"/>
          </p:nvPr>
        </p:nvSpPr>
        <p:spPr>
          <a:xfrm>
            <a:off x="220717" y="344558"/>
            <a:ext cx="8692942" cy="101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2314E"/>
              </a:buClr>
              <a:buSzPts val="3960"/>
              <a:buFont typeface="Arial"/>
              <a:buNone/>
            </a:pPr>
            <a:r>
              <a:rPr lang="en-GB" b="1" noProof="0" dirty="0">
                <a:latin typeface="Arial"/>
                <a:ea typeface="Arial"/>
                <a:cs typeface="Arial"/>
                <a:sym typeface="Arial"/>
              </a:rPr>
              <a:t>Giving feedback to students (2)</a:t>
            </a:r>
          </a:p>
        </p:txBody>
      </p:sp>
      <p:sp>
        <p:nvSpPr>
          <p:cNvPr id="710" name="Google Shape;710;p83"/>
          <p:cNvSpPr/>
          <p:nvPr/>
        </p:nvSpPr>
        <p:spPr>
          <a:xfrm>
            <a:off x="639400" y="1565177"/>
            <a:ext cx="2463000" cy="5409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SUBJECT FEEDBACK</a:t>
            </a:r>
            <a:endParaRPr b="1"/>
          </a:p>
        </p:txBody>
      </p:sp>
      <p:sp>
        <p:nvSpPr>
          <p:cNvPr id="707" name="Google Shape;707;p83"/>
          <p:cNvSpPr/>
          <p:nvPr/>
        </p:nvSpPr>
        <p:spPr>
          <a:xfrm>
            <a:off x="627225" y="2191100"/>
            <a:ext cx="2463000" cy="31017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t>This is feedback on their assessment and in particular in relation to the module learning outcomes and the assessment criteria. </a:t>
            </a:r>
            <a:endParaRPr/>
          </a:p>
          <a:p>
            <a:pPr marL="0" lvl="0" indent="0" algn="ctr" rtl="0">
              <a:spcBef>
                <a:spcPts val="0"/>
              </a:spcBef>
              <a:spcAft>
                <a:spcPts val="0"/>
              </a:spcAft>
              <a:buNone/>
            </a:pPr>
            <a:endParaRPr/>
          </a:p>
          <a:p>
            <a:pPr marL="0" lvl="0" indent="0" algn="ctr" rtl="0">
              <a:spcBef>
                <a:spcPts val="0"/>
              </a:spcBef>
              <a:spcAft>
                <a:spcPts val="0"/>
              </a:spcAft>
              <a:buNone/>
            </a:pPr>
            <a:r>
              <a:rPr lang="en-GB"/>
              <a:t>It is about the work and not the student. Avoid ‘I’ and ‘You’ when giving this type of feedback unless the assessment modality requires it. </a:t>
            </a:r>
            <a:endParaRPr/>
          </a:p>
        </p:txBody>
      </p:sp>
      <p:sp>
        <p:nvSpPr>
          <p:cNvPr id="713" name="Google Shape;713;p83">
            <a:extLst>
              <a:ext uri="{C183D7F6-B498-43B3-948B-1728B52AA6E4}">
                <adec:decorative xmlns:adec="http://schemas.microsoft.com/office/drawing/2017/decorative" val="1"/>
              </a:ext>
            </a:extLst>
          </p:cNvPr>
          <p:cNvSpPr/>
          <p:nvPr/>
        </p:nvSpPr>
        <p:spPr>
          <a:xfrm>
            <a:off x="2826775" y="2106075"/>
            <a:ext cx="336300" cy="3366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711" name="Google Shape;711;p83"/>
          <p:cNvSpPr/>
          <p:nvPr/>
        </p:nvSpPr>
        <p:spPr>
          <a:xfrm>
            <a:off x="3431600" y="1565177"/>
            <a:ext cx="2463000" cy="5409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LOGISTICAL FEEDBACK</a:t>
            </a:r>
            <a:endParaRPr b="1"/>
          </a:p>
        </p:txBody>
      </p:sp>
      <p:sp>
        <p:nvSpPr>
          <p:cNvPr id="708" name="Google Shape;708;p83"/>
          <p:cNvSpPr/>
          <p:nvPr/>
        </p:nvSpPr>
        <p:spPr>
          <a:xfrm>
            <a:off x="3419425" y="2191100"/>
            <a:ext cx="2463000" cy="31017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t>This is also feedback on their assessment but with a focus on the operational elements. For example, structure, spelling, grammar, referencing, formatting and other non-subject specific elements. </a:t>
            </a:r>
            <a:endParaRPr/>
          </a:p>
          <a:p>
            <a:pPr marL="0" lvl="0" indent="0" algn="ctr" rtl="0">
              <a:spcBef>
                <a:spcPts val="0"/>
              </a:spcBef>
              <a:spcAft>
                <a:spcPts val="0"/>
              </a:spcAft>
              <a:buNone/>
            </a:pPr>
            <a:endParaRPr/>
          </a:p>
          <a:p>
            <a:pPr marL="0" lvl="0" indent="0" algn="ctr" rtl="0">
              <a:spcBef>
                <a:spcPts val="0"/>
              </a:spcBef>
              <a:spcAft>
                <a:spcPts val="0"/>
              </a:spcAft>
              <a:buNone/>
            </a:pPr>
            <a:r>
              <a:rPr lang="en-GB"/>
              <a:t>This is also a good place to link to their formative feedback. </a:t>
            </a:r>
            <a:endParaRPr/>
          </a:p>
        </p:txBody>
      </p:sp>
      <p:sp>
        <p:nvSpPr>
          <p:cNvPr id="712" name="Google Shape;712;p83"/>
          <p:cNvSpPr/>
          <p:nvPr/>
        </p:nvSpPr>
        <p:spPr>
          <a:xfrm>
            <a:off x="6223800" y="1565177"/>
            <a:ext cx="2463000" cy="5409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STRATEGIC FEEDBACK</a:t>
            </a:r>
            <a:endParaRPr b="1"/>
          </a:p>
        </p:txBody>
      </p:sp>
      <p:sp>
        <p:nvSpPr>
          <p:cNvPr id="709" name="Google Shape;709;p83"/>
          <p:cNvSpPr/>
          <p:nvPr/>
        </p:nvSpPr>
        <p:spPr>
          <a:xfrm>
            <a:off x="6211625" y="2191100"/>
            <a:ext cx="2463000" cy="31017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a:t>This is where feedback should become feedforward and give students actions to enhance further their performance. </a:t>
            </a:r>
            <a:endParaRPr/>
          </a:p>
          <a:p>
            <a:pPr marL="0" lvl="0" indent="0" algn="ctr" rtl="0">
              <a:spcBef>
                <a:spcPts val="0"/>
              </a:spcBef>
              <a:spcAft>
                <a:spcPts val="0"/>
              </a:spcAft>
              <a:buNone/>
            </a:pPr>
            <a:endParaRPr/>
          </a:p>
          <a:p>
            <a:pPr marL="0" lvl="0" indent="0" algn="ctr" rtl="0">
              <a:spcBef>
                <a:spcPts val="0"/>
              </a:spcBef>
              <a:spcAft>
                <a:spcPts val="0"/>
              </a:spcAft>
              <a:buNone/>
            </a:pPr>
            <a:r>
              <a:rPr lang="en-GB"/>
              <a:t>Additionally, it is good practice to identify future modules and and assessment whereby they can deliver and target their actions. </a:t>
            </a:r>
            <a:endParaRPr/>
          </a:p>
        </p:txBody>
      </p:sp>
      <p:sp>
        <p:nvSpPr>
          <p:cNvPr id="714" name="Google Shape;714;p83">
            <a:extLst>
              <a:ext uri="{C183D7F6-B498-43B3-948B-1728B52AA6E4}">
                <adec:decorative xmlns:adec="http://schemas.microsoft.com/office/drawing/2017/decorative" val="1"/>
              </a:ext>
            </a:extLst>
          </p:cNvPr>
          <p:cNvSpPr/>
          <p:nvPr/>
        </p:nvSpPr>
        <p:spPr>
          <a:xfrm>
            <a:off x="5683495" y="2106075"/>
            <a:ext cx="336300" cy="3366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716" name="Google Shape;716;p83"/>
          <p:cNvSpPr txBox="1"/>
          <p:nvPr/>
        </p:nvSpPr>
        <p:spPr>
          <a:xfrm>
            <a:off x="639400" y="5131019"/>
            <a:ext cx="8035200" cy="3693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1000"/>
              </a:spcBef>
              <a:spcAft>
                <a:spcPts val="0"/>
              </a:spcAft>
              <a:buNone/>
            </a:pPr>
            <a:r>
              <a:rPr lang="en-GB" sz="1200" b="1" dirty="0">
                <a:solidFill>
                  <a:schemeClr val="dk1"/>
                </a:solidFill>
              </a:rPr>
              <a:t>The two red circles are areas where feedback will help students to understand their received grade. </a:t>
            </a:r>
            <a:endParaRPr sz="1200" b="1" dirty="0">
              <a:solidFill>
                <a:schemeClr val="dk1"/>
              </a:solidFill>
            </a:endParaRPr>
          </a:p>
        </p:txBody>
      </p:sp>
      <p:pic>
        <p:nvPicPr>
          <p:cNvPr id="715" name="Google Shape;715;p83" descr="Footer comprising BSU, Educational Partner and Transform-ED logos. "/>
          <p:cNvPicPr preferRelativeResize="0"/>
          <p:nvPr/>
        </p:nvPicPr>
        <p:blipFill>
          <a:blip r:embed="rId4">
            <a:alphaModFix/>
          </a:blip>
          <a:stretch>
            <a:fillRect/>
          </a:stretch>
        </p:blipFill>
        <p:spPr>
          <a:xfrm>
            <a:off x="0" y="5662840"/>
            <a:ext cx="9143998" cy="1209584"/>
          </a:xfrm>
          <a:prstGeom prst="rect">
            <a:avLst/>
          </a:prstGeom>
          <a:noFill/>
          <a:ln>
            <a:noFill/>
          </a:ln>
        </p:spPr>
      </p:pic>
      <p:sp>
        <p:nvSpPr>
          <p:cNvPr id="705" name="Google Shape;705;p83"/>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51</a:t>
            </a:fld>
            <a:endParaRPr sz="1200" b="0" i="0" u="none" strike="noStrike" cap="none">
              <a:solidFill>
                <a:srgbClr val="2F3951"/>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20"/>
        <p:cNvGrpSpPr/>
        <p:nvPr/>
      </p:nvGrpSpPr>
      <p:grpSpPr>
        <a:xfrm>
          <a:off x="0" y="0"/>
          <a:ext cx="0" cy="0"/>
          <a:chOff x="0" y="0"/>
          <a:chExt cx="0" cy="0"/>
        </a:xfrm>
      </p:grpSpPr>
      <p:sp>
        <p:nvSpPr>
          <p:cNvPr id="721" name="Google Shape;721;p84"/>
          <p:cNvSpPr txBox="1">
            <a:spLocks noGrp="1"/>
          </p:cNvSpPr>
          <p:nvPr>
            <p:ph type="title"/>
          </p:nvPr>
        </p:nvSpPr>
        <p:spPr>
          <a:xfrm>
            <a:off x="457200" y="404664"/>
            <a:ext cx="8229600" cy="101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2314E"/>
              </a:buClr>
              <a:buSzPts val="3960"/>
              <a:buFont typeface="Arial"/>
              <a:buNone/>
            </a:pPr>
            <a:r>
              <a:rPr lang="en-GB" b="1" noProof="0" dirty="0">
                <a:latin typeface="Arial"/>
                <a:ea typeface="Arial"/>
                <a:cs typeface="Arial"/>
                <a:sym typeface="Arial"/>
              </a:rPr>
              <a:t>Moderation</a:t>
            </a:r>
          </a:p>
        </p:txBody>
      </p:sp>
      <p:sp>
        <p:nvSpPr>
          <p:cNvPr id="724" name="Google Shape;724;p84">
            <a:extLst>
              <a:ext uri="{C183D7F6-B498-43B3-948B-1728B52AA6E4}">
                <adec:decorative xmlns:adec="http://schemas.microsoft.com/office/drawing/2017/decorative" val="1"/>
              </a:ext>
            </a:extLst>
          </p:cNvPr>
          <p:cNvSpPr txBox="1"/>
          <p:nvPr/>
        </p:nvSpPr>
        <p:spPr>
          <a:xfrm>
            <a:off x="-652975" y="1253400"/>
            <a:ext cx="61035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endParaRPr sz="2000">
              <a:solidFill>
                <a:srgbClr val="000000"/>
              </a:solidFill>
            </a:endParaRPr>
          </a:p>
          <a:p>
            <a:pPr marL="0" lvl="0" indent="0" algn="l" rtl="0">
              <a:lnSpc>
                <a:spcPct val="90000"/>
              </a:lnSpc>
              <a:spcBef>
                <a:spcPts val="1000"/>
              </a:spcBef>
              <a:spcAft>
                <a:spcPts val="0"/>
              </a:spcAft>
              <a:buNone/>
            </a:pPr>
            <a:endParaRPr sz="2000">
              <a:solidFill>
                <a:srgbClr val="FFFFFF"/>
              </a:solidFill>
            </a:endParaRPr>
          </a:p>
          <a:p>
            <a:pPr marL="0" lvl="0" indent="0" algn="l" rtl="0">
              <a:lnSpc>
                <a:spcPct val="90000"/>
              </a:lnSpc>
              <a:spcBef>
                <a:spcPts val="1000"/>
              </a:spcBef>
              <a:spcAft>
                <a:spcPts val="0"/>
              </a:spcAft>
              <a:buNone/>
            </a:pPr>
            <a:endParaRPr sz="2000">
              <a:solidFill>
                <a:srgbClr val="FFFFFF"/>
              </a:solidFill>
            </a:endParaRPr>
          </a:p>
          <a:p>
            <a:pPr marL="0" lvl="0" indent="0" algn="l" rtl="0">
              <a:lnSpc>
                <a:spcPct val="90000"/>
              </a:lnSpc>
              <a:spcBef>
                <a:spcPts val="1000"/>
              </a:spcBef>
              <a:spcAft>
                <a:spcPts val="0"/>
              </a:spcAft>
              <a:buNone/>
            </a:pPr>
            <a:endParaRPr sz="2000">
              <a:solidFill>
                <a:srgbClr val="FFFFFF"/>
              </a:solidFill>
            </a:endParaRPr>
          </a:p>
        </p:txBody>
      </p:sp>
      <p:sp>
        <p:nvSpPr>
          <p:cNvPr id="725" name="Google Shape;725;p84"/>
          <p:cNvSpPr txBox="1"/>
          <p:nvPr/>
        </p:nvSpPr>
        <p:spPr>
          <a:xfrm>
            <a:off x="501400" y="1304100"/>
            <a:ext cx="3060300" cy="585000"/>
          </a:xfrm>
          <a:prstGeom prst="rect">
            <a:avLst/>
          </a:prstGeom>
          <a:solidFill>
            <a:srgbClr val="D8E2F3"/>
          </a:solid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000000"/>
              </a:buClr>
              <a:buSzPts val="2400"/>
              <a:buFont typeface="Calibri"/>
              <a:buNone/>
            </a:pPr>
            <a:r>
              <a:rPr lang="en-GB" sz="1600" b="1" i="0" u="none" strike="noStrike" cap="none">
                <a:solidFill>
                  <a:srgbClr val="000000"/>
                </a:solidFill>
              </a:rPr>
              <a:t>Internal Moderation </a:t>
            </a:r>
            <a:endParaRPr sz="1600" b="1" i="0" u="none" strike="noStrike" cap="none">
              <a:solidFill>
                <a:srgbClr val="000000"/>
              </a:solidFill>
            </a:endParaRPr>
          </a:p>
          <a:p>
            <a:pPr marL="0" marR="0" lvl="0" indent="0" algn="ctr" rtl="0">
              <a:spcBef>
                <a:spcPts val="0"/>
              </a:spcBef>
              <a:spcAft>
                <a:spcPts val="0"/>
              </a:spcAft>
              <a:buClr>
                <a:srgbClr val="000000"/>
              </a:buClr>
              <a:buSzPts val="2400"/>
              <a:buFont typeface="Calibri"/>
              <a:buNone/>
            </a:pPr>
            <a:r>
              <a:rPr lang="en-GB" sz="1600" b="1" i="0" u="none" strike="noStrike" cap="none">
                <a:solidFill>
                  <a:srgbClr val="000000"/>
                </a:solidFill>
              </a:rPr>
              <a:t>by Partner</a:t>
            </a:r>
            <a:endParaRPr sz="1600"/>
          </a:p>
        </p:txBody>
      </p:sp>
      <p:sp>
        <p:nvSpPr>
          <p:cNvPr id="726" name="Google Shape;726;p84"/>
          <p:cNvSpPr txBox="1"/>
          <p:nvPr/>
        </p:nvSpPr>
        <p:spPr>
          <a:xfrm>
            <a:off x="501401" y="2859851"/>
            <a:ext cx="3060300" cy="585000"/>
          </a:xfrm>
          <a:prstGeom prst="rect">
            <a:avLst/>
          </a:prstGeom>
          <a:solidFill>
            <a:srgbClr val="D8E2F3"/>
          </a:solid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000000"/>
              </a:buClr>
              <a:buSzPts val="2400"/>
              <a:buFont typeface="Calibri"/>
              <a:buNone/>
            </a:pPr>
            <a:r>
              <a:rPr lang="en-GB" sz="1600" b="1" i="0" u="none" strike="noStrike" cap="none">
                <a:solidFill>
                  <a:srgbClr val="000000"/>
                </a:solidFill>
              </a:rPr>
              <a:t>Internal Moderation</a:t>
            </a:r>
            <a:endParaRPr sz="1600" b="1"/>
          </a:p>
          <a:p>
            <a:pPr marL="0" marR="0" lvl="0" indent="0" algn="ctr" rtl="0">
              <a:spcBef>
                <a:spcPts val="0"/>
              </a:spcBef>
              <a:spcAft>
                <a:spcPts val="0"/>
              </a:spcAft>
              <a:buClr>
                <a:srgbClr val="000000"/>
              </a:buClr>
              <a:buSzPts val="2400"/>
              <a:buFont typeface="Calibri"/>
              <a:buNone/>
            </a:pPr>
            <a:r>
              <a:rPr lang="en-GB" sz="1600" b="1" i="0" u="none" strike="noStrike" cap="none">
                <a:solidFill>
                  <a:srgbClr val="000000"/>
                </a:solidFill>
              </a:rPr>
              <a:t>by BSU</a:t>
            </a:r>
            <a:endParaRPr sz="1600"/>
          </a:p>
        </p:txBody>
      </p:sp>
      <p:sp>
        <p:nvSpPr>
          <p:cNvPr id="727" name="Google Shape;727;p84"/>
          <p:cNvSpPr txBox="1"/>
          <p:nvPr/>
        </p:nvSpPr>
        <p:spPr>
          <a:xfrm>
            <a:off x="501401" y="4477375"/>
            <a:ext cx="3060300" cy="585000"/>
          </a:xfrm>
          <a:prstGeom prst="rect">
            <a:avLst/>
          </a:prstGeom>
          <a:solidFill>
            <a:srgbClr val="D8E2F3"/>
          </a:solid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000000"/>
              </a:buClr>
              <a:buSzPts val="2400"/>
              <a:buFont typeface="Calibri"/>
              <a:buNone/>
            </a:pPr>
            <a:r>
              <a:rPr lang="en-GB" sz="1600" b="1" i="0" u="none" strike="noStrike" cap="none">
                <a:solidFill>
                  <a:srgbClr val="000000"/>
                </a:solidFill>
              </a:rPr>
              <a:t>External Moderation by External Examiner</a:t>
            </a:r>
            <a:endParaRPr sz="1600"/>
          </a:p>
        </p:txBody>
      </p:sp>
      <p:cxnSp>
        <p:nvCxnSpPr>
          <p:cNvPr id="728" name="Google Shape;728;p84">
            <a:extLst>
              <a:ext uri="{C183D7F6-B498-43B3-948B-1728B52AA6E4}">
                <adec:decorative xmlns:adec="http://schemas.microsoft.com/office/drawing/2017/decorative" val="1"/>
              </a:ext>
            </a:extLst>
          </p:cNvPr>
          <p:cNvCxnSpPr>
            <a:stCxn id="725" idx="2"/>
            <a:endCxn id="726" idx="0"/>
          </p:cNvCxnSpPr>
          <p:nvPr/>
        </p:nvCxnSpPr>
        <p:spPr>
          <a:xfrm>
            <a:off x="2031550" y="1889100"/>
            <a:ext cx="0" cy="970800"/>
          </a:xfrm>
          <a:prstGeom prst="straightConnector1">
            <a:avLst/>
          </a:prstGeom>
          <a:noFill/>
          <a:ln w="50800" cap="flat" cmpd="sng">
            <a:solidFill>
              <a:srgbClr val="000000"/>
            </a:solidFill>
            <a:prstDash val="solid"/>
            <a:miter lim="800000"/>
            <a:headEnd type="none" w="sm" len="sm"/>
            <a:tailEnd type="triangle" w="med" len="med"/>
          </a:ln>
        </p:spPr>
      </p:cxnSp>
      <p:cxnSp>
        <p:nvCxnSpPr>
          <p:cNvPr id="729" name="Google Shape;729;p84">
            <a:extLst>
              <a:ext uri="{C183D7F6-B498-43B3-948B-1728B52AA6E4}">
                <adec:decorative xmlns:adec="http://schemas.microsoft.com/office/drawing/2017/decorative" val="1"/>
              </a:ext>
            </a:extLst>
          </p:cNvPr>
          <p:cNvCxnSpPr>
            <a:stCxn id="726" idx="2"/>
            <a:endCxn id="727" idx="0"/>
          </p:cNvCxnSpPr>
          <p:nvPr/>
        </p:nvCxnSpPr>
        <p:spPr>
          <a:xfrm>
            <a:off x="2031551" y="3444851"/>
            <a:ext cx="0" cy="1032600"/>
          </a:xfrm>
          <a:prstGeom prst="straightConnector1">
            <a:avLst/>
          </a:prstGeom>
          <a:noFill/>
          <a:ln w="50800" cap="flat" cmpd="sng">
            <a:solidFill>
              <a:srgbClr val="000000"/>
            </a:solidFill>
            <a:prstDash val="solid"/>
            <a:miter lim="800000"/>
            <a:headEnd type="none" w="sm" len="sm"/>
            <a:tailEnd type="triangle" w="med" len="med"/>
          </a:ln>
        </p:spPr>
      </p:cxnSp>
      <p:pic>
        <p:nvPicPr>
          <p:cNvPr id="3" name="Picture 2" descr="Target image showing accuracy and precision when marking and the importance in managing this as part of the moderation process.">
            <a:extLst>
              <a:ext uri="{FF2B5EF4-FFF2-40B4-BE49-F238E27FC236}">
                <a16:creationId xmlns:a16="http://schemas.microsoft.com/office/drawing/2014/main" id="{2E47326F-2932-58BF-BC3A-390B99C7F77D}"/>
              </a:ext>
            </a:extLst>
          </p:cNvPr>
          <p:cNvPicPr>
            <a:picLocks noChangeAspect="1"/>
          </p:cNvPicPr>
          <p:nvPr/>
        </p:nvPicPr>
        <p:blipFill>
          <a:blip r:embed="rId4"/>
          <a:stretch>
            <a:fillRect/>
          </a:stretch>
        </p:blipFill>
        <p:spPr>
          <a:xfrm>
            <a:off x="5060183" y="951553"/>
            <a:ext cx="3650076" cy="3432040"/>
          </a:xfrm>
          <a:prstGeom prst="rect">
            <a:avLst/>
          </a:prstGeom>
        </p:spPr>
      </p:pic>
      <p:sp>
        <p:nvSpPr>
          <p:cNvPr id="741" name="Google Shape;741;p84"/>
          <p:cNvSpPr txBox="1"/>
          <p:nvPr/>
        </p:nvSpPr>
        <p:spPr>
          <a:xfrm>
            <a:off x="4951175" y="4412713"/>
            <a:ext cx="3897000" cy="714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1600" b="1">
                <a:solidFill>
                  <a:srgbClr val="2F3951"/>
                </a:solidFill>
              </a:rPr>
              <a:t>Accuracy (how closes to the target)</a:t>
            </a:r>
            <a:endParaRPr sz="1600" b="1">
              <a:solidFill>
                <a:srgbClr val="2F3951"/>
              </a:solidFill>
            </a:endParaRPr>
          </a:p>
          <a:p>
            <a:pPr marL="0" lvl="0" indent="0" algn="l" rtl="0">
              <a:lnSpc>
                <a:spcPct val="115000"/>
              </a:lnSpc>
              <a:spcBef>
                <a:spcPts val="0"/>
              </a:spcBef>
              <a:spcAft>
                <a:spcPts val="0"/>
              </a:spcAft>
              <a:buNone/>
            </a:pPr>
            <a:r>
              <a:rPr lang="en-GB" sz="1600" b="1">
                <a:solidFill>
                  <a:srgbClr val="2F3951"/>
                </a:solidFill>
              </a:rPr>
              <a:t>Precision (how close to each other)</a:t>
            </a:r>
            <a:endParaRPr sz="1600" b="1">
              <a:solidFill>
                <a:srgbClr val="2F3951"/>
              </a:solidFill>
            </a:endParaRPr>
          </a:p>
        </p:txBody>
      </p:sp>
      <p:pic>
        <p:nvPicPr>
          <p:cNvPr id="742" name="Google Shape;742;p84" descr="Footer comprising BSU, Educational Partner and Transform-ED logos. "/>
          <p:cNvPicPr preferRelativeResize="0"/>
          <p:nvPr/>
        </p:nvPicPr>
        <p:blipFill>
          <a:blip r:embed="rId5">
            <a:alphaModFix/>
          </a:blip>
          <a:stretch>
            <a:fillRect/>
          </a:stretch>
        </p:blipFill>
        <p:spPr>
          <a:xfrm>
            <a:off x="0" y="5662840"/>
            <a:ext cx="9143998" cy="1209584"/>
          </a:xfrm>
          <a:prstGeom prst="rect">
            <a:avLst/>
          </a:prstGeom>
          <a:noFill/>
          <a:ln>
            <a:noFill/>
          </a:ln>
        </p:spPr>
      </p:pic>
      <p:sp>
        <p:nvSpPr>
          <p:cNvPr id="722" name="Google Shape;722;p84"/>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52</a:t>
            </a:fld>
            <a:endParaRPr sz="1200" b="0" i="0" u="none" strike="noStrike" cap="none">
              <a:solidFill>
                <a:srgbClr val="2F3951"/>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B7CCE4"/>
        </a:solidFill>
        <a:effectLst/>
      </p:bgPr>
    </p:bg>
    <p:spTree>
      <p:nvGrpSpPr>
        <p:cNvPr id="1" name="Shape 746"/>
        <p:cNvGrpSpPr/>
        <p:nvPr/>
      </p:nvGrpSpPr>
      <p:grpSpPr>
        <a:xfrm>
          <a:off x="0" y="0"/>
          <a:ext cx="0" cy="0"/>
          <a:chOff x="0" y="0"/>
          <a:chExt cx="0" cy="0"/>
        </a:xfrm>
      </p:grpSpPr>
      <p:sp>
        <p:nvSpPr>
          <p:cNvPr id="747" name="Google Shape;747;p85"/>
          <p:cNvSpPr txBox="1">
            <a:spLocks noGrp="1"/>
          </p:cNvSpPr>
          <p:nvPr>
            <p:ph type="title"/>
          </p:nvPr>
        </p:nvSpPr>
        <p:spPr>
          <a:xfrm>
            <a:off x="141889" y="404664"/>
            <a:ext cx="8771769" cy="101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2314E"/>
              </a:buClr>
              <a:buSzPts val="3960"/>
              <a:buFont typeface="Arial"/>
              <a:buNone/>
            </a:pPr>
            <a:r>
              <a:rPr lang="en-GB" b="1" noProof="0" dirty="0">
                <a:latin typeface="Arial"/>
                <a:ea typeface="Arial"/>
                <a:cs typeface="Arial"/>
                <a:sym typeface="Arial"/>
              </a:rPr>
              <a:t>Link to BSU policy/guidance (4)</a:t>
            </a:r>
          </a:p>
        </p:txBody>
      </p:sp>
      <p:sp>
        <p:nvSpPr>
          <p:cNvPr id="748" name="Google Shape;748;p85"/>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53</a:t>
            </a:fld>
            <a:endParaRPr sz="1200" b="0" i="0" u="none" strike="noStrike" cap="none">
              <a:solidFill>
                <a:srgbClr val="2F3951"/>
              </a:solidFill>
              <a:latin typeface="Arial"/>
              <a:ea typeface="Arial"/>
              <a:cs typeface="Arial"/>
              <a:sym typeface="Arial"/>
            </a:endParaRPr>
          </a:p>
        </p:txBody>
      </p:sp>
      <p:pic>
        <p:nvPicPr>
          <p:cNvPr id="750" name="Google Shape;750;p85" descr="Footer comprising BSU, Educational partner and Transform-ED logos. "/>
          <p:cNvPicPr preferRelativeResize="0"/>
          <p:nvPr/>
        </p:nvPicPr>
        <p:blipFill>
          <a:blip r:embed="rId3">
            <a:alphaModFix/>
          </a:blip>
          <a:stretch>
            <a:fillRect/>
          </a:stretch>
        </p:blipFill>
        <p:spPr>
          <a:xfrm>
            <a:off x="0" y="5662840"/>
            <a:ext cx="9143998" cy="1209584"/>
          </a:xfrm>
          <a:prstGeom prst="rect">
            <a:avLst/>
          </a:prstGeom>
          <a:noFill/>
          <a:ln>
            <a:noFill/>
          </a:ln>
        </p:spPr>
      </p:pic>
      <p:pic>
        <p:nvPicPr>
          <p:cNvPr id="751" name="Google Shape;751;p85" descr="Front page of BSU Assessment and Feedback Policy">
            <a:hlinkClick r:id="rId4"/>
          </p:cNvPr>
          <p:cNvPicPr preferRelativeResize="0"/>
          <p:nvPr/>
        </p:nvPicPr>
        <p:blipFill>
          <a:blip r:embed="rId5">
            <a:alphaModFix/>
          </a:blip>
          <a:stretch>
            <a:fillRect/>
          </a:stretch>
        </p:blipFill>
        <p:spPr>
          <a:xfrm>
            <a:off x="601392" y="1458839"/>
            <a:ext cx="2771184" cy="3940277"/>
          </a:xfrm>
          <a:prstGeom prst="rect">
            <a:avLst/>
          </a:prstGeom>
          <a:noFill/>
          <a:ln w="9525" cap="flat" cmpd="sng">
            <a:solidFill>
              <a:schemeClr val="dk2"/>
            </a:solidFill>
            <a:prstDash val="solid"/>
            <a:round/>
            <a:headEnd type="none" w="sm" len="sm"/>
            <a:tailEnd type="none" w="sm" len="sm"/>
          </a:ln>
        </p:spPr>
      </p:pic>
      <p:sp>
        <p:nvSpPr>
          <p:cNvPr id="752" name="Google Shape;752;p85"/>
          <p:cNvSpPr txBox="1"/>
          <p:nvPr/>
        </p:nvSpPr>
        <p:spPr>
          <a:xfrm>
            <a:off x="643138" y="4201810"/>
            <a:ext cx="26877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u="sng" dirty="0">
                <a:solidFill>
                  <a:schemeClr val="hlink"/>
                </a:solidFill>
                <a:hlinkClick r:id="rId4"/>
              </a:rPr>
              <a:t>https://www.bathspa.ac.uk/media/bathspaacuk/about-us/policies/academic-and-student/Assessment-and-feedback-policy.pdf</a:t>
            </a:r>
            <a:endParaRPr dirty="0"/>
          </a:p>
          <a:p>
            <a:pPr marL="0" lvl="0" indent="0" algn="l" rtl="0">
              <a:spcBef>
                <a:spcPts val="0"/>
              </a:spcBef>
              <a:spcAft>
                <a:spcPts val="0"/>
              </a:spcAft>
              <a:buNone/>
            </a:pPr>
            <a:endParaRPr dirty="0"/>
          </a:p>
        </p:txBody>
      </p:sp>
      <p:sp>
        <p:nvSpPr>
          <p:cNvPr id="753" name="Google Shape;753;p85"/>
          <p:cNvSpPr txBox="1">
            <a:spLocks noGrp="1"/>
          </p:cNvSpPr>
          <p:nvPr>
            <p:ph type="body" idx="1"/>
          </p:nvPr>
        </p:nvSpPr>
        <p:spPr>
          <a:xfrm>
            <a:off x="3611150" y="1458850"/>
            <a:ext cx="4988100" cy="3674100"/>
          </a:xfrm>
          <a:prstGeom prst="rect">
            <a:avLst/>
          </a:prstGeom>
          <a:noFill/>
          <a:ln>
            <a:noFill/>
          </a:ln>
        </p:spPr>
        <p:txBody>
          <a:bodyPr spcFirstLastPara="1" wrap="square" lIns="91425" tIns="45700" rIns="91425" bIns="45700" anchor="t" anchorCtr="0">
            <a:noAutofit/>
          </a:bodyPr>
          <a:lstStyle/>
          <a:p>
            <a:pPr marL="457200" lvl="0" indent="-355600" algn="l" rtl="0">
              <a:lnSpc>
                <a:spcPct val="134000"/>
              </a:lnSpc>
              <a:spcBef>
                <a:spcPts val="1000"/>
              </a:spcBef>
              <a:spcAft>
                <a:spcPts val="0"/>
              </a:spcAft>
              <a:buSzPts val="2000"/>
              <a:buFont typeface="Arial"/>
              <a:buChar char="•"/>
            </a:pPr>
            <a:r>
              <a:rPr lang="en-GB" sz="2000" noProof="0" dirty="0">
                <a:latin typeface="Arial"/>
                <a:ea typeface="Arial"/>
                <a:cs typeface="Arial"/>
                <a:sym typeface="Arial"/>
              </a:rPr>
              <a:t>See section 7 of this policy for guidance on Moderation</a:t>
            </a:r>
          </a:p>
          <a:p>
            <a:pPr marL="457200" lvl="0" indent="0" algn="l" rtl="0">
              <a:lnSpc>
                <a:spcPct val="134000"/>
              </a:lnSpc>
              <a:spcBef>
                <a:spcPts val="1000"/>
              </a:spcBef>
              <a:spcAft>
                <a:spcPts val="0"/>
              </a:spcAft>
              <a:buNone/>
            </a:pPr>
            <a:endParaRPr lang="en-GB" sz="2000" noProof="0" dirty="0">
              <a:latin typeface="Arial"/>
              <a:ea typeface="Arial"/>
              <a:cs typeface="Arial"/>
              <a:sym typeface="Arial"/>
            </a:endParaRPr>
          </a:p>
          <a:p>
            <a:pPr marL="457200" lvl="0" indent="-355600" algn="l" rtl="0">
              <a:lnSpc>
                <a:spcPct val="134000"/>
              </a:lnSpc>
              <a:spcBef>
                <a:spcPts val="1000"/>
              </a:spcBef>
              <a:spcAft>
                <a:spcPts val="0"/>
              </a:spcAft>
              <a:buSzPts val="2000"/>
              <a:buFont typeface="Arial"/>
              <a:buChar char="•"/>
            </a:pPr>
            <a:r>
              <a:rPr lang="en-GB" sz="2000" noProof="0" dirty="0">
                <a:latin typeface="Arial"/>
                <a:ea typeface="Arial"/>
                <a:cs typeface="Arial"/>
                <a:sym typeface="Arial"/>
              </a:rPr>
              <a:t>Additional slides and information can be found in CPD 6</a:t>
            </a:r>
          </a:p>
          <a:p>
            <a:pPr marL="457200" lvl="0" indent="0" algn="l" rtl="0">
              <a:lnSpc>
                <a:spcPct val="134000"/>
              </a:lnSpc>
              <a:spcBef>
                <a:spcPts val="1000"/>
              </a:spcBef>
              <a:spcAft>
                <a:spcPts val="0"/>
              </a:spcAft>
              <a:buNone/>
            </a:pPr>
            <a:endParaRPr lang="en-GB" sz="2000" noProof="0" dirty="0">
              <a:latin typeface="Arial"/>
              <a:ea typeface="Arial"/>
              <a:cs typeface="Arial"/>
              <a:sym typeface="Arial"/>
            </a:endParaRPr>
          </a:p>
          <a:p>
            <a:pPr marL="457200" lvl="0" indent="-355600" algn="l" rtl="0">
              <a:lnSpc>
                <a:spcPct val="134000"/>
              </a:lnSpc>
              <a:spcBef>
                <a:spcPts val="1000"/>
              </a:spcBef>
              <a:spcAft>
                <a:spcPts val="0"/>
              </a:spcAft>
              <a:buSzPts val="2000"/>
              <a:buFont typeface="Arial"/>
              <a:buChar char="•"/>
            </a:pPr>
            <a:r>
              <a:rPr lang="en-GB" sz="2000" noProof="0" dirty="0">
                <a:latin typeface="Arial"/>
                <a:ea typeface="Arial"/>
                <a:cs typeface="Arial"/>
                <a:sym typeface="Arial"/>
              </a:rPr>
              <a:t>7c - of this policy relates to moderation by external partners</a:t>
            </a:r>
          </a:p>
          <a:p>
            <a:pPr marL="457200" lvl="0" indent="0" algn="l" rtl="0">
              <a:lnSpc>
                <a:spcPct val="134000"/>
              </a:lnSpc>
              <a:spcBef>
                <a:spcPts val="1000"/>
              </a:spcBef>
              <a:spcAft>
                <a:spcPts val="0"/>
              </a:spcAft>
              <a:buNone/>
            </a:pPr>
            <a:endParaRPr lang="en-GB" sz="1600" noProof="0" dirty="0">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57"/>
        <p:cNvGrpSpPr/>
        <p:nvPr/>
      </p:nvGrpSpPr>
      <p:grpSpPr>
        <a:xfrm>
          <a:off x="0" y="0"/>
          <a:ext cx="0" cy="0"/>
          <a:chOff x="0" y="0"/>
          <a:chExt cx="0" cy="0"/>
        </a:xfrm>
      </p:grpSpPr>
      <p:sp>
        <p:nvSpPr>
          <p:cNvPr id="758" name="Google Shape;758;p86"/>
          <p:cNvSpPr txBox="1">
            <a:spLocks noGrp="1"/>
          </p:cNvSpPr>
          <p:nvPr>
            <p:ph type="title"/>
          </p:nvPr>
        </p:nvSpPr>
        <p:spPr>
          <a:xfrm>
            <a:off x="457200" y="404664"/>
            <a:ext cx="8229600" cy="101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2314E"/>
              </a:buClr>
              <a:buSzPts val="3960"/>
              <a:buFont typeface="Arial"/>
              <a:buNone/>
            </a:pPr>
            <a:r>
              <a:rPr lang="en-GB" b="1" noProof="0" dirty="0">
                <a:latin typeface="Arial"/>
                <a:ea typeface="Arial"/>
                <a:cs typeface="Arial"/>
                <a:sym typeface="Arial"/>
              </a:rPr>
              <a:t>Any questions?</a:t>
            </a:r>
          </a:p>
        </p:txBody>
      </p:sp>
      <p:pic>
        <p:nvPicPr>
          <p:cNvPr id="761" name="Google Shape;761;p86" descr="BSU + Transform-ED + Partner logos"/>
          <p:cNvPicPr preferRelativeResize="0"/>
          <p:nvPr/>
        </p:nvPicPr>
        <p:blipFill>
          <a:blip r:embed="rId4">
            <a:alphaModFix/>
          </a:blip>
          <a:stretch>
            <a:fillRect/>
          </a:stretch>
        </p:blipFill>
        <p:spPr>
          <a:xfrm>
            <a:off x="16044" y="5656437"/>
            <a:ext cx="9143998" cy="1209584"/>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65"/>
        <p:cNvGrpSpPr/>
        <p:nvPr/>
      </p:nvGrpSpPr>
      <p:grpSpPr>
        <a:xfrm>
          <a:off x="0" y="0"/>
          <a:ext cx="0" cy="0"/>
          <a:chOff x="0" y="0"/>
          <a:chExt cx="0" cy="0"/>
        </a:xfrm>
      </p:grpSpPr>
      <p:sp>
        <p:nvSpPr>
          <p:cNvPr id="766" name="Google Shape;766;p87"/>
          <p:cNvSpPr txBox="1">
            <a:spLocks noGrp="1"/>
          </p:cNvSpPr>
          <p:nvPr>
            <p:ph type="title"/>
          </p:nvPr>
        </p:nvSpPr>
        <p:spPr>
          <a:xfrm>
            <a:off x="457200" y="404664"/>
            <a:ext cx="8229600" cy="101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2314E"/>
              </a:buClr>
              <a:buSzPts val="3960"/>
              <a:buFont typeface="Arial"/>
              <a:buNone/>
            </a:pPr>
            <a:r>
              <a:rPr lang="en-GB" b="1" noProof="0" dirty="0">
                <a:latin typeface="Arial"/>
                <a:ea typeface="Arial"/>
                <a:cs typeface="Arial"/>
                <a:sym typeface="Arial"/>
              </a:rPr>
              <a:t>Reflection and future planning (1)</a:t>
            </a:r>
          </a:p>
        </p:txBody>
      </p:sp>
      <p:sp>
        <p:nvSpPr>
          <p:cNvPr id="767" name="Google Shape;767;p87"/>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55</a:t>
            </a:fld>
            <a:endParaRPr sz="1200" b="0" i="0" u="none" strike="noStrike" cap="none">
              <a:solidFill>
                <a:srgbClr val="2F3951"/>
              </a:solidFill>
              <a:latin typeface="Arial"/>
              <a:ea typeface="Arial"/>
              <a:cs typeface="Arial"/>
              <a:sym typeface="Arial"/>
            </a:endParaRPr>
          </a:p>
        </p:txBody>
      </p:sp>
      <p:pic>
        <p:nvPicPr>
          <p:cNvPr id="769" name="Google Shape;769;p87" descr="BSU + Transform-ED + Partner logos"/>
          <p:cNvPicPr preferRelativeResize="0"/>
          <p:nvPr/>
        </p:nvPicPr>
        <p:blipFill>
          <a:blip r:embed="rId4">
            <a:alphaModFix/>
          </a:blip>
          <a:stretch>
            <a:fillRect/>
          </a:stretch>
        </p:blipFill>
        <p:spPr>
          <a:xfrm>
            <a:off x="0" y="5662840"/>
            <a:ext cx="9143998" cy="1209584"/>
          </a:xfrm>
          <a:prstGeom prst="rect">
            <a:avLst/>
          </a:prstGeom>
          <a:noFill/>
          <a:ln>
            <a:noFill/>
          </a:ln>
        </p:spPr>
      </p:pic>
      <p:sp>
        <p:nvSpPr>
          <p:cNvPr id="770" name="Google Shape;770;p87"/>
          <p:cNvSpPr txBox="1">
            <a:spLocks noGrp="1"/>
          </p:cNvSpPr>
          <p:nvPr>
            <p:ph type="body" idx="1"/>
          </p:nvPr>
        </p:nvSpPr>
        <p:spPr>
          <a:xfrm>
            <a:off x="457200" y="2055275"/>
            <a:ext cx="8456400" cy="3674100"/>
          </a:xfrm>
          <a:prstGeom prst="rect">
            <a:avLst/>
          </a:prstGeom>
          <a:noFill/>
          <a:ln>
            <a:noFill/>
          </a:ln>
        </p:spPr>
        <p:txBody>
          <a:bodyPr spcFirstLastPara="1" wrap="square" lIns="91425" tIns="45700" rIns="91425" bIns="45700" anchor="t" anchorCtr="0">
            <a:noAutofit/>
          </a:bodyPr>
          <a:lstStyle/>
          <a:p>
            <a:pPr marL="0" lvl="0" indent="0" algn="l" rtl="0">
              <a:lnSpc>
                <a:spcPct val="134000"/>
              </a:lnSpc>
              <a:spcBef>
                <a:spcPts val="1000"/>
              </a:spcBef>
              <a:spcAft>
                <a:spcPts val="0"/>
              </a:spcAft>
              <a:buNone/>
            </a:pPr>
            <a:r>
              <a:rPr lang="en-GB" sz="2000" noProof="0" dirty="0">
                <a:latin typeface="Arial"/>
                <a:ea typeface="Arial"/>
                <a:cs typeface="Arial"/>
                <a:sym typeface="Arial"/>
              </a:rPr>
              <a:t>In this session, we have covered a lot of material and it will be useful to spend a couple of minutes on personal reflection around the following questions:</a:t>
            </a:r>
          </a:p>
          <a:p>
            <a:pPr marL="0" lvl="0" indent="0" algn="l" rtl="0">
              <a:lnSpc>
                <a:spcPct val="134000"/>
              </a:lnSpc>
              <a:spcBef>
                <a:spcPts val="1000"/>
              </a:spcBef>
              <a:spcAft>
                <a:spcPts val="0"/>
              </a:spcAft>
              <a:buNone/>
            </a:pPr>
            <a:endParaRPr lang="en-GB" sz="2000" noProof="0" dirty="0">
              <a:latin typeface="Arial"/>
              <a:ea typeface="Arial"/>
              <a:cs typeface="Arial"/>
              <a:sym typeface="Arial"/>
            </a:endParaRPr>
          </a:p>
          <a:p>
            <a:pPr marL="457200" lvl="0" indent="-355600" algn="l" rtl="0">
              <a:lnSpc>
                <a:spcPct val="134000"/>
              </a:lnSpc>
              <a:spcBef>
                <a:spcPts val="1000"/>
              </a:spcBef>
              <a:spcAft>
                <a:spcPts val="0"/>
              </a:spcAft>
              <a:buSzPts val="2000"/>
              <a:buFont typeface="Arial"/>
              <a:buChar char="•"/>
            </a:pPr>
            <a:r>
              <a:rPr lang="en-GB" sz="2000" i="1" noProof="0" dirty="0">
                <a:latin typeface="Arial"/>
                <a:ea typeface="Arial"/>
                <a:cs typeface="Arial"/>
                <a:sym typeface="Arial"/>
              </a:rPr>
              <a:t>What information is new information for me?</a:t>
            </a:r>
          </a:p>
          <a:p>
            <a:pPr marL="457200" lvl="0" indent="-355600" algn="l" rtl="0">
              <a:lnSpc>
                <a:spcPct val="134000"/>
              </a:lnSpc>
              <a:spcBef>
                <a:spcPts val="0"/>
              </a:spcBef>
              <a:spcAft>
                <a:spcPts val="0"/>
              </a:spcAft>
              <a:buSzPts val="2000"/>
              <a:buFont typeface="Arial"/>
              <a:buChar char="•"/>
            </a:pPr>
            <a:r>
              <a:rPr lang="en-GB" sz="2000" i="1" noProof="0" dirty="0">
                <a:latin typeface="Arial"/>
                <a:ea typeface="Arial"/>
                <a:cs typeface="Arial"/>
                <a:sym typeface="Arial"/>
              </a:rPr>
              <a:t>Are there areas I need to follow up on?</a:t>
            </a:r>
          </a:p>
          <a:p>
            <a:pPr marL="457200" lvl="0" indent="-355600" algn="l" rtl="0">
              <a:lnSpc>
                <a:spcPct val="134000"/>
              </a:lnSpc>
              <a:spcBef>
                <a:spcPts val="0"/>
              </a:spcBef>
              <a:spcAft>
                <a:spcPts val="0"/>
              </a:spcAft>
              <a:buSzPts val="2000"/>
              <a:buFont typeface="Arial"/>
              <a:buChar char="•"/>
            </a:pPr>
            <a:r>
              <a:rPr lang="en-GB" sz="2000" i="1" noProof="0" dirty="0">
                <a:latin typeface="Arial"/>
                <a:ea typeface="Arial"/>
                <a:cs typeface="Arial"/>
                <a:sym typeface="Arial"/>
              </a:rPr>
              <a:t>How will what I learnt today impact my professional practice?</a:t>
            </a:r>
          </a:p>
          <a:p>
            <a:pPr marL="0" lvl="0" indent="0" algn="l" rtl="0">
              <a:lnSpc>
                <a:spcPct val="134000"/>
              </a:lnSpc>
              <a:spcBef>
                <a:spcPts val="1000"/>
              </a:spcBef>
              <a:spcAft>
                <a:spcPts val="0"/>
              </a:spcAft>
              <a:buNone/>
            </a:pPr>
            <a:endParaRPr lang="en-GB" sz="2000" noProof="0" dirty="0">
              <a:latin typeface="Arial"/>
              <a:ea typeface="Arial"/>
              <a:cs typeface="Arial"/>
              <a:sym typeface="Arial"/>
            </a:endParaRPr>
          </a:p>
          <a:p>
            <a:pPr marL="0" lvl="0" indent="0" algn="l" rtl="0">
              <a:lnSpc>
                <a:spcPct val="134000"/>
              </a:lnSpc>
              <a:spcBef>
                <a:spcPts val="1000"/>
              </a:spcBef>
              <a:spcAft>
                <a:spcPts val="0"/>
              </a:spcAft>
              <a:buNone/>
            </a:pPr>
            <a:r>
              <a:rPr lang="en-GB" sz="2000" u="sng" noProof="0" dirty="0">
                <a:latin typeface="Arial"/>
                <a:ea typeface="Arial"/>
                <a:cs typeface="Arial"/>
                <a:sym typeface="Arial"/>
                <a:hlinkClick r:id="rId5"/>
              </a:rPr>
              <a:t> </a:t>
            </a:r>
            <a:endParaRPr lang="en-GB" sz="2000" noProof="0" dirty="0">
              <a:latin typeface="Arial"/>
              <a:ea typeface="Arial"/>
              <a:cs typeface="Arial"/>
              <a:sym typeface="Arial"/>
            </a:endParaRP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4"/>
        <p:cNvGrpSpPr/>
        <p:nvPr/>
      </p:nvGrpSpPr>
      <p:grpSpPr>
        <a:xfrm>
          <a:off x="0" y="0"/>
          <a:ext cx="0" cy="0"/>
          <a:chOff x="0" y="0"/>
          <a:chExt cx="0" cy="0"/>
        </a:xfrm>
      </p:grpSpPr>
      <p:sp>
        <p:nvSpPr>
          <p:cNvPr id="775" name="Google Shape;775;p88"/>
          <p:cNvSpPr txBox="1">
            <a:spLocks noGrp="1"/>
          </p:cNvSpPr>
          <p:nvPr>
            <p:ph type="title"/>
          </p:nvPr>
        </p:nvSpPr>
        <p:spPr>
          <a:xfrm>
            <a:off x="457200" y="404664"/>
            <a:ext cx="8229600" cy="101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2314E"/>
              </a:buClr>
              <a:buSzPts val="3960"/>
              <a:buFont typeface="Arial"/>
              <a:buNone/>
            </a:pPr>
            <a:r>
              <a:rPr lang="en-GB" b="1" noProof="0" dirty="0">
                <a:latin typeface="Arial"/>
                <a:ea typeface="Arial"/>
                <a:cs typeface="Arial"/>
                <a:sym typeface="Arial"/>
              </a:rPr>
              <a:t>Reflection and future planning (2)</a:t>
            </a:r>
          </a:p>
        </p:txBody>
      </p:sp>
      <p:sp>
        <p:nvSpPr>
          <p:cNvPr id="776" name="Google Shape;776;p88"/>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56</a:t>
            </a:fld>
            <a:endParaRPr sz="1200" b="0" i="0" u="none" strike="noStrike" cap="none">
              <a:solidFill>
                <a:srgbClr val="2F3951"/>
              </a:solidFill>
              <a:latin typeface="Arial"/>
              <a:ea typeface="Arial"/>
              <a:cs typeface="Arial"/>
              <a:sym typeface="Arial"/>
            </a:endParaRPr>
          </a:p>
        </p:txBody>
      </p:sp>
      <p:pic>
        <p:nvPicPr>
          <p:cNvPr id="778" name="Google Shape;778;p88" descr="BSU + Transform-ED + Partner logos"/>
          <p:cNvPicPr preferRelativeResize="0"/>
          <p:nvPr/>
        </p:nvPicPr>
        <p:blipFill>
          <a:blip r:embed="rId4">
            <a:alphaModFix/>
          </a:blip>
          <a:stretch>
            <a:fillRect/>
          </a:stretch>
        </p:blipFill>
        <p:spPr>
          <a:xfrm>
            <a:off x="0" y="5662840"/>
            <a:ext cx="9143998" cy="1209584"/>
          </a:xfrm>
          <a:prstGeom prst="rect">
            <a:avLst/>
          </a:prstGeom>
          <a:noFill/>
          <a:ln>
            <a:noFill/>
          </a:ln>
        </p:spPr>
      </p:pic>
      <p:sp>
        <p:nvSpPr>
          <p:cNvPr id="779" name="Google Shape;779;p88"/>
          <p:cNvSpPr txBox="1">
            <a:spLocks noGrp="1"/>
          </p:cNvSpPr>
          <p:nvPr>
            <p:ph type="body" idx="1"/>
          </p:nvPr>
        </p:nvSpPr>
        <p:spPr>
          <a:xfrm>
            <a:off x="457200" y="2055275"/>
            <a:ext cx="8456400" cy="3674100"/>
          </a:xfrm>
          <a:prstGeom prst="rect">
            <a:avLst/>
          </a:prstGeom>
          <a:noFill/>
          <a:ln>
            <a:noFill/>
          </a:ln>
        </p:spPr>
        <p:txBody>
          <a:bodyPr spcFirstLastPara="1" wrap="square" lIns="91425" tIns="45700" rIns="91425" bIns="45700" anchor="t" anchorCtr="0">
            <a:noAutofit/>
          </a:bodyPr>
          <a:lstStyle/>
          <a:p>
            <a:pPr marL="0" lvl="0" indent="0" algn="l" rtl="0">
              <a:lnSpc>
                <a:spcPct val="134000"/>
              </a:lnSpc>
              <a:spcBef>
                <a:spcPts val="1000"/>
              </a:spcBef>
              <a:spcAft>
                <a:spcPts val="0"/>
              </a:spcAft>
              <a:buNone/>
            </a:pPr>
            <a:r>
              <a:rPr lang="en-GB" sz="2000" noProof="0" dirty="0">
                <a:latin typeface="Arial"/>
                <a:ea typeface="Arial"/>
                <a:cs typeface="Arial"/>
                <a:sym typeface="Arial"/>
              </a:rPr>
              <a:t>In this session, we have covered a lot of material and it will be useful to spend a couple of minutes on personal reflection around the following questions:</a:t>
            </a:r>
          </a:p>
          <a:p>
            <a:pPr marL="0" lvl="0" indent="0" algn="l" rtl="0">
              <a:lnSpc>
                <a:spcPct val="134000"/>
              </a:lnSpc>
              <a:spcBef>
                <a:spcPts val="1000"/>
              </a:spcBef>
              <a:spcAft>
                <a:spcPts val="0"/>
              </a:spcAft>
              <a:buNone/>
            </a:pPr>
            <a:endParaRPr lang="en-GB" sz="2000" noProof="0" dirty="0">
              <a:latin typeface="Arial"/>
              <a:ea typeface="Arial"/>
              <a:cs typeface="Arial"/>
              <a:sym typeface="Arial"/>
            </a:endParaRPr>
          </a:p>
          <a:p>
            <a:pPr marL="457200" lvl="0" indent="-355600" algn="l" rtl="0">
              <a:lnSpc>
                <a:spcPct val="134000"/>
              </a:lnSpc>
              <a:spcBef>
                <a:spcPts val="1000"/>
              </a:spcBef>
              <a:spcAft>
                <a:spcPts val="0"/>
              </a:spcAft>
              <a:buSzPts val="2000"/>
              <a:buFont typeface="Arial"/>
              <a:buChar char="•"/>
            </a:pPr>
            <a:r>
              <a:rPr lang="en-GB" sz="2000" i="1" noProof="0" dirty="0">
                <a:latin typeface="Arial"/>
                <a:ea typeface="Arial"/>
                <a:cs typeface="Arial"/>
                <a:sym typeface="Arial"/>
              </a:rPr>
              <a:t>What information is new information for me?</a:t>
            </a:r>
          </a:p>
          <a:p>
            <a:pPr marL="457200" lvl="0" indent="-355600" algn="l" rtl="0">
              <a:lnSpc>
                <a:spcPct val="134000"/>
              </a:lnSpc>
              <a:spcBef>
                <a:spcPts val="0"/>
              </a:spcBef>
              <a:spcAft>
                <a:spcPts val="0"/>
              </a:spcAft>
              <a:buSzPts val="2000"/>
              <a:buFont typeface="Arial"/>
              <a:buChar char="•"/>
            </a:pPr>
            <a:r>
              <a:rPr lang="en-GB" sz="2000" i="1" noProof="0" dirty="0">
                <a:latin typeface="Arial"/>
                <a:ea typeface="Arial"/>
                <a:cs typeface="Arial"/>
                <a:sym typeface="Arial"/>
              </a:rPr>
              <a:t>Are there areas I need to follow up on?</a:t>
            </a:r>
          </a:p>
          <a:p>
            <a:pPr marL="457200" lvl="0" indent="-355600" algn="l" rtl="0">
              <a:lnSpc>
                <a:spcPct val="134000"/>
              </a:lnSpc>
              <a:spcBef>
                <a:spcPts val="0"/>
              </a:spcBef>
              <a:spcAft>
                <a:spcPts val="0"/>
              </a:spcAft>
              <a:buSzPts val="2000"/>
              <a:buFont typeface="Arial"/>
              <a:buChar char="•"/>
            </a:pPr>
            <a:r>
              <a:rPr lang="en-GB" sz="2000" i="1" noProof="0" dirty="0">
                <a:latin typeface="Arial"/>
                <a:ea typeface="Arial"/>
                <a:cs typeface="Arial"/>
                <a:sym typeface="Arial"/>
              </a:rPr>
              <a:t>How will what I learnt today impact my professional practice?</a:t>
            </a:r>
          </a:p>
          <a:p>
            <a:pPr marL="0" lvl="0" indent="0" algn="l" rtl="0">
              <a:lnSpc>
                <a:spcPct val="134000"/>
              </a:lnSpc>
              <a:spcBef>
                <a:spcPts val="1000"/>
              </a:spcBef>
              <a:spcAft>
                <a:spcPts val="0"/>
              </a:spcAft>
              <a:buNone/>
            </a:pPr>
            <a:endParaRPr lang="en-GB" sz="2000" noProof="0" dirty="0">
              <a:latin typeface="Arial"/>
              <a:ea typeface="Arial"/>
              <a:cs typeface="Arial"/>
              <a:sym typeface="Arial"/>
            </a:endParaRPr>
          </a:p>
          <a:p>
            <a:pPr marL="0" lvl="0" indent="0" algn="l" rtl="0">
              <a:lnSpc>
                <a:spcPct val="134000"/>
              </a:lnSpc>
              <a:spcBef>
                <a:spcPts val="1000"/>
              </a:spcBef>
              <a:spcAft>
                <a:spcPts val="0"/>
              </a:spcAft>
              <a:buNone/>
            </a:pPr>
            <a:r>
              <a:rPr lang="en-GB" sz="2000" u="sng" noProof="0" dirty="0">
                <a:latin typeface="Arial"/>
                <a:ea typeface="Arial"/>
                <a:cs typeface="Arial"/>
                <a:sym typeface="Arial"/>
                <a:hlinkClick r:id="rId5"/>
              </a:rPr>
              <a:t> </a:t>
            </a:r>
            <a:endParaRPr lang="en-GB" sz="2000" noProof="0" dirty="0">
              <a:latin typeface="Arial"/>
              <a:ea typeface="Arial"/>
              <a:cs typeface="Arial"/>
              <a:sym typeface="Arial"/>
            </a:endParaRP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83"/>
        <p:cNvGrpSpPr/>
        <p:nvPr/>
      </p:nvGrpSpPr>
      <p:grpSpPr>
        <a:xfrm>
          <a:off x="0" y="0"/>
          <a:ext cx="0" cy="0"/>
          <a:chOff x="0" y="0"/>
          <a:chExt cx="0" cy="0"/>
        </a:xfrm>
      </p:grpSpPr>
      <p:sp>
        <p:nvSpPr>
          <p:cNvPr id="784" name="Google Shape;784;p89"/>
          <p:cNvSpPr txBox="1">
            <a:spLocks noGrp="1"/>
          </p:cNvSpPr>
          <p:nvPr>
            <p:ph type="title"/>
          </p:nvPr>
        </p:nvSpPr>
        <p:spPr>
          <a:xfrm>
            <a:off x="457200" y="404664"/>
            <a:ext cx="8229600" cy="101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3960"/>
              <a:buFont typeface="Arial"/>
              <a:buNone/>
            </a:pPr>
            <a:r>
              <a:rPr lang="en-GB" b="1" noProof="0" dirty="0">
                <a:solidFill>
                  <a:schemeClr val="lt1"/>
                </a:solidFill>
                <a:latin typeface="Arial"/>
                <a:ea typeface="Arial"/>
                <a:cs typeface="Arial"/>
                <a:sym typeface="Arial"/>
              </a:rPr>
              <a:t>Activity: Reflection and future planning</a:t>
            </a:r>
            <a:endParaRPr lang="en-GB" b="1" noProof="0" dirty="0">
              <a:solidFill>
                <a:schemeClr val="lt1"/>
              </a:solidFill>
            </a:endParaRPr>
          </a:p>
        </p:txBody>
      </p:sp>
      <p:sp>
        <p:nvSpPr>
          <p:cNvPr id="785" name="Google Shape;785;p89"/>
          <p:cNvSpPr txBox="1">
            <a:spLocks noGrp="1"/>
          </p:cNvSpPr>
          <p:nvPr>
            <p:ph type="body" idx="1"/>
          </p:nvPr>
        </p:nvSpPr>
        <p:spPr>
          <a:xfrm>
            <a:off x="457200" y="2241988"/>
            <a:ext cx="8229600" cy="3275400"/>
          </a:xfrm>
          <a:prstGeom prst="rect">
            <a:avLst/>
          </a:prstGeom>
          <a:noFill/>
          <a:ln>
            <a:noFill/>
          </a:ln>
        </p:spPr>
        <p:txBody>
          <a:bodyPr spcFirstLastPara="1" wrap="square" lIns="91425" tIns="45700" rIns="91425" bIns="45700" anchor="t" anchorCtr="0">
            <a:normAutofit/>
          </a:bodyPr>
          <a:lstStyle/>
          <a:p>
            <a:pPr marL="457200" lvl="0" indent="-355600" algn="l" rtl="0">
              <a:spcBef>
                <a:spcPts val="0"/>
              </a:spcBef>
              <a:spcAft>
                <a:spcPts val="0"/>
              </a:spcAft>
              <a:buClr>
                <a:schemeClr val="lt1"/>
              </a:buClr>
              <a:buSzPts val="2000"/>
              <a:buFont typeface="Arial"/>
              <a:buChar char="•"/>
            </a:pPr>
            <a:r>
              <a:rPr lang="en-GB" sz="2000" noProof="0" dirty="0">
                <a:solidFill>
                  <a:schemeClr val="lt1"/>
                </a:solidFill>
                <a:latin typeface="Arial"/>
                <a:ea typeface="Arial"/>
                <a:cs typeface="Arial"/>
                <a:sym typeface="Arial"/>
              </a:rPr>
              <a:t>We have given you a template to write up to four SMART objectives that you wish to take away from this session. </a:t>
            </a:r>
          </a:p>
          <a:p>
            <a:pPr marL="457200" lvl="0" indent="0" algn="l" rtl="0">
              <a:spcBef>
                <a:spcPts val="0"/>
              </a:spcBef>
              <a:spcAft>
                <a:spcPts val="0"/>
              </a:spcAft>
              <a:buNone/>
            </a:pPr>
            <a:endParaRPr lang="en-GB" sz="2000" noProof="0" dirty="0">
              <a:solidFill>
                <a:schemeClr val="lt1"/>
              </a:solidFill>
              <a:latin typeface="Arial"/>
              <a:ea typeface="Arial"/>
              <a:cs typeface="Arial"/>
              <a:sym typeface="Arial"/>
            </a:endParaRPr>
          </a:p>
          <a:p>
            <a:pPr marL="457200" lvl="0" indent="-355600" algn="l" rtl="0">
              <a:spcBef>
                <a:spcPts val="0"/>
              </a:spcBef>
              <a:spcAft>
                <a:spcPts val="0"/>
              </a:spcAft>
              <a:buClr>
                <a:schemeClr val="lt1"/>
              </a:buClr>
              <a:buSzPts val="2000"/>
              <a:buFont typeface="Arial"/>
              <a:buChar char="•"/>
            </a:pPr>
            <a:r>
              <a:rPr lang="en-GB" sz="2000" noProof="0" dirty="0">
                <a:solidFill>
                  <a:schemeClr val="lt1"/>
                </a:solidFill>
                <a:latin typeface="Arial"/>
                <a:ea typeface="Arial"/>
                <a:cs typeface="Arial"/>
                <a:sym typeface="Arial"/>
              </a:rPr>
              <a:t>These can then be used to direct and inform your personal CPD.</a:t>
            </a:r>
          </a:p>
          <a:p>
            <a:pPr marL="457200" lvl="0" indent="0" algn="l" rtl="0">
              <a:spcBef>
                <a:spcPts val="0"/>
              </a:spcBef>
              <a:spcAft>
                <a:spcPts val="0"/>
              </a:spcAft>
              <a:buNone/>
            </a:pPr>
            <a:endParaRPr lang="en-GB" sz="2000" noProof="0" dirty="0">
              <a:solidFill>
                <a:schemeClr val="lt1"/>
              </a:solidFill>
              <a:latin typeface="Arial"/>
              <a:ea typeface="Arial"/>
              <a:cs typeface="Arial"/>
              <a:sym typeface="Arial"/>
            </a:endParaRPr>
          </a:p>
          <a:p>
            <a:pPr marL="457200" lvl="0" indent="-355600" algn="l" rtl="0">
              <a:spcBef>
                <a:spcPts val="0"/>
              </a:spcBef>
              <a:spcAft>
                <a:spcPts val="0"/>
              </a:spcAft>
              <a:buClr>
                <a:schemeClr val="lt1"/>
              </a:buClr>
              <a:buSzPts val="2000"/>
              <a:buFont typeface="Arial"/>
              <a:buChar char="•"/>
            </a:pPr>
            <a:r>
              <a:rPr lang="en-GB" sz="2000" noProof="0" dirty="0">
                <a:solidFill>
                  <a:schemeClr val="lt1"/>
                </a:solidFill>
                <a:latin typeface="Arial"/>
                <a:ea typeface="Arial"/>
                <a:cs typeface="Arial"/>
                <a:sym typeface="Arial"/>
              </a:rPr>
              <a:t>Drawing from your reflections, let’s spend the next few minutes writing and discussing these. </a:t>
            </a:r>
          </a:p>
        </p:txBody>
      </p:sp>
      <p:sp>
        <p:nvSpPr>
          <p:cNvPr id="786" name="Google Shape;786;p89"/>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57</a:t>
            </a:fld>
            <a:endParaRPr sz="1200" b="0" i="0" u="none" strike="noStrike" cap="none">
              <a:solidFill>
                <a:srgbClr val="2F3951"/>
              </a:solidFill>
              <a:latin typeface="Arial"/>
              <a:ea typeface="Arial"/>
              <a:cs typeface="Arial"/>
              <a:sym typeface="Arial"/>
            </a:endParaRPr>
          </a:p>
        </p:txBody>
      </p:sp>
      <p:pic>
        <p:nvPicPr>
          <p:cNvPr id="788" name="Google Shape;788;p89" descr="Footer comprising BSU, Educational Partner and Transform-ED logos. "/>
          <p:cNvPicPr preferRelativeResize="0"/>
          <p:nvPr/>
        </p:nvPicPr>
        <p:blipFill>
          <a:blip r:embed="rId4">
            <a:alphaModFix/>
          </a:blip>
          <a:stretch>
            <a:fillRect/>
          </a:stretch>
        </p:blipFill>
        <p:spPr>
          <a:xfrm>
            <a:off x="0" y="5662840"/>
            <a:ext cx="9143998" cy="1209584"/>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92"/>
        <p:cNvGrpSpPr/>
        <p:nvPr/>
      </p:nvGrpSpPr>
      <p:grpSpPr>
        <a:xfrm>
          <a:off x="0" y="0"/>
          <a:ext cx="0" cy="0"/>
          <a:chOff x="0" y="0"/>
          <a:chExt cx="0" cy="0"/>
        </a:xfrm>
      </p:grpSpPr>
      <p:sp>
        <p:nvSpPr>
          <p:cNvPr id="793" name="Google Shape;793;p90"/>
          <p:cNvSpPr txBox="1">
            <a:spLocks noGrp="1"/>
          </p:cNvSpPr>
          <p:nvPr>
            <p:ph type="title"/>
          </p:nvPr>
        </p:nvSpPr>
        <p:spPr>
          <a:xfrm>
            <a:off x="457200" y="404664"/>
            <a:ext cx="8229600" cy="101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2314E"/>
              </a:buClr>
              <a:buSzPts val="3960"/>
              <a:buFont typeface="Arial"/>
              <a:buNone/>
            </a:pPr>
            <a:r>
              <a:rPr lang="en-GB" b="1" noProof="0" dirty="0">
                <a:latin typeface="Arial"/>
                <a:ea typeface="Arial"/>
                <a:cs typeface="Arial"/>
                <a:sym typeface="Arial"/>
              </a:rPr>
              <a:t>References</a:t>
            </a:r>
          </a:p>
        </p:txBody>
      </p:sp>
      <p:sp>
        <p:nvSpPr>
          <p:cNvPr id="796" name="Google Shape;796;p90"/>
          <p:cNvSpPr txBox="1"/>
          <p:nvPr/>
        </p:nvSpPr>
        <p:spPr>
          <a:xfrm>
            <a:off x="558700" y="1253325"/>
            <a:ext cx="8031300" cy="526294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u="sng" dirty="0">
                <a:solidFill>
                  <a:srgbClr val="0000FF"/>
                </a:solidFill>
                <a:hlinkClick r:id="rId4">
                  <a:extLst>
                    <a:ext uri="{A12FA001-AC4F-418D-AE19-62706E023703}">
                      <ahyp:hlinkClr xmlns:ahyp="http://schemas.microsoft.com/office/drawing/2018/hyperlinkcolor" val="tx"/>
                    </a:ext>
                  </a:extLst>
                </a:hlinkClick>
              </a:rPr>
              <a:t>https://web.archive.org/web/20201212072520id_/https://www.uky.edu/~rsand1/china2018/texts/Bloom%20et%20al%20-Taxonomy%20of%20Educational%20Objectives.pdf</a:t>
            </a:r>
            <a:endParaRPr sz="1200" dirty="0"/>
          </a:p>
          <a:p>
            <a:pPr marL="0" lvl="0" indent="0" algn="l" rtl="0">
              <a:spcBef>
                <a:spcPts val="0"/>
              </a:spcBef>
              <a:spcAft>
                <a:spcPts val="0"/>
              </a:spcAft>
              <a:buNone/>
            </a:pPr>
            <a:endParaRPr sz="1200" dirty="0"/>
          </a:p>
          <a:p>
            <a:pPr marL="0" lvl="0" indent="0" algn="l" rtl="0">
              <a:spcBef>
                <a:spcPts val="0"/>
              </a:spcBef>
              <a:spcAft>
                <a:spcPts val="0"/>
              </a:spcAft>
              <a:buNone/>
            </a:pPr>
            <a:r>
              <a:rPr lang="en-GB" sz="1200" u="sng" dirty="0">
                <a:solidFill>
                  <a:srgbClr val="0000FF"/>
                </a:solidFill>
                <a:hlinkClick r:id="rId5">
                  <a:extLst>
                    <a:ext uri="{A12FA001-AC4F-418D-AE19-62706E023703}">
                      <ahyp:hlinkClr xmlns:ahyp="http://schemas.microsoft.com/office/drawing/2018/hyperlinkcolor" val="tx"/>
                    </a:ext>
                  </a:extLst>
                </a:hlinkClick>
              </a:rPr>
              <a:t>https://haqaa2.obsglob.org/wp-content/uploads/2020/11/2001_Anderson_A-taxonomy-for-learning-teaching-and-assessing.-A-Revision.pdf</a:t>
            </a:r>
            <a:endParaRPr sz="1200" dirty="0"/>
          </a:p>
          <a:p>
            <a:pPr marL="0" lvl="0" indent="0" algn="l" rtl="0">
              <a:spcBef>
                <a:spcPts val="0"/>
              </a:spcBef>
              <a:spcAft>
                <a:spcPts val="0"/>
              </a:spcAft>
              <a:buNone/>
            </a:pPr>
            <a:endParaRPr sz="1200" dirty="0"/>
          </a:p>
          <a:p>
            <a:pPr marL="0" lvl="0" indent="0" algn="l" rtl="0">
              <a:spcBef>
                <a:spcPts val="0"/>
              </a:spcBef>
              <a:spcAft>
                <a:spcPts val="0"/>
              </a:spcAft>
              <a:buNone/>
            </a:pPr>
            <a:r>
              <a:rPr lang="en-GB" sz="1200" u="sng" dirty="0">
                <a:solidFill>
                  <a:srgbClr val="0000FF"/>
                </a:solidFill>
                <a:hlinkClick r:id="rId6">
                  <a:extLst>
                    <a:ext uri="{A12FA001-AC4F-418D-AE19-62706E023703}">
                      <ahyp:hlinkClr xmlns:ahyp="http://schemas.microsoft.com/office/drawing/2018/hyperlinkcolor" val="tx"/>
                    </a:ext>
                  </a:extLst>
                </a:hlinkClick>
              </a:rPr>
              <a:t>https://quincycollege.edu/wp-content/uploads/Anderson-and-Krathwohl_Revised-Blooms-Taxonomy.pdf</a:t>
            </a:r>
            <a:endParaRPr sz="1200" dirty="0"/>
          </a:p>
          <a:p>
            <a:pPr marL="0" lvl="0" indent="0" algn="l" rtl="0">
              <a:spcBef>
                <a:spcPts val="0"/>
              </a:spcBef>
              <a:spcAft>
                <a:spcPts val="0"/>
              </a:spcAft>
              <a:buNone/>
            </a:pPr>
            <a:endParaRPr sz="1200" dirty="0"/>
          </a:p>
          <a:p>
            <a:pPr marL="0" lvl="0" indent="0" algn="l" rtl="0">
              <a:spcBef>
                <a:spcPts val="0"/>
              </a:spcBef>
              <a:spcAft>
                <a:spcPts val="0"/>
              </a:spcAft>
              <a:buNone/>
            </a:pPr>
            <a:r>
              <a:rPr lang="en-GB" sz="1200" u="sng" dirty="0">
                <a:solidFill>
                  <a:srgbClr val="0000FF"/>
                </a:solidFill>
                <a:hlinkClick r:id="rId7">
                  <a:extLst>
                    <a:ext uri="{A12FA001-AC4F-418D-AE19-62706E023703}">
                      <ahyp:hlinkClr xmlns:ahyp="http://schemas.microsoft.com/office/drawing/2018/hyperlinkcolor" val="tx"/>
                    </a:ext>
                  </a:extLst>
                </a:hlinkClick>
              </a:rPr>
              <a:t>https://s3.eu-west-2.amazonaws.com/assets.creode.advancehe-document-manager/documents/hea/private/resources/id477_aligning_teaching_for_constructing_learning_1568036613.pdf</a:t>
            </a:r>
            <a:endParaRPr sz="1200" dirty="0"/>
          </a:p>
          <a:p>
            <a:pPr marL="0" lvl="0" indent="0" algn="l" rtl="0">
              <a:spcBef>
                <a:spcPts val="0"/>
              </a:spcBef>
              <a:spcAft>
                <a:spcPts val="0"/>
              </a:spcAft>
              <a:buNone/>
            </a:pPr>
            <a:endParaRPr sz="1200" dirty="0"/>
          </a:p>
          <a:p>
            <a:pPr marL="0" lvl="0" indent="0" algn="l" rtl="0">
              <a:spcBef>
                <a:spcPts val="0"/>
              </a:spcBef>
              <a:spcAft>
                <a:spcPts val="0"/>
              </a:spcAft>
              <a:buNone/>
            </a:pPr>
            <a:r>
              <a:rPr lang="en-GB" sz="1200" u="sng" dirty="0">
                <a:solidFill>
                  <a:srgbClr val="0000FF"/>
                </a:solidFill>
                <a:hlinkClick r:id="rId8">
                  <a:extLst>
                    <a:ext uri="{A12FA001-AC4F-418D-AE19-62706E023703}">
                      <ahyp:hlinkClr xmlns:ahyp="http://schemas.microsoft.com/office/drawing/2018/hyperlinkcolor" val="tx"/>
                    </a:ext>
                  </a:extLst>
                </a:hlinkClick>
              </a:rPr>
              <a:t>https://www.enhancingfeedback.ed.ac.uk/documents/id353_senlef_guide.pdf</a:t>
            </a:r>
            <a:endParaRPr sz="1200" dirty="0"/>
          </a:p>
          <a:p>
            <a:pPr marL="0" lvl="0" indent="0" algn="l" rtl="0">
              <a:spcBef>
                <a:spcPts val="0"/>
              </a:spcBef>
              <a:spcAft>
                <a:spcPts val="0"/>
              </a:spcAft>
              <a:buNone/>
            </a:pPr>
            <a:endParaRPr sz="1200" dirty="0"/>
          </a:p>
          <a:p>
            <a:pPr marL="0" lvl="0" indent="0" algn="l" rtl="0">
              <a:spcBef>
                <a:spcPts val="0"/>
              </a:spcBef>
              <a:spcAft>
                <a:spcPts val="0"/>
              </a:spcAft>
              <a:buNone/>
            </a:pPr>
            <a:r>
              <a:rPr lang="en-GB" sz="1200" u="sng" dirty="0">
                <a:solidFill>
                  <a:schemeClr val="hlink"/>
                </a:solidFill>
                <a:hlinkClick r:id="rId9"/>
              </a:rPr>
              <a:t>https://www.qaa.ac.uk/docs/qaas/focus-on/nus-assessment-and-feedback-benchmarking-tool.pdf?sfvrsn=f37cf481_14</a:t>
            </a:r>
            <a:endParaRPr sz="1200" dirty="0"/>
          </a:p>
          <a:p>
            <a:pPr marL="0" lvl="0" indent="0" algn="l" rtl="0">
              <a:spcBef>
                <a:spcPts val="0"/>
              </a:spcBef>
              <a:spcAft>
                <a:spcPts val="0"/>
              </a:spcAft>
              <a:buNone/>
            </a:pPr>
            <a:endParaRPr sz="1200" dirty="0"/>
          </a:p>
          <a:p>
            <a:pPr marL="0" lvl="0" indent="0" algn="l" rtl="0">
              <a:spcBef>
                <a:spcPts val="0"/>
              </a:spcBef>
              <a:spcAft>
                <a:spcPts val="0"/>
              </a:spcAft>
              <a:buNone/>
            </a:pPr>
            <a:r>
              <a:rPr lang="en-GB" sz="1200" u="sng" dirty="0">
                <a:solidFill>
                  <a:schemeClr val="hlink"/>
                </a:solidFill>
                <a:hlinkClick r:id="rId10"/>
              </a:rPr>
              <a:t>https://www.officeforstudents.org.uk/for-providers/regulatory-resources/the-regulatory-framework-for-higher-education-in-england/</a:t>
            </a:r>
            <a:endParaRPr sz="1200" dirty="0"/>
          </a:p>
          <a:p>
            <a:pPr marL="0" lvl="0" indent="0" algn="l" rtl="0">
              <a:spcBef>
                <a:spcPts val="0"/>
              </a:spcBef>
              <a:spcAft>
                <a:spcPts val="0"/>
              </a:spcAft>
              <a:buNone/>
            </a:pPr>
            <a:endParaRPr sz="1200" dirty="0"/>
          </a:p>
          <a:p>
            <a:pPr marL="0" lvl="0" indent="0" algn="l" rtl="0">
              <a:spcBef>
                <a:spcPts val="0"/>
              </a:spcBef>
              <a:spcAft>
                <a:spcPts val="0"/>
              </a:spcAft>
              <a:buNone/>
            </a:pPr>
            <a:r>
              <a:rPr lang="en-GB" sz="1200" u="sng" dirty="0">
                <a:solidFill>
                  <a:schemeClr val="hlink"/>
                </a:solidFill>
                <a:hlinkClick r:id="rId11"/>
              </a:rPr>
              <a:t>https://www.officeforstudents.org.uk/media/cffb3feb-c7ed-472d-8ad3-008175099a6b/sector-recognised-standards-in-england.pdf</a:t>
            </a:r>
            <a:endParaRPr sz="1200" dirty="0"/>
          </a:p>
          <a:p>
            <a:pPr marL="0" lvl="0" indent="0" algn="l" rtl="0">
              <a:spcBef>
                <a:spcPts val="0"/>
              </a:spcBef>
              <a:spcAft>
                <a:spcPts val="0"/>
              </a:spcAft>
              <a:buNone/>
            </a:pPr>
            <a:endParaRPr sz="1300" dirty="0"/>
          </a:p>
          <a:p>
            <a:pPr marL="0" lvl="0" indent="0" algn="l" rtl="0">
              <a:spcBef>
                <a:spcPts val="0"/>
              </a:spcBef>
              <a:spcAft>
                <a:spcPts val="0"/>
              </a:spcAft>
              <a:buNone/>
            </a:pPr>
            <a:endParaRPr sz="1300" dirty="0"/>
          </a:p>
          <a:p>
            <a:pPr marL="0" lvl="0" indent="0" algn="l" rtl="0">
              <a:spcBef>
                <a:spcPts val="0"/>
              </a:spcBef>
              <a:spcAft>
                <a:spcPts val="0"/>
              </a:spcAft>
              <a:buNone/>
            </a:pPr>
            <a:endParaRPr sz="1300" dirty="0"/>
          </a:p>
          <a:p>
            <a:pPr marL="0" lvl="0" indent="0" algn="l" rtl="0">
              <a:spcBef>
                <a:spcPts val="0"/>
              </a:spcBef>
              <a:spcAft>
                <a:spcPts val="0"/>
              </a:spcAft>
              <a:buNone/>
            </a:pPr>
            <a:endParaRPr sz="1300" dirty="0"/>
          </a:p>
          <a:p>
            <a:pPr marL="0" lvl="0" indent="0" algn="l" rtl="0">
              <a:spcBef>
                <a:spcPts val="0"/>
              </a:spcBef>
              <a:spcAft>
                <a:spcPts val="0"/>
              </a:spcAft>
              <a:buNone/>
            </a:pPr>
            <a:endParaRPr sz="1300" dirty="0"/>
          </a:p>
          <a:p>
            <a:pPr marL="0" lvl="0" indent="0" algn="l" rtl="0">
              <a:spcBef>
                <a:spcPts val="0"/>
              </a:spcBef>
              <a:spcAft>
                <a:spcPts val="0"/>
              </a:spcAft>
              <a:buNone/>
            </a:pPr>
            <a:endParaRPr sz="1300" dirty="0"/>
          </a:p>
        </p:txBody>
      </p:sp>
      <p:pic>
        <p:nvPicPr>
          <p:cNvPr id="797" name="Google Shape;797;p90" descr="Footer comprising BSU, Educational Partner and Transform-ED logos. "/>
          <p:cNvPicPr preferRelativeResize="0"/>
          <p:nvPr/>
        </p:nvPicPr>
        <p:blipFill>
          <a:blip r:embed="rId12">
            <a:alphaModFix/>
          </a:blip>
          <a:stretch>
            <a:fillRect/>
          </a:stretch>
        </p:blipFill>
        <p:spPr>
          <a:xfrm>
            <a:off x="0" y="5662840"/>
            <a:ext cx="9143998" cy="1209584"/>
          </a:xfrm>
          <a:prstGeom prst="rect">
            <a:avLst/>
          </a:prstGeom>
          <a:noFill/>
          <a:ln>
            <a:noFill/>
          </a:ln>
        </p:spPr>
      </p:pic>
      <p:sp>
        <p:nvSpPr>
          <p:cNvPr id="794" name="Google Shape;794;p90"/>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58</a:t>
            </a:fld>
            <a:endParaRPr sz="1200" b="0" i="0" u="none" strike="noStrike" cap="none">
              <a:solidFill>
                <a:srgbClr val="2F3951"/>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01"/>
        <p:cNvGrpSpPr/>
        <p:nvPr/>
      </p:nvGrpSpPr>
      <p:grpSpPr>
        <a:xfrm>
          <a:off x="0" y="0"/>
          <a:ext cx="0" cy="0"/>
          <a:chOff x="0" y="0"/>
          <a:chExt cx="0" cy="0"/>
        </a:xfrm>
      </p:grpSpPr>
      <p:sp>
        <p:nvSpPr>
          <p:cNvPr id="802" name="Google Shape;802;p91"/>
          <p:cNvSpPr txBox="1">
            <a:spLocks noGrp="1"/>
          </p:cNvSpPr>
          <p:nvPr>
            <p:ph type="title"/>
          </p:nvPr>
        </p:nvSpPr>
        <p:spPr>
          <a:xfrm>
            <a:off x="457200" y="404664"/>
            <a:ext cx="8229600" cy="1012974"/>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lt1"/>
              </a:buClr>
              <a:buSzPts val="4400"/>
              <a:buFont typeface="Arial"/>
              <a:buNone/>
            </a:pPr>
            <a:r>
              <a:rPr lang="en-GB" noProof="0" dirty="0">
                <a:solidFill>
                  <a:schemeClr val="lt1"/>
                </a:solidFill>
                <a:latin typeface="Arial"/>
                <a:ea typeface="Arial"/>
                <a:cs typeface="Arial"/>
                <a:sym typeface="Arial"/>
              </a:rPr>
              <a:t>Thank You</a:t>
            </a:r>
            <a:endParaRPr lang="en-GB" noProof="0" dirty="0"/>
          </a:p>
        </p:txBody>
      </p:sp>
      <p:sp>
        <p:nvSpPr>
          <p:cNvPr id="803" name="Google Shape;803;p91"/>
          <p:cNvSpPr txBox="1">
            <a:spLocks noGrp="1"/>
          </p:cNvSpPr>
          <p:nvPr>
            <p:ph type="body" idx="1"/>
          </p:nvPr>
        </p:nvSpPr>
        <p:spPr>
          <a:xfrm>
            <a:off x="457200" y="1600201"/>
            <a:ext cx="8229600" cy="3917032"/>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lt1"/>
              </a:buClr>
              <a:buSzPts val="3200"/>
              <a:buNone/>
            </a:pPr>
            <a:r>
              <a:rPr lang="en-GB" noProof="0" dirty="0">
                <a:solidFill>
                  <a:schemeClr val="lt1"/>
                </a:solidFill>
                <a:latin typeface="Arial"/>
                <a:ea typeface="Arial"/>
                <a:cs typeface="Arial"/>
                <a:sym typeface="Arial"/>
              </a:rPr>
              <a:t>Your name</a:t>
            </a:r>
            <a:endParaRPr lang="en-GB" noProof="0" dirty="0"/>
          </a:p>
          <a:p>
            <a:pPr marL="0" lvl="0" indent="0" algn="l" rtl="0">
              <a:spcBef>
                <a:spcPts val="480"/>
              </a:spcBef>
              <a:spcAft>
                <a:spcPts val="0"/>
              </a:spcAft>
              <a:buClr>
                <a:schemeClr val="lt1"/>
              </a:buClr>
              <a:buSzPts val="2400"/>
              <a:buNone/>
            </a:pPr>
            <a:r>
              <a:rPr lang="en-GB" sz="2400" noProof="0" dirty="0">
                <a:solidFill>
                  <a:schemeClr val="lt1"/>
                </a:solidFill>
                <a:latin typeface="Arial"/>
                <a:ea typeface="Arial"/>
                <a:cs typeface="Arial"/>
                <a:sym typeface="Arial"/>
              </a:rPr>
              <a:t>Contact details</a:t>
            </a:r>
            <a:endParaRPr lang="en-GB" noProof="0" dirty="0"/>
          </a:p>
        </p:txBody>
      </p:sp>
      <p:sp>
        <p:nvSpPr>
          <p:cNvPr id="804" name="Google Shape;804;p91"/>
          <p:cNvSpPr/>
          <p:nvPr/>
        </p:nvSpPr>
        <p:spPr>
          <a:xfrm>
            <a:off x="7869041" y="6381328"/>
            <a:ext cx="1078693" cy="276999"/>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GB" sz="1200" b="0" i="0" u="none" strike="noStrike" cap="none">
                <a:solidFill>
                  <a:srgbClr val="2F3951"/>
                </a:solidFill>
                <a:latin typeface="Arial"/>
                <a:ea typeface="Arial"/>
                <a:cs typeface="Arial"/>
                <a:sym typeface="Arial"/>
              </a:rPr>
              <a:t>04 October 2024</a:t>
            </a:r>
            <a:endParaRPr sz="1200" b="0" i="0" u="none" strike="noStrike" cap="none">
              <a:solidFill>
                <a:srgbClr val="2F3951"/>
              </a:solidFill>
              <a:latin typeface="Arial"/>
              <a:ea typeface="Arial"/>
              <a:cs typeface="Arial"/>
              <a:sym typeface="Arial"/>
            </a:endParaRPr>
          </a:p>
        </p:txBody>
      </p:sp>
      <p:pic>
        <p:nvPicPr>
          <p:cNvPr id="806" name="Google Shape;806;p91" descr="Footer comprising BSU, Educational Partner and Transform-ED logos. "/>
          <p:cNvPicPr preferRelativeResize="0"/>
          <p:nvPr/>
        </p:nvPicPr>
        <p:blipFill>
          <a:blip r:embed="rId4">
            <a:alphaModFix/>
          </a:blip>
          <a:stretch>
            <a:fillRect/>
          </a:stretch>
        </p:blipFill>
        <p:spPr>
          <a:xfrm>
            <a:off x="0" y="5662840"/>
            <a:ext cx="9143998" cy="120958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2"/>
        <p:cNvGrpSpPr/>
        <p:nvPr/>
      </p:nvGrpSpPr>
      <p:grpSpPr>
        <a:xfrm>
          <a:off x="0" y="0"/>
          <a:ext cx="0" cy="0"/>
          <a:chOff x="0" y="0"/>
          <a:chExt cx="0" cy="0"/>
        </a:xfrm>
      </p:grpSpPr>
      <p:sp>
        <p:nvSpPr>
          <p:cNvPr id="273" name="Google Shape;273;p41"/>
          <p:cNvSpPr txBox="1">
            <a:spLocks noGrp="1"/>
          </p:cNvSpPr>
          <p:nvPr>
            <p:ph type="title"/>
          </p:nvPr>
        </p:nvSpPr>
        <p:spPr>
          <a:xfrm>
            <a:off x="457200" y="404664"/>
            <a:ext cx="8229600" cy="10131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lt1"/>
              </a:buClr>
              <a:buSzPts val="4400"/>
              <a:buFont typeface="Arial"/>
              <a:buNone/>
            </a:pPr>
            <a:r>
              <a:rPr lang="en-GB" b="1" noProof="0" dirty="0">
                <a:solidFill>
                  <a:schemeClr val="lt1"/>
                </a:solidFill>
                <a:latin typeface="Arial"/>
                <a:ea typeface="Arial"/>
                <a:cs typeface="Arial"/>
                <a:sym typeface="Arial"/>
              </a:rPr>
              <a:t>Activity: Why university? </a:t>
            </a:r>
            <a:endParaRPr lang="en-GB" b="1" noProof="0" dirty="0"/>
          </a:p>
        </p:txBody>
      </p:sp>
      <p:sp>
        <p:nvSpPr>
          <p:cNvPr id="274" name="Google Shape;274;p41"/>
          <p:cNvSpPr txBox="1">
            <a:spLocks noGrp="1"/>
          </p:cNvSpPr>
          <p:nvPr>
            <p:ph type="body" idx="1"/>
          </p:nvPr>
        </p:nvSpPr>
        <p:spPr>
          <a:xfrm>
            <a:off x="457200" y="1600201"/>
            <a:ext cx="8229600" cy="3917100"/>
          </a:xfrm>
          <a:prstGeom prst="rect">
            <a:avLst/>
          </a:prstGeom>
          <a:noFill/>
          <a:ln>
            <a:noFill/>
          </a:ln>
        </p:spPr>
        <p:txBody>
          <a:bodyPr spcFirstLastPara="1" wrap="square" lIns="91425" tIns="45700" rIns="91425" bIns="45700" anchor="t" anchorCtr="0">
            <a:normAutofit lnSpcReduction="10000"/>
          </a:bodyPr>
          <a:lstStyle/>
          <a:p>
            <a:pPr marL="0" lvl="0" indent="0" algn="l" rtl="0">
              <a:spcBef>
                <a:spcPts val="0"/>
              </a:spcBef>
              <a:spcAft>
                <a:spcPts val="0"/>
              </a:spcAft>
              <a:buNone/>
            </a:pPr>
            <a:r>
              <a:rPr lang="en-GB" sz="2000" noProof="0" dirty="0">
                <a:solidFill>
                  <a:schemeClr val="lt1"/>
                </a:solidFill>
                <a:latin typeface="Arial"/>
                <a:ea typeface="Arial"/>
                <a:cs typeface="Arial"/>
                <a:sym typeface="Arial"/>
              </a:rPr>
              <a:t>This is an activity to get us thinking about the content of the workshop and to start working together. It will be completed in breakout rooms whereby each room will have its own Digital Canvas (for example Padlet/Zoom </a:t>
            </a:r>
            <a:r>
              <a:rPr lang="en-GB" sz="2000" noProof="0" dirty="0" err="1">
                <a:solidFill>
                  <a:schemeClr val="lt1"/>
                </a:solidFill>
                <a:latin typeface="Arial"/>
                <a:ea typeface="Arial"/>
                <a:cs typeface="Arial"/>
                <a:sym typeface="Arial"/>
              </a:rPr>
              <a:t>WhiteBoard</a:t>
            </a:r>
            <a:r>
              <a:rPr lang="en-GB" sz="2000" noProof="0" dirty="0">
                <a:solidFill>
                  <a:schemeClr val="lt1"/>
                </a:solidFill>
                <a:latin typeface="Arial"/>
                <a:ea typeface="Arial"/>
                <a:cs typeface="Arial"/>
                <a:sym typeface="Arial"/>
              </a:rPr>
              <a:t>/Lucid Spark or similar). </a:t>
            </a:r>
          </a:p>
          <a:p>
            <a:pPr marL="0" lvl="0" indent="0" algn="l" rtl="0">
              <a:spcBef>
                <a:spcPts val="0"/>
              </a:spcBef>
              <a:spcAft>
                <a:spcPts val="0"/>
              </a:spcAft>
              <a:buNone/>
            </a:pPr>
            <a:endParaRPr lang="en-GB" sz="2000" noProof="0" dirty="0">
              <a:solidFill>
                <a:schemeClr val="lt1"/>
              </a:solidFill>
              <a:latin typeface="Arial"/>
              <a:ea typeface="Arial"/>
              <a:cs typeface="Arial"/>
              <a:sym typeface="Arial"/>
            </a:endParaRPr>
          </a:p>
          <a:p>
            <a:pPr marL="457200" lvl="0" indent="-355600" algn="l" rtl="0">
              <a:spcBef>
                <a:spcPts val="0"/>
              </a:spcBef>
              <a:spcAft>
                <a:spcPts val="0"/>
              </a:spcAft>
              <a:buClr>
                <a:schemeClr val="lt1"/>
              </a:buClr>
              <a:buSzPts val="2000"/>
              <a:buFont typeface="Arial"/>
              <a:buChar char="•"/>
            </a:pPr>
            <a:r>
              <a:rPr lang="en-GB" sz="2000" noProof="0" dirty="0">
                <a:solidFill>
                  <a:schemeClr val="lt1"/>
                </a:solidFill>
                <a:latin typeface="Arial"/>
                <a:ea typeface="Arial"/>
                <a:cs typeface="Arial"/>
                <a:sym typeface="Arial"/>
              </a:rPr>
              <a:t>In your breakout room, explore why students go to university. Add your ideas to the Digital Canvas</a:t>
            </a:r>
          </a:p>
          <a:p>
            <a:pPr marL="457200" lvl="0" indent="0" algn="l" rtl="0">
              <a:spcBef>
                <a:spcPts val="0"/>
              </a:spcBef>
              <a:spcAft>
                <a:spcPts val="0"/>
              </a:spcAft>
              <a:buNone/>
            </a:pPr>
            <a:endParaRPr lang="en-GB" sz="2000" noProof="0" dirty="0">
              <a:solidFill>
                <a:schemeClr val="lt1"/>
              </a:solidFill>
              <a:latin typeface="Arial"/>
              <a:ea typeface="Arial"/>
              <a:cs typeface="Arial"/>
              <a:sym typeface="Arial"/>
            </a:endParaRPr>
          </a:p>
          <a:p>
            <a:pPr marL="457200" lvl="0" indent="-355600" algn="l" rtl="0">
              <a:spcBef>
                <a:spcPts val="0"/>
              </a:spcBef>
              <a:spcAft>
                <a:spcPts val="0"/>
              </a:spcAft>
              <a:buClr>
                <a:schemeClr val="lt1"/>
              </a:buClr>
              <a:buSzPts val="2000"/>
              <a:buFont typeface="Arial"/>
              <a:buChar char="•"/>
            </a:pPr>
            <a:r>
              <a:rPr lang="en-GB" sz="2000" noProof="0" dirty="0">
                <a:solidFill>
                  <a:schemeClr val="lt1"/>
                </a:solidFill>
                <a:latin typeface="Arial"/>
                <a:ea typeface="Arial"/>
                <a:cs typeface="Arial"/>
                <a:sym typeface="Arial"/>
              </a:rPr>
              <a:t>The more ideas and thoughts the better!</a:t>
            </a:r>
          </a:p>
          <a:p>
            <a:pPr marL="0" lvl="0" indent="0" algn="l" rtl="0">
              <a:spcBef>
                <a:spcPts val="0"/>
              </a:spcBef>
              <a:spcAft>
                <a:spcPts val="0"/>
              </a:spcAft>
              <a:buNone/>
            </a:pPr>
            <a:endParaRPr lang="en-GB" sz="2000" noProof="0" dirty="0">
              <a:solidFill>
                <a:schemeClr val="lt1"/>
              </a:solidFill>
              <a:latin typeface="Arial"/>
              <a:ea typeface="Arial"/>
              <a:cs typeface="Arial"/>
              <a:sym typeface="Arial"/>
            </a:endParaRPr>
          </a:p>
          <a:p>
            <a:pPr marL="0" lvl="0" indent="0" algn="l" rtl="0">
              <a:spcBef>
                <a:spcPts val="0"/>
              </a:spcBef>
              <a:spcAft>
                <a:spcPts val="0"/>
              </a:spcAft>
              <a:buNone/>
            </a:pPr>
            <a:r>
              <a:rPr lang="en-GB" sz="2000" b="1" noProof="0" dirty="0">
                <a:solidFill>
                  <a:schemeClr val="lt1"/>
                </a:solidFill>
                <a:latin typeface="Arial"/>
                <a:ea typeface="Arial"/>
                <a:cs typeface="Arial"/>
                <a:sym typeface="Arial"/>
              </a:rPr>
              <a:t>Rationale - by understanding WHY students go university, it is then possible to design and deliver an impactful and transformative experience. </a:t>
            </a:r>
          </a:p>
        </p:txBody>
      </p:sp>
      <p:sp>
        <p:nvSpPr>
          <p:cNvPr id="275" name="Google Shape;275;p41"/>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6</a:t>
            </a:fld>
            <a:endParaRPr sz="1200" b="0" i="0" u="none" strike="noStrike" cap="none">
              <a:solidFill>
                <a:srgbClr val="2F3951"/>
              </a:solidFill>
              <a:latin typeface="Arial"/>
              <a:ea typeface="Arial"/>
              <a:cs typeface="Arial"/>
              <a:sym typeface="Arial"/>
            </a:endParaRPr>
          </a:p>
        </p:txBody>
      </p:sp>
      <p:pic>
        <p:nvPicPr>
          <p:cNvPr id="277" name="Google Shape;277;p41" descr="Footer comprising BSU, Educational partner and Transform-ED logos. "/>
          <p:cNvPicPr preferRelativeResize="0"/>
          <p:nvPr/>
        </p:nvPicPr>
        <p:blipFill>
          <a:blip r:embed="rId4">
            <a:alphaModFix/>
          </a:blip>
          <a:stretch>
            <a:fillRect/>
          </a:stretch>
        </p:blipFill>
        <p:spPr>
          <a:xfrm>
            <a:off x="0" y="5662840"/>
            <a:ext cx="9143998" cy="1209584"/>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810"/>
        <p:cNvGrpSpPr/>
        <p:nvPr/>
      </p:nvGrpSpPr>
      <p:grpSpPr>
        <a:xfrm>
          <a:off x="0" y="0"/>
          <a:ext cx="0" cy="0"/>
          <a:chOff x="0" y="0"/>
          <a:chExt cx="0" cy="0"/>
        </a:xfrm>
      </p:grpSpPr>
      <p:sp>
        <p:nvSpPr>
          <p:cNvPr id="811" name="Google Shape;811;p9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2314E"/>
              </a:buClr>
              <a:buSzPts val="4400"/>
              <a:buFont typeface="Arial"/>
              <a:buNone/>
            </a:pPr>
            <a:r>
              <a:rPr lang="en-GB" b="1" noProof="0" dirty="0">
                <a:latin typeface="Arial"/>
                <a:ea typeface="Arial"/>
                <a:cs typeface="Arial"/>
                <a:sym typeface="Arial"/>
              </a:rPr>
              <a:t>Just One Thing</a:t>
            </a:r>
            <a:endParaRPr lang="en-GB" noProof="0" dirty="0"/>
          </a:p>
        </p:txBody>
      </p:sp>
      <p:sp>
        <p:nvSpPr>
          <p:cNvPr id="812" name="Google Shape;812;p92"/>
          <p:cNvSpPr txBox="1">
            <a:spLocks noGrp="1"/>
          </p:cNvSpPr>
          <p:nvPr>
            <p:ph type="body" idx="1"/>
          </p:nvPr>
        </p:nvSpPr>
        <p:spPr>
          <a:xfrm>
            <a:off x="419838" y="2155500"/>
            <a:ext cx="8363400" cy="2547000"/>
          </a:xfrm>
          <a:prstGeom prst="rect">
            <a:avLst/>
          </a:prstGeom>
          <a:noFill/>
          <a:ln>
            <a:noFill/>
          </a:ln>
        </p:spPr>
        <p:txBody>
          <a:bodyPr spcFirstLastPara="1" wrap="square" lIns="91425" tIns="45700" rIns="91425" bIns="45700" anchor="t" anchorCtr="0">
            <a:noAutofit/>
          </a:bodyPr>
          <a:lstStyle/>
          <a:p>
            <a:pPr marL="114300" lvl="0" indent="0" algn="l" rtl="0">
              <a:lnSpc>
                <a:spcPct val="100000"/>
              </a:lnSpc>
              <a:spcBef>
                <a:spcPts val="360"/>
              </a:spcBef>
              <a:spcAft>
                <a:spcPts val="0"/>
              </a:spcAft>
              <a:buSzPts val="1800"/>
              <a:buNone/>
            </a:pPr>
            <a:r>
              <a:rPr lang="en-GB" sz="2300" noProof="0" dirty="0">
                <a:latin typeface="Arial"/>
                <a:ea typeface="Arial"/>
                <a:cs typeface="Arial"/>
                <a:sym typeface="Arial"/>
              </a:rPr>
              <a:t>If you were to think back on all your education experiences, you will remember teacher’s names, lessons, coursework, activities and grades. </a:t>
            </a:r>
          </a:p>
          <a:p>
            <a:pPr marL="114300" lvl="0" indent="0" algn="l" rtl="0">
              <a:lnSpc>
                <a:spcPct val="100000"/>
              </a:lnSpc>
              <a:spcBef>
                <a:spcPts val="360"/>
              </a:spcBef>
              <a:spcAft>
                <a:spcPts val="0"/>
              </a:spcAft>
              <a:buSzPts val="1800"/>
              <a:buNone/>
            </a:pPr>
            <a:endParaRPr lang="en-GB" sz="2300" noProof="0" dirty="0">
              <a:latin typeface="Arial"/>
              <a:ea typeface="Arial"/>
              <a:cs typeface="Arial"/>
              <a:sym typeface="Arial"/>
            </a:endParaRPr>
          </a:p>
          <a:p>
            <a:pPr marL="114300" lvl="0" indent="0" algn="l" rtl="0">
              <a:lnSpc>
                <a:spcPct val="100000"/>
              </a:lnSpc>
              <a:spcBef>
                <a:spcPts val="360"/>
              </a:spcBef>
              <a:spcAft>
                <a:spcPts val="0"/>
              </a:spcAft>
              <a:buSzPts val="1800"/>
              <a:buNone/>
            </a:pPr>
            <a:r>
              <a:rPr lang="en-GB" sz="2300" noProof="0" dirty="0">
                <a:latin typeface="Arial"/>
                <a:ea typeface="Arial"/>
                <a:cs typeface="Arial"/>
                <a:sym typeface="Arial"/>
              </a:rPr>
              <a:t>Reflect on how you want </a:t>
            </a:r>
            <a:r>
              <a:rPr lang="en-GB" sz="2300" b="1" noProof="0" dirty="0">
                <a:latin typeface="Arial"/>
                <a:ea typeface="Arial"/>
                <a:cs typeface="Arial"/>
                <a:sym typeface="Arial"/>
              </a:rPr>
              <a:t>your</a:t>
            </a:r>
            <a:r>
              <a:rPr lang="en-GB" sz="2300" noProof="0" dirty="0">
                <a:latin typeface="Arial"/>
                <a:ea typeface="Arial"/>
                <a:cs typeface="Arial"/>
                <a:sym typeface="Arial"/>
              </a:rPr>
              <a:t> students to remember </a:t>
            </a:r>
            <a:r>
              <a:rPr lang="en-GB" sz="2300" b="1" noProof="0" dirty="0">
                <a:latin typeface="Arial"/>
                <a:ea typeface="Arial"/>
                <a:cs typeface="Arial"/>
                <a:sym typeface="Arial"/>
              </a:rPr>
              <a:t>you</a:t>
            </a:r>
            <a:r>
              <a:rPr lang="en-GB" sz="2300" noProof="0" dirty="0">
                <a:latin typeface="Arial"/>
                <a:ea typeface="Arial"/>
                <a:cs typeface="Arial"/>
                <a:sym typeface="Arial"/>
              </a:rPr>
              <a:t> and what you need to do to make this happen…..</a:t>
            </a:r>
            <a:endParaRPr lang="en-GB" sz="2200" noProof="0" dirty="0">
              <a:latin typeface="Arial"/>
              <a:ea typeface="Arial"/>
              <a:cs typeface="Arial"/>
              <a:sym typeface="Arial"/>
            </a:endParaRPr>
          </a:p>
        </p:txBody>
      </p:sp>
      <p:pic>
        <p:nvPicPr>
          <p:cNvPr id="815" name="Google Shape;815;p92">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8229608" y="0"/>
            <a:ext cx="914400" cy="914400"/>
          </a:xfrm>
          <a:prstGeom prst="rect">
            <a:avLst/>
          </a:prstGeom>
          <a:noFill/>
          <a:ln>
            <a:noFill/>
          </a:ln>
        </p:spPr>
      </p:pic>
      <p:pic>
        <p:nvPicPr>
          <p:cNvPr id="816" name="Google Shape;816;p92" descr="Footer comprising BSU, Educational Partner and Transform-ED logos. "/>
          <p:cNvPicPr preferRelativeResize="0"/>
          <p:nvPr/>
        </p:nvPicPr>
        <p:blipFill>
          <a:blip r:embed="rId5">
            <a:alphaModFix/>
          </a:blip>
          <a:stretch>
            <a:fillRect/>
          </a:stretch>
        </p:blipFill>
        <p:spPr>
          <a:xfrm>
            <a:off x="0" y="5662840"/>
            <a:ext cx="9143998" cy="1209584"/>
          </a:xfrm>
          <a:prstGeom prst="rect">
            <a:avLst/>
          </a:prstGeom>
          <a:noFill/>
          <a:ln>
            <a:noFill/>
          </a:ln>
        </p:spPr>
      </p:pic>
      <p:sp>
        <p:nvSpPr>
          <p:cNvPr id="813" name="Google Shape;813;p92"/>
          <p:cNvSpPr/>
          <p:nvPr/>
        </p:nvSpPr>
        <p:spPr>
          <a:xfrm>
            <a:off x="8413722" y="6248345"/>
            <a:ext cx="4068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2F3951"/>
                </a:solidFill>
                <a:latin typeface="Arial"/>
                <a:ea typeface="Arial"/>
                <a:cs typeface="Arial"/>
                <a:sym typeface="Arial"/>
              </a:rPr>
              <a:t>60</a:t>
            </a:fld>
            <a:endParaRPr sz="1200" b="0" i="0" u="none" strike="noStrike" cap="none">
              <a:solidFill>
                <a:srgbClr val="2F395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1"/>
        <p:cNvGrpSpPr/>
        <p:nvPr/>
      </p:nvGrpSpPr>
      <p:grpSpPr>
        <a:xfrm>
          <a:off x="0" y="0"/>
          <a:ext cx="0" cy="0"/>
          <a:chOff x="0" y="0"/>
          <a:chExt cx="0" cy="0"/>
        </a:xfrm>
      </p:grpSpPr>
      <p:sp>
        <p:nvSpPr>
          <p:cNvPr id="282" name="Google Shape;282;p42"/>
          <p:cNvSpPr txBox="1">
            <a:spLocks noGrp="1"/>
          </p:cNvSpPr>
          <p:nvPr>
            <p:ph type="title"/>
          </p:nvPr>
        </p:nvSpPr>
        <p:spPr>
          <a:xfrm>
            <a:off x="457200" y="404664"/>
            <a:ext cx="8229600" cy="101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2314E"/>
              </a:buClr>
              <a:buSzPts val="3960"/>
              <a:buFont typeface="Arial"/>
              <a:buNone/>
            </a:pPr>
            <a:r>
              <a:rPr lang="en-GB" b="1" noProof="0" dirty="0">
                <a:solidFill>
                  <a:srgbClr val="000000"/>
                </a:solidFill>
                <a:latin typeface="Arial"/>
                <a:ea typeface="Arial"/>
                <a:cs typeface="Arial"/>
                <a:sym typeface="Arial"/>
              </a:rPr>
              <a:t>Who regulates Higher Education?</a:t>
            </a:r>
          </a:p>
        </p:txBody>
      </p:sp>
      <p:sp>
        <p:nvSpPr>
          <p:cNvPr id="283" name="Google Shape;283;p42"/>
          <p:cNvSpPr txBox="1">
            <a:spLocks noGrp="1"/>
          </p:cNvSpPr>
          <p:nvPr>
            <p:ph type="body" idx="1"/>
          </p:nvPr>
        </p:nvSpPr>
        <p:spPr>
          <a:xfrm>
            <a:off x="469550" y="1995525"/>
            <a:ext cx="5659200" cy="3674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sz="2000" noProof="0" dirty="0">
                <a:solidFill>
                  <a:srgbClr val="000000"/>
                </a:solidFill>
                <a:latin typeface="Arial"/>
                <a:ea typeface="Arial"/>
                <a:cs typeface="Arial"/>
                <a:sym typeface="Arial"/>
              </a:rPr>
              <a:t>The Office for Students (</a:t>
            </a:r>
            <a:r>
              <a:rPr lang="en-GB" sz="2000" noProof="0" dirty="0" err="1">
                <a:solidFill>
                  <a:srgbClr val="000000"/>
                </a:solidFill>
                <a:latin typeface="Arial"/>
                <a:ea typeface="Arial"/>
                <a:cs typeface="Arial"/>
                <a:sym typeface="Arial"/>
              </a:rPr>
              <a:t>OfS</a:t>
            </a:r>
            <a:r>
              <a:rPr lang="en-GB" sz="2000" noProof="0" dirty="0">
                <a:solidFill>
                  <a:srgbClr val="000000"/>
                </a:solidFill>
                <a:latin typeface="Arial"/>
                <a:ea typeface="Arial"/>
                <a:cs typeface="Arial"/>
                <a:sym typeface="Arial"/>
              </a:rPr>
              <a:t>) regulates all higher education institutions. </a:t>
            </a:r>
          </a:p>
          <a:p>
            <a:pPr marL="0" lvl="0" indent="0" algn="l" rtl="0">
              <a:lnSpc>
                <a:spcPct val="115000"/>
              </a:lnSpc>
              <a:spcBef>
                <a:spcPts val="0"/>
              </a:spcBef>
              <a:spcAft>
                <a:spcPts val="0"/>
              </a:spcAft>
              <a:buNone/>
            </a:pPr>
            <a:endParaRPr lang="en-GB" sz="2000" noProof="0" dirty="0">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GB" sz="2000" noProof="0" dirty="0">
                <a:solidFill>
                  <a:srgbClr val="000000"/>
                </a:solidFill>
                <a:latin typeface="Arial"/>
                <a:ea typeface="Arial"/>
                <a:cs typeface="Arial"/>
                <a:sym typeface="Arial"/>
              </a:rPr>
              <a:t>Everybody has a role to play in maintaining the required standards and thus delivering a quality education whilst protecting the institution’s registration. The </a:t>
            </a:r>
            <a:r>
              <a:rPr lang="en-GB" sz="2000" noProof="0" dirty="0" err="1">
                <a:solidFill>
                  <a:srgbClr val="000000"/>
                </a:solidFill>
                <a:latin typeface="Arial"/>
                <a:ea typeface="Arial"/>
                <a:cs typeface="Arial"/>
                <a:sym typeface="Arial"/>
              </a:rPr>
              <a:t>OfS</a:t>
            </a:r>
            <a:r>
              <a:rPr lang="en-GB" sz="2000" noProof="0" dirty="0">
                <a:solidFill>
                  <a:srgbClr val="000000"/>
                </a:solidFill>
                <a:latin typeface="Arial"/>
                <a:ea typeface="Arial"/>
                <a:cs typeface="Arial"/>
                <a:sym typeface="Arial"/>
              </a:rPr>
              <a:t> has the power to close institutions. </a:t>
            </a:r>
          </a:p>
          <a:p>
            <a:pPr marL="0" lvl="0" indent="0" algn="l" rtl="0">
              <a:lnSpc>
                <a:spcPct val="115000"/>
              </a:lnSpc>
              <a:spcBef>
                <a:spcPts val="0"/>
              </a:spcBef>
              <a:spcAft>
                <a:spcPts val="0"/>
              </a:spcAft>
              <a:buNone/>
            </a:pPr>
            <a:endParaRPr lang="en-GB" sz="2000" noProof="0" dirty="0">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GB" sz="2000" noProof="0" dirty="0">
                <a:solidFill>
                  <a:srgbClr val="000000"/>
                </a:solidFill>
                <a:latin typeface="Arial"/>
                <a:ea typeface="Arial"/>
                <a:cs typeface="Arial"/>
                <a:sym typeface="Arial"/>
              </a:rPr>
              <a:t>We are going to explore this role next</a:t>
            </a:r>
          </a:p>
          <a:p>
            <a:pPr marL="0" lvl="0" indent="0" algn="l" rtl="0">
              <a:lnSpc>
                <a:spcPct val="115000"/>
              </a:lnSpc>
              <a:spcBef>
                <a:spcPts val="0"/>
              </a:spcBef>
              <a:spcAft>
                <a:spcPts val="0"/>
              </a:spcAft>
              <a:buNone/>
            </a:pPr>
            <a:endParaRPr lang="en-GB" sz="2000" noProof="0" dirty="0">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lang="en-GB" sz="2000" noProof="0" dirty="0">
              <a:solidFill>
                <a:srgbClr val="000000"/>
              </a:solidFill>
              <a:latin typeface="Arial"/>
              <a:ea typeface="Arial"/>
              <a:cs typeface="Arial"/>
              <a:sym typeface="Arial"/>
            </a:endParaRPr>
          </a:p>
        </p:txBody>
      </p:sp>
      <p:pic>
        <p:nvPicPr>
          <p:cNvPr id="286" name="Google Shape;286;p42" descr="Decorative image - front page of the OfS regulatory framework document"/>
          <p:cNvPicPr preferRelativeResize="0"/>
          <p:nvPr/>
        </p:nvPicPr>
        <p:blipFill>
          <a:blip r:embed="rId4">
            <a:alphaModFix/>
          </a:blip>
          <a:stretch>
            <a:fillRect/>
          </a:stretch>
        </p:blipFill>
        <p:spPr>
          <a:xfrm>
            <a:off x="6198449" y="2066900"/>
            <a:ext cx="2488352" cy="3531349"/>
          </a:xfrm>
          <a:prstGeom prst="rect">
            <a:avLst/>
          </a:prstGeom>
          <a:noFill/>
          <a:ln>
            <a:noFill/>
          </a:ln>
        </p:spPr>
      </p:pic>
      <p:pic>
        <p:nvPicPr>
          <p:cNvPr id="287" name="Google Shape;287;p42" descr="Footer comprising BSU, Educational partner and Transform-ED logos. "/>
          <p:cNvPicPr preferRelativeResize="0"/>
          <p:nvPr/>
        </p:nvPicPr>
        <p:blipFill>
          <a:blip r:embed="rId5">
            <a:alphaModFix/>
          </a:blip>
          <a:stretch>
            <a:fillRect/>
          </a:stretch>
        </p:blipFill>
        <p:spPr>
          <a:xfrm>
            <a:off x="0" y="5662840"/>
            <a:ext cx="9143998" cy="1209584"/>
          </a:xfrm>
          <a:prstGeom prst="rect">
            <a:avLst/>
          </a:prstGeom>
          <a:noFill/>
          <a:ln>
            <a:noFill/>
          </a:ln>
        </p:spPr>
      </p:pic>
      <p:sp>
        <p:nvSpPr>
          <p:cNvPr id="284" name="Google Shape;284;p42"/>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7</a:t>
            </a:fld>
            <a:endParaRPr sz="1200" b="0" i="0" u="none" strike="noStrike" cap="none">
              <a:solidFill>
                <a:srgbClr val="2F395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1"/>
        <p:cNvGrpSpPr/>
        <p:nvPr/>
      </p:nvGrpSpPr>
      <p:grpSpPr>
        <a:xfrm>
          <a:off x="0" y="0"/>
          <a:ext cx="0" cy="0"/>
          <a:chOff x="0" y="0"/>
          <a:chExt cx="0" cy="0"/>
        </a:xfrm>
      </p:grpSpPr>
      <p:sp>
        <p:nvSpPr>
          <p:cNvPr id="292" name="Google Shape;292;p43"/>
          <p:cNvSpPr txBox="1">
            <a:spLocks noGrp="1"/>
          </p:cNvSpPr>
          <p:nvPr>
            <p:ph type="title"/>
          </p:nvPr>
        </p:nvSpPr>
        <p:spPr>
          <a:xfrm>
            <a:off x="457200" y="404664"/>
            <a:ext cx="8229600" cy="101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2314E"/>
              </a:buClr>
              <a:buSzPts val="3960"/>
              <a:buFont typeface="Arial"/>
              <a:buNone/>
            </a:pPr>
            <a:r>
              <a:rPr lang="en-GB" b="1" noProof="0" dirty="0">
                <a:latin typeface="Arial"/>
                <a:ea typeface="Arial"/>
                <a:cs typeface="Arial"/>
                <a:sym typeface="Arial"/>
              </a:rPr>
              <a:t>Your role as a lecturer</a:t>
            </a:r>
          </a:p>
        </p:txBody>
      </p:sp>
      <p:sp>
        <p:nvSpPr>
          <p:cNvPr id="293" name="Google Shape;293;p43"/>
          <p:cNvSpPr txBox="1">
            <a:spLocks noGrp="1"/>
          </p:cNvSpPr>
          <p:nvPr>
            <p:ph type="body" idx="1"/>
          </p:nvPr>
        </p:nvSpPr>
        <p:spPr>
          <a:xfrm>
            <a:off x="457200" y="1417775"/>
            <a:ext cx="8229600" cy="3674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sz="2000" noProof="0" dirty="0">
                <a:latin typeface="Arial"/>
                <a:ea typeface="Arial"/>
                <a:cs typeface="Arial"/>
                <a:sym typeface="Arial"/>
              </a:rPr>
              <a:t>The </a:t>
            </a:r>
            <a:r>
              <a:rPr lang="en-GB" sz="2000" noProof="0" dirty="0" err="1">
                <a:latin typeface="Arial"/>
                <a:ea typeface="Arial"/>
                <a:cs typeface="Arial"/>
                <a:sym typeface="Arial"/>
              </a:rPr>
              <a:t>OfS</a:t>
            </a:r>
            <a:r>
              <a:rPr lang="en-GB" sz="2000" noProof="0" dirty="0">
                <a:latin typeface="Arial"/>
                <a:ea typeface="Arial"/>
                <a:cs typeface="Arial"/>
                <a:sym typeface="Arial"/>
              </a:rPr>
              <a:t> also runs the Teaching Excellence Framework (TEF) which awards institutions a badge from bronze to gold. </a:t>
            </a: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a:p>
            <a:pPr marL="457200" lvl="0" indent="-355600" algn="l" rtl="0">
              <a:lnSpc>
                <a:spcPct val="115000"/>
              </a:lnSpc>
              <a:spcBef>
                <a:spcPts val="0"/>
              </a:spcBef>
              <a:spcAft>
                <a:spcPts val="0"/>
              </a:spcAft>
              <a:buSzPts val="2000"/>
              <a:buFont typeface="Arial"/>
              <a:buChar char="•"/>
            </a:pPr>
            <a:r>
              <a:rPr lang="en-GB" sz="2000" noProof="0" dirty="0">
                <a:latin typeface="Arial"/>
                <a:ea typeface="Arial"/>
                <a:cs typeface="Arial"/>
                <a:sym typeface="Arial"/>
              </a:rPr>
              <a:t>Quality teaching including activities &amp; learning materials</a:t>
            </a:r>
          </a:p>
          <a:p>
            <a:pPr marL="457200" lvl="0" indent="-355600" algn="l" rtl="0">
              <a:lnSpc>
                <a:spcPct val="115000"/>
              </a:lnSpc>
              <a:spcBef>
                <a:spcPts val="0"/>
              </a:spcBef>
              <a:spcAft>
                <a:spcPts val="0"/>
              </a:spcAft>
              <a:buSzPts val="2000"/>
              <a:buFont typeface="Arial"/>
              <a:buChar char="•"/>
            </a:pPr>
            <a:r>
              <a:rPr lang="en-GB" sz="2000" noProof="0" dirty="0">
                <a:latin typeface="Arial"/>
                <a:ea typeface="Arial"/>
                <a:cs typeface="Arial"/>
                <a:sym typeface="Arial"/>
              </a:rPr>
              <a:t>Delivering course and modules as validated</a:t>
            </a:r>
          </a:p>
          <a:p>
            <a:pPr marL="457200" lvl="0" indent="-355600" algn="l" rtl="0">
              <a:lnSpc>
                <a:spcPct val="115000"/>
              </a:lnSpc>
              <a:spcBef>
                <a:spcPts val="0"/>
              </a:spcBef>
              <a:spcAft>
                <a:spcPts val="0"/>
              </a:spcAft>
              <a:buSzPts val="2000"/>
              <a:buFont typeface="Arial"/>
              <a:buChar char="•"/>
            </a:pPr>
            <a:r>
              <a:rPr lang="en-GB" sz="2000" noProof="0" dirty="0">
                <a:latin typeface="Arial"/>
                <a:ea typeface="Arial"/>
                <a:cs typeface="Arial"/>
                <a:sym typeface="Arial"/>
              </a:rPr>
              <a:t>Fair and aligned module assessment</a:t>
            </a:r>
          </a:p>
          <a:p>
            <a:pPr marL="457200" lvl="0" indent="-355600" algn="l" rtl="0">
              <a:lnSpc>
                <a:spcPct val="115000"/>
              </a:lnSpc>
              <a:spcBef>
                <a:spcPts val="0"/>
              </a:spcBef>
              <a:spcAft>
                <a:spcPts val="0"/>
              </a:spcAft>
              <a:buSzPts val="2000"/>
              <a:buFont typeface="Arial"/>
              <a:buChar char="•"/>
            </a:pPr>
            <a:r>
              <a:rPr lang="en-GB" sz="2000" noProof="0" dirty="0">
                <a:latin typeface="Arial"/>
                <a:ea typeface="Arial"/>
                <a:cs typeface="Arial"/>
                <a:sym typeface="Arial"/>
              </a:rPr>
              <a:t>Maintaining robust standards</a:t>
            </a:r>
          </a:p>
          <a:p>
            <a:pPr marL="457200" lvl="0" indent="-355600" algn="l" rtl="0">
              <a:lnSpc>
                <a:spcPct val="115000"/>
              </a:lnSpc>
              <a:spcBef>
                <a:spcPts val="0"/>
              </a:spcBef>
              <a:spcAft>
                <a:spcPts val="0"/>
              </a:spcAft>
              <a:buSzPts val="2000"/>
              <a:buFont typeface="Arial"/>
              <a:buChar char="•"/>
            </a:pPr>
            <a:r>
              <a:rPr lang="en-GB" sz="2000" noProof="0" dirty="0">
                <a:latin typeface="Arial"/>
                <a:ea typeface="Arial"/>
                <a:cs typeface="Arial"/>
                <a:sym typeface="Arial"/>
              </a:rPr>
              <a:t>Annual monitoring</a:t>
            </a:r>
          </a:p>
          <a:p>
            <a:pPr marL="457200" lvl="0" indent="-355600" algn="l" rtl="0">
              <a:lnSpc>
                <a:spcPct val="115000"/>
              </a:lnSpc>
              <a:spcBef>
                <a:spcPts val="0"/>
              </a:spcBef>
              <a:spcAft>
                <a:spcPts val="0"/>
              </a:spcAft>
              <a:buSzPts val="2000"/>
              <a:buFont typeface="Arial"/>
              <a:buChar char="•"/>
            </a:pPr>
            <a:r>
              <a:rPr lang="en-GB" sz="2000" noProof="0" dirty="0">
                <a:latin typeface="Arial"/>
                <a:ea typeface="Arial"/>
                <a:cs typeface="Arial"/>
                <a:sym typeface="Arial"/>
              </a:rPr>
              <a:t>Supporting students during their </a:t>
            </a:r>
            <a:r>
              <a:rPr lang="en-GB" sz="2000" noProof="0" dirty="0">
                <a:solidFill>
                  <a:schemeClr val="tx1"/>
                </a:solidFill>
                <a:latin typeface="Arial"/>
                <a:ea typeface="Arial"/>
                <a:cs typeface="Arial"/>
                <a:sym typeface="Arial"/>
              </a:rPr>
              <a:t>studies</a:t>
            </a:r>
            <a:r>
              <a:rPr lang="en-GB" sz="2000" noProof="0" dirty="0">
                <a:latin typeface="Arial"/>
                <a:ea typeface="Arial"/>
                <a:cs typeface="Arial"/>
                <a:sym typeface="Arial"/>
              </a:rPr>
              <a:t> and helping to ensure positive educational outcomes, achievement and progression.</a:t>
            </a: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p:txBody>
      </p:sp>
      <p:sp>
        <p:nvSpPr>
          <p:cNvPr id="294" name="Google Shape;294;p43"/>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8</a:t>
            </a:fld>
            <a:endParaRPr sz="1200" b="0" i="0" u="none" strike="noStrike" cap="none">
              <a:solidFill>
                <a:srgbClr val="2F3951"/>
              </a:solidFill>
              <a:latin typeface="Arial"/>
              <a:ea typeface="Arial"/>
              <a:cs typeface="Arial"/>
              <a:sym typeface="Arial"/>
            </a:endParaRPr>
          </a:p>
        </p:txBody>
      </p:sp>
      <p:pic>
        <p:nvPicPr>
          <p:cNvPr id="296" name="Google Shape;296;p43" descr="Footer comprising BSU, Educational partner and Transform-ED logos. "/>
          <p:cNvPicPr preferRelativeResize="0"/>
          <p:nvPr/>
        </p:nvPicPr>
        <p:blipFill>
          <a:blip r:embed="rId4">
            <a:alphaModFix/>
          </a:blip>
          <a:stretch>
            <a:fillRect/>
          </a:stretch>
        </p:blipFill>
        <p:spPr>
          <a:xfrm>
            <a:off x="0" y="5662840"/>
            <a:ext cx="9143998" cy="120958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0"/>
        <p:cNvGrpSpPr/>
        <p:nvPr/>
      </p:nvGrpSpPr>
      <p:grpSpPr>
        <a:xfrm>
          <a:off x="0" y="0"/>
          <a:ext cx="0" cy="0"/>
          <a:chOff x="0" y="0"/>
          <a:chExt cx="0" cy="0"/>
        </a:xfrm>
      </p:grpSpPr>
      <p:sp>
        <p:nvSpPr>
          <p:cNvPr id="301" name="Google Shape;301;p44"/>
          <p:cNvSpPr txBox="1">
            <a:spLocks noGrp="1"/>
          </p:cNvSpPr>
          <p:nvPr>
            <p:ph type="title"/>
          </p:nvPr>
        </p:nvSpPr>
        <p:spPr>
          <a:xfrm>
            <a:off x="457200" y="404664"/>
            <a:ext cx="8229600" cy="1013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2314E"/>
              </a:buClr>
              <a:buSzPts val="3960"/>
              <a:buFont typeface="Arial"/>
              <a:buNone/>
            </a:pPr>
            <a:r>
              <a:rPr lang="en-GB" b="1" noProof="0" dirty="0">
                <a:latin typeface="Arial"/>
                <a:ea typeface="Arial"/>
                <a:cs typeface="Arial"/>
                <a:sym typeface="Arial"/>
              </a:rPr>
              <a:t>The TEF </a:t>
            </a:r>
            <a:r>
              <a:rPr lang="en-GB" sz="1200" b="1" noProof="0" dirty="0">
                <a:latin typeface="Arial"/>
                <a:ea typeface="Arial"/>
                <a:cs typeface="Arial"/>
                <a:sym typeface="Arial"/>
              </a:rPr>
              <a:t>(from the website)</a:t>
            </a:r>
          </a:p>
        </p:txBody>
      </p:sp>
      <p:sp>
        <p:nvSpPr>
          <p:cNvPr id="302" name="Google Shape;302;p44"/>
          <p:cNvSpPr txBox="1">
            <a:spLocks noGrp="1"/>
          </p:cNvSpPr>
          <p:nvPr>
            <p:ph type="body" idx="1"/>
          </p:nvPr>
        </p:nvSpPr>
        <p:spPr>
          <a:xfrm>
            <a:off x="457200" y="1417775"/>
            <a:ext cx="8229600" cy="3674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sz="2000" noProof="0" dirty="0">
                <a:latin typeface="Arial"/>
                <a:ea typeface="Arial"/>
                <a:cs typeface="Arial"/>
                <a:sym typeface="Arial"/>
              </a:rPr>
              <a:t>The Teaching Excellence Framework (TEF) is a national scheme run by the </a:t>
            </a:r>
            <a:r>
              <a:rPr lang="en-GB" sz="2000" noProof="0" dirty="0" err="1">
                <a:latin typeface="Arial"/>
                <a:ea typeface="Arial"/>
                <a:cs typeface="Arial"/>
                <a:sym typeface="Arial"/>
              </a:rPr>
              <a:t>OfS</a:t>
            </a:r>
            <a:r>
              <a:rPr lang="en-GB" sz="2000" noProof="0" dirty="0">
                <a:latin typeface="Arial"/>
                <a:ea typeface="Arial"/>
                <a:cs typeface="Arial"/>
                <a:sym typeface="Arial"/>
              </a:rPr>
              <a:t> that aims to encourage higher education providers to improve and deliver excellence in the areas that students care about the most: teaching, learning and achieving positive outcomes from their studies.</a:t>
            </a:r>
          </a:p>
          <a:p>
            <a:pPr marL="0" lvl="0" indent="0" algn="l" rtl="0">
              <a:lnSpc>
                <a:spcPct val="115000"/>
              </a:lnSpc>
              <a:spcBef>
                <a:spcPts val="1500"/>
              </a:spcBef>
              <a:spcAft>
                <a:spcPts val="0"/>
              </a:spcAft>
              <a:buNone/>
            </a:pPr>
            <a:r>
              <a:rPr lang="en-GB" sz="2000" noProof="0" dirty="0">
                <a:latin typeface="Arial"/>
                <a:ea typeface="Arial"/>
                <a:cs typeface="Arial"/>
                <a:sym typeface="Arial"/>
              </a:rPr>
              <a:t>The TEF does this by assessing and rating universities and colleges for excellence above a set of minimum requirements for quality and standards. Universities and colleges that take part in the TEF receive an overall rating as well as two underpinning ratings – one for the student experience and one for student outcomes.</a:t>
            </a:r>
          </a:p>
          <a:p>
            <a:pPr marL="0" lvl="0" indent="0" algn="l" rtl="0">
              <a:lnSpc>
                <a:spcPct val="115000"/>
              </a:lnSpc>
              <a:spcBef>
                <a:spcPts val="1500"/>
              </a:spcBef>
              <a:spcAft>
                <a:spcPts val="0"/>
              </a:spcAft>
              <a:buNone/>
            </a:pPr>
            <a:endParaRPr lang="en-GB" sz="2000" noProof="0" dirty="0">
              <a:latin typeface="Arial"/>
              <a:ea typeface="Arial"/>
              <a:cs typeface="Arial"/>
              <a:sym typeface="Arial"/>
            </a:endParaRPr>
          </a:p>
          <a:p>
            <a:pPr marL="0" lvl="0" indent="0" algn="l" rtl="0">
              <a:lnSpc>
                <a:spcPct val="115000"/>
              </a:lnSpc>
              <a:spcBef>
                <a:spcPts val="1500"/>
              </a:spcBef>
              <a:spcAft>
                <a:spcPts val="0"/>
              </a:spcAft>
              <a:buNone/>
            </a:pPr>
            <a:endParaRPr lang="en-GB" sz="2000" noProof="0" dirty="0">
              <a:latin typeface="Arial"/>
              <a:ea typeface="Arial"/>
              <a:cs typeface="Arial"/>
              <a:sym typeface="Arial"/>
            </a:endParaRPr>
          </a:p>
          <a:p>
            <a:pPr marL="0" lvl="0" indent="0" algn="l" rtl="0">
              <a:lnSpc>
                <a:spcPct val="115000"/>
              </a:lnSpc>
              <a:spcBef>
                <a:spcPts val="0"/>
              </a:spcBef>
              <a:spcAft>
                <a:spcPts val="0"/>
              </a:spcAft>
              <a:buNone/>
            </a:pPr>
            <a:endParaRPr lang="en-GB" sz="2000" noProof="0" dirty="0">
              <a:latin typeface="Arial"/>
              <a:ea typeface="Arial"/>
              <a:cs typeface="Arial"/>
              <a:sym typeface="Arial"/>
            </a:endParaRPr>
          </a:p>
        </p:txBody>
      </p:sp>
      <p:sp>
        <p:nvSpPr>
          <p:cNvPr id="303" name="Google Shape;303;p44"/>
          <p:cNvSpPr/>
          <p:nvPr/>
        </p:nvSpPr>
        <p:spPr>
          <a:xfrm>
            <a:off x="8506859" y="6366883"/>
            <a:ext cx="4068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rgbClr val="2F3951"/>
                </a:solidFill>
                <a:latin typeface="Arial"/>
                <a:ea typeface="Arial"/>
                <a:cs typeface="Arial"/>
                <a:sym typeface="Arial"/>
              </a:rPr>
              <a:t>9</a:t>
            </a:fld>
            <a:endParaRPr sz="1200" b="0" i="0" u="none" strike="noStrike" cap="none">
              <a:solidFill>
                <a:srgbClr val="2F3951"/>
              </a:solidFill>
              <a:latin typeface="Arial"/>
              <a:ea typeface="Arial"/>
              <a:cs typeface="Arial"/>
              <a:sym typeface="Arial"/>
            </a:endParaRPr>
          </a:p>
        </p:txBody>
      </p:sp>
      <p:pic>
        <p:nvPicPr>
          <p:cNvPr id="305" name="Google Shape;305;p44" descr="Footer comprising BSU, Educational partner and Transform-ED logos. "/>
          <p:cNvPicPr preferRelativeResize="0"/>
          <p:nvPr/>
        </p:nvPicPr>
        <p:blipFill>
          <a:blip r:embed="rId4">
            <a:alphaModFix/>
          </a:blip>
          <a:stretch>
            <a:fillRect/>
          </a:stretch>
        </p:blipFill>
        <p:spPr>
          <a:xfrm>
            <a:off x="0" y="5662840"/>
            <a:ext cx="9143998" cy="120958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00000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late Blu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70e9a06-2558-4476-a465-8b2886ca3e74" xsi:nil="true"/>
    <lcf76f155ced4ddcb4097134ff3c332f xmlns="80d6cebe-6bc5-4fc1-8743-43be78958a5c">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4CCDB5FF491D143B9855EA991689B6A" ma:contentTypeVersion="14" ma:contentTypeDescription="Create a new document." ma:contentTypeScope="" ma:versionID="ca1a55901395ae8d1715e8365c813e24">
  <xsd:schema xmlns:xsd="http://www.w3.org/2001/XMLSchema" xmlns:xs="http://www.w3.org/2001/XMLSchema" xmlns:p="http://schemas.microsoft.com/office/2006/metadata/properties" xmlns:ns2="80d6cebe-6bc5-4fc1-8743-43be78958a5c" xmlns:ns3="670e9a06-2558-4476-a465-8b2886ca3e74" targetNamespace="http://schemas.microsoft.com/office/2006/metadata/properties" ma:root="true" ma:fieldsID="b8e0b36757283b14409c5905b460aa47" ns2:_="" ns3:_="">
    <xsd:import namespace="80d6cebe-6bc5-4fc1-8743-43be78958a5c"/>
    <xsd:import namespace="670e9a06-2558-4476-a465-8b2886ca3e7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d6cebe-6bc5-4fc1-8743-43be78958a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40426f3f-527e-4846-a0f4-84d135560f89"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70e9a06-2558-4476-a465-8b2886ca3e74"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fd1b9c6d-a1e5-40fc-9aa1-a0f558db8621}" ma:internalName="TaxCatchAll" ma:showField="CatchAllData" ma:web="670e9a06-2558-4476-a465-8b2886ca3e74">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0CD6D6-D731-441C-AD1D-B5B55295E9DB}">
  <ds:schemaRefs>
    <ds:schemaRef ds:uri="http://schemas.microsoft.com/office/2006/metadata/properties"/>
    <ds:schemaRef ds:uri="http://purl.org/dc/elements/1.1/"/>
    <ds:schemaRef ds:uri="http://www.w3.org/XML/1998/namespace"/>
    <ds:schemaRef ds:uri="http://purl.org/dc/dcmitype/"/>
    <ds:schemaRef ds:uri="670e9a06-2558-4476-a465-8b2886ca3e74"/>
    <ds:schemaRef ds:uri="http://schemas.openxmlformats.org/package/2006/metadata/core-properties"/>
    <ds:schemaRef ds:uri="http://schemas.microsoft.com/office/2006/documentManagement/types"/>
    <ds:schemaRef ds:uri="http://schemas.microsoft.com/office/infopath/2007/PartnerControls"/>
    <ds:schemaRef ds:uri="80d6cebe-6bc5-4fc1-8743-43be78958a5c"/>
    <ds:schemaRef ds:uri="http://purl.org/dc/terms/"/>
  </ds:schemaRefs>
</ds:datastoreItem>
</file>

<file path=customXml/itemProps2.xml><?xml version="1.0" encoding="utf-8"?>
<ds:datastoreItem xmlns:ds="http://schemas.openxmlformats.org/officeDocument/2006/customXml" ds:itemID="{D1DCABDE-02BF-4EBE-B7A2-F5C6C99A8A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d6cebe-6bc5-4fc1-8743-43be78958a5c"/>
    <ds:schemaRef ds:uri="670e9a06-2558-4476-a465-8b2886ca3e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FFD8F6A-F85D-4042-A612-66E25C89347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50</TotalTime>
  <Words>4677</Words>
  <Application>Microsoft Office PowerPoint</Application>
  <PresentationFormat>On-screen Show (4:3)</PresentationFormat>
  <Paragraphs>541</Paragraphs>
  <Slides>60</Slides>
  <Notes>60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60</vt:i4>
      </vt:variant>
    </vt:vector>
  </HeadingPairs>
  <TitlesOfParts>
    <vt:vector size="66" baseType="lpstr">
      <vt:lpstr>Arial</vt:lpstr>
      <vt:lpstr>Calibri</vt:lpstr>
      <vt:lpstr>Wingdings</vt:lpstr>
      <vt:lpstr>Office Theme</vt:lpstr>
      <vt:lpstr>Office Theme</vt:lpstr>
      <vt:lpstr>Office Theme</vt:lpstr>
      <vt:lpstr>CPD1 Welcome to learning and teaching at BSU</vt:lpstr>
      <vt:lpstr>Learning outcomes</vt:lpstr>
      <vt:lpstr>Activity: Icebreaker</vt:lpstr>
      <vt:lpstr>Indicative content</vt:lpstr>
      <vt:lpstr>BSU Guidance</vt:lpstr>
      <vt:lpstr>Activity: Why university? </vt:lpstr>
      <vt:lpstr>Who regulates Higher Education?</vt:lpstr>
      <vt:lpstr>Your role as a lecturer</vt:lpstr>
      <vt:lpstr>The TEF (from the website)</vt:lpstr>
      <vt:lpstr>TEF ratings</vt:lpstr>
      <vt:lpstr>OfS Regulatory Framework </vt:lpstr>
      <vt:lpstr>Sector level standards (England)</vt:lpstr>
      <vt:lpstr>Some vocabulary (1/4)</vt:lpstr>
      <vt:lpstr>Some vocabulary (2/4)</vt:lpstr>
      <vt:lpstr>Some vocabulary (3/4)</vt:lpstr>
      <vt:lpstr>Some vocabulary (4/4)</vt:lpstr>
      <vt:lpstr>National Student Survey (NSS)</vt:lpstr>
      <vt:lpstr>NSS question areas (from the website)</vt:lpstr>
      <vt:lpstr>Graduate Outcomes Survey (GOS)</vt:lpstr>
      <vt:lpstr>GOS questions</vt:lpstr>
      <vt:lpstr>What is a positive outcome? </vt:lpstr>
      <vt:lpstr>BSU Education Strategy</vt:lpstr>
      <vt:lpstr>Break: 1</vt:lpstr>
      <vt:lpstr>Your role as a lecturer (2)</vt:lpstr>
      <vt:lpstr>Delivering and maintaining academic standards. </vt:lpstr>
      <vt:lpstr>Bloom’s taxonomy (1)</vt:lpstr>
      <vt:lpstr>Bloom’s taxonomy (2)</vt:lpstr>
      <vt:lpstr>Intended Learning Outcomes</vt:lpstr>
      <vt:lpstr>It’s all about the verbs</vt:lpstr>
      <vt:lpstr>Constructing a learning outcome</vt:lpstr>
      <vt:lpstr>Putting it all together</vt:lpstr>
      <vt:lpstr>Activity: Review these iLOs.  </vt:lpstr>
      <vt:lpstr>Link to BSU policy/guidance (1)</vt:lpstr>
      <vt:lpstr>Why assessment?</vt:lpstr>
      <vt:lpstr>Summative &amp; Formative</vt:lpstr>
      <vt:lpstr>NUS Assessment charter (1)</vt:lpstr>
      <vt:lpstr>NUS Assessment charter (2)</vt:lpstr>
      <vt:lpstr>NUS Assessment &amp; Feedback Tool</vt:lpstr>
      <vt:lpstr>Designing assessment</vt:lpstr>
      <vt:lpstr>Link to BSU policy/guidance (2)</vt:lpstr>
      <vt:lpstr>Holistic assessment</vt:lpstr>
      <vt:lpstr>(OfS) B5 Sector recognised standards </vt:lpstr>
      <vt:lpstr>(OfS) B4 Effective Assessment, Credible awards </vt:lpstr>
      <vt:lpstr>Grading / marking at BSU</vt:lpstr>
      <vt:lpstr>Good marking practice</vt:lpstr>
      <vt:lpstr>Giving feedback to students</vt:lpstr>
      <vt:lpstr>Link to BSU policy/guidance (3)</vt:lpstr>
      <vt:lpstr>Juwah’s Seven principles (1)</vt:lpstr>
      <vt:lpstr>Juwah’s Seven principles (2)</vt:lpstr>
      <vt:lpstr>Giving feedback to students (1)</vt:lpstr>
      <vt:lpstr>Giving feedback to students (2)</vt:lpstr>
      <vt:lpstr>Moderation</vt:lpstr>
      <vt:lpstr>Link to BSU policy/guidance (4)</vt:lpstr>
      <vt:lpstr>Any questions?</vt:lpstr>
      <vt:lpstr>Reflection and future planning (1)</vt:lpstr>
      <vt:lpstr>Reflection and future planning (2)</vt:lpstr>
      <vt:lpstr>Activity: Reflection and future planning</vt:lpstr>
      <vt:lpstr>References</vt:lpstr>
      <vt:lpstr>Thank You</vt:lpstr>
      <vt:lpstr>Just One Thing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Shaun Mudd</cp:lastModifiedBy>
  <cp:revision>3</cp:revision>
  <dcterms:modified xsi:type="dcterms:W3CDTF">2025-07-06T20:58:18Z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0x01010024CCDB5FF491D143B9855EA991689B6A</vt:lpwstr>
  </property>
  <property fmtid="{D5CDD505-2E9C-101B-9397-08002B2CF9AE}" pid="3" name="MSIP_Label_43c9f532-f68c-4710-a80c-2dea02e48496_Enabled">
    <vt:lpwstr>true</vt:lpwstr>
  </property>
  <property fmtid="{D5CDD505-2E9C-101B-9397-08002B2CF9AE}" pid="4" name="MSIP_Label_43c9f532-f68c-4710-a80c-2dea02e48496_SetDate">
    <vt:lpwstr>2025-01-24T11:08:11Z</vt:lpwstr>
  </property>
  <property fmtid="{D5CDD505-2E9C-101B-9397-08002B2CF9AE}" pid="5" name="MSIP_Label_43c9f532-f68c-4710-a80c-2dea02e48496_Method">
    <vt:lpwstr>Standard</vt:lpwstr>
  </property>
  <property fmtid="{D5CDD505-2E9C-101B-9397-08002B2CF9AE}" pid="6" name="MSIP_Label_43c9f532-f68c-4710-a80c-2dea02e48496_Name">
    <vt:lpwstr>Restricted Label</vt:lpwstr>
  </property>
  <property fmtid="{D5CDD505-2E9C-101B-9397-08002B2CF9AE}" pid="7" name="MSIP_Label_43c9f532-f68c-4710-a80c-2dea02e48496_SiteId">
    <vt:lpwstr>23706653-cd57-4504-9a59-0960251db4b0</vt:lpwstr>
  </property>
  <property fmtid="{D5CDD505-2E9C-101B-9397-08002B2CF9AE}" pid="8" name="MSIP_Label_43c9f532-f68c-4710-a80c-2dea02e48496_ActionId">
    <vt:lpwstr>ab0356c4-94b6-4825-b9ef-43160819543f</vt:lpwstr>
  </property>
  <property fmtid="{D5CDD505-2E9C-101B-9397-08002B2CF9AE}" pid="9" name="MSIP_Label_43c9f532-f68c-4710-a80c-2dea02e48496_ContentBits">
    <vt:lpwstr>0</vt:lpwstr>
  </property>
  <property fmtid="{D5CDD505-2E9C-101B-9397-08002B2CF9AE}" pid="10" name="MSIP_Label_43c9f532-f68c-4710-a80c-2dea02e48496_Tag">
    <vt:lpwstr>10, 3, 0, 2</vt:lpwstr>
  </property>
  <property fmtid="{D5CDD505-2E9C-101B-9397-08002B2CF9AE}" pid="11" name="MediaServiceImageTags">
    <vt:lpwstr/>
  </property>
</Properties>
</file>