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7" r:id="rId4"/>
  </p:sldMasterIdLst>
  <p:notesMasterIdLst>
    <p:notesMasterId r:id="rId2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F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46B3B65-3C98-44B1-A503-D00B0B650F8E}">
  <a:tblStyle styleId="{946B3B65-3C98-44B1-A503-D00B0B650F8E}" styleName="Table_0">
    <a:wholeTbl>
      <a:tcTxStyle b="off" i="off">
        <a:font>
          <a:latin typeface="Arial"/>
          <a:ea typeface="Arial"/>
          <a:cs typeface="Arial"/>
        </a:font>
        <a:schemeClr val="dk1"/>
      </a:tcTxStyle>
      <a:tcStyle>
        <a:tcBdr>
          <a:left>
            <a:ln w="12700" cap="flat" cmpd="sng">
              <a:solidFill>
                <a:schemeClr val="dk1"/>
              </a:solidFill>
              <a:prstDash val="solid"/>
              <a:round/>
              <a:headEnd type="none" w="sm" len="sm"/>
              <a:tailEnd type="none" w="sm" len="sm"/>
            </a:ln>
          </a:left>
          <a:right>
            <a:ln w="12700" cap="flat" cmpd="sng">
              <a:solidFill>
                <a:schemeClr val="dk1"/>
              </a:solidFill>
              <a:prstDash val="solid"/>
              <a:round/>
              <a:headEnd type="none" w="sm" len="sm"/>
              <a:tailEnd type="none" w="sm" len="sm"/>
            </a:ln>
          </a:right>
          <a:top>
            <a:ln w="12700" cap="flat" cmpd="sng">
              <a:solidFill>
                <a:schemeClr val="dk1"/>
              </a:solidFill>
              <a:prstDash val="solid"/>
              <a:round/>
              <a:headEnd type="none" w="sm" len="sm"/>
              <a:tailEnd type="none" w="sm" len="sm"/>
            </a:ln>
          </a:top>
          <a:bottom>
            <a:ln w="12700" cap="flat" cmpd="sng">
              <a:solidFill>
                <a:schemeClr val="dk1"/>
              </a:solidFill>
              <a:prstDash val="solid"/>
              <a:round/>
              <a:headEnd type="none" w="sm" len="sm"/>
              <a:tailEnd type="none" w="sm" len="sm"/>
            </a:ln>
          </a:bottom>
          <a:insideH>
            <a:ln w="12700" cap="flat" cmpd="sng">
              <a:solidFill>
                <a:schemeClr val="dk1"/>
              </a:solidFill>
              <a:prstDash val="solid"/>
              <a:round/>
              <a:headEnd type="none" w="sm" len="sm"/>
              <a:tailEnd type="none" w="sm" len="sm"/>
            </a:ln>
          </a:insideH>
          <a:insideV>
            <a:ln w="12700" cap="flat" cmpd="sng">
              <a:solidFill>
                <a:schemeClr val="dk1"/>
              </a:solidFill>
              <a:prstDash val="solid"/>
              <a:round/>
              <a:headEnd type="none" w="sm" len="sm"/>
              <a:tailEnd type="none" w="sm" len="sm"/>
            </a:ln>
          </a:insideV>
        </a:tcBdr>
        <a:fill>
          <a:solidFill>
            <a:srgbClr val="E6E6E6"/>
          </a:solidFill>
        </a:fill>
      </a:tcStyle>
    </a:wholeTbl>
    <a:band1H>
      <a:tcTxStyle/>
      <a:tcStyle>
        <a:tcBdr/>
        <a:fill>
          <a:solidFill>
            <a:srgbClr val="CACACA"/>
          </a:solidFill>
        </a:fill>
      </a:tcStyle>
    </a:band1H>
    <a:band2H>
      <a:tcTxStyle/>
      <a:tcStyle>
        <a:tcBdr/>
      </a:tcStyle>
    </a:band2H>
    <a:band1V>
      <a:tcTxStyle/>
      <a:tcStyle>
        <a:tcBdr/>
        <a:fill>
          <a:solidFill>
            <a:srgbClr val="CACACA"/>
          </a:solidFill>
        </a:fill>
      </a:tcStyle>
    </a:band1V>
    <a:band2V>
      <a:tcTxStyle/>
      <a:tcStyle>
        <a:tcBdr/>
      </a:tcStyle>
    </a:band2V>
    <a:lastCol>
      <a:tcTxStyle b="on" i="off"/>
      <a:tcStyle>
        <a:tcBdr/>
      </a:tcStyle>
    </a:lastCol>
    <a:firstCol>
      <a:tcTxStyle b="on" i="off"/>
      <a:tcStyle>
        <a:tcBdr/>
      </a:tcStyle>
    </a:firstCol>
    <a:lastRow>
      <a:tcTxStyle b="on" i="off"/>
      <a:tcStyle>
        <a:tcBdr>
          <a:top>
            <a:ln w="25400" cap="flat" cmpd="sng">
              <a:solidFill>
                <a:schemeClr val="dk1"/>
              </a:solidFill>
              <a:prstDash val="solid"/>
              <a:round/>
              <a:headEnd type="none" w="sm" len="sm"/>
              <a:tailEnd type="none" w="sm" len="sm"/>
            </a:ln>
          </a:top>
        </a:tcBdr>
        <a:fill>
          <a:solidFill>
            <a:srgbClr val="E6E6E6"/>
          </a:solidFill>
        </a:fill>
      </a:tcStyle>
    </a:lastRow>
    <a:seCell>
      <a:tcTxStyle/>
      <a:tcStyle>
        <a:tcBdr/>
      </a:tcStyle>
    </a:seCell>
    <a:swCell>
      <a:tcTxStyle/>
      <a:tcStyle>
        <a:tcBdr/>
      </a:tcStyle>
    </a:swCell>
    <a:firstRow>
      <a:tcTxStyle b="on" i="off"/>
      <a:tcStyle>
        <a:tcBdr/>
        <a:fill>
          <a:solidFill>
            <a:srgbClr val="E6E6E6"/>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1536"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rna Lewis" userId="S::l.lewis@bathspa.ac.uk::47d66899-762e-4b21-aa4c-09b0846015fa" providerId="AD" clId="Web-{1A48452D-B011-4895-91A6-A0649AFFE079}"/>
    <pc:docChg chg="modSld">
      <pc:chgData name="Lorna Lewis" userId="S::l.lewis@bathspa.ac.uk::47d66899-762e-4b21-aa4c-09b0846015fa" providerId="AD" clId="Web-{1A48452D-B011-4895-91A6-A0649AFFE079}" dt="2025-01-22T18:38:16.999" v="1" actId="20577"/>
      <pc:docMkLst>
        <pc:docMk/>
      </pc:docMkLst>
      <pc:sldChg chg="modSp">
        <pc:chgData name="Lorna Lewis" userId="S::l.lewis@bathspa.ac.uk::47d66899-762e-4b21-aa4c-09b0846015fa" providerId="AD" clId="Web-{1A48452D-B011-4895-91A6-A0649AFFE079}" dt="2025-01-22T18:38:16.999" v="1" actId="20577"/>
        <pc:sldMkLst>
          <pc:docMk/>
          <pc:sldMk cId="0" sldId="256"/>
        </pc:sldMkLst>
        <pc:spChg chg="mod">
          <ac:chgData name="Lorna Lewis" userId="S::l.lewis@bathspa.ac.uk::47d66899-762e-4b21-aa4c-09b0846015fa" providerId="AD" clId="Web-{1A48452D-B011-4895-91A6-A0649AFFE079}" dt="2025-01-22T18:38:16.999" v="1" actId="20577"/>
          <ac:spMkLst>
            <pc:docMk/>
            <pc:sldMk cId="0" sldId="256"/>
            <ac:spMk id="78" creationId="{00000000-0000-0000-0000-000000000000}"/>
          </ac:spMkLst>
        </pc:spChg>
      </pc:sldChg>
    </pc:docChg>
  </pc:docChgLst>
  <pc:docChgLst>
    <pc:chgData name="Lorna Lewis" userId="47d66899-762e-4b21-aa4c-09b0846015fa" providerId="ADAL" clId="{EB5795B8-4EF0-40AB-967E-25D075A6184A}"/>
    <pc:docChg chg="modSld">
      <pc:chgData name="Lorna Lewis" userId="47d66899-762e-4b21-aa4c-09b0846015fa" providerId="ADAL" clId="{EB5795B8-4EF0-40AB-967E-25D075A6184A}" dt="2025-01-27T09:46:32.544" v="14" actId="962"/>
      <pc:docMkLst>
        <pc:docMk/>
      </pc:docMkLst>
      <pc:sldChg chg="modSp mod">
        <pc:chgData name="Lorna Lewis" userId="47d66899-762e-4b21-aa4c-09b0846015fa" providerId="ADAL" clId="{EB5795B8-4EF0-40AB-967E-25D075A6184A}" dt="2025-01-27T09:31:21.732" v="3" actId="962"/>
        <pc:sldMkLst>
          <pc:docMk/>
          <pc:sldMk cId="0" sldId="259"/>
        </pc:sldMkLst>
        <pc:spChg chg="mod">
          <ac:chgData name="Lorna Lewis" userId="47d66899-762e-4b21-aa4c-09b0846015fa" providerId="ADAL" clId="{EB5795B8-4EF0-40AB-967E-25D075A6184A}" dt="2025-01-27T09:31:21.732" v="3" actId="962"/>
          <ac:spMkLst>
            <pc:docMk/>
            <pc:sldMk cId="0" sldId="259"/>
            <ac:spMk id="114" creationId="{00000000-0000-0000-0000-000000000000}"/>
          </ac:spMkLst>
        </pc:spChg>
        <pc:picChg chg="ord">
          <ac:chgData name="Lorna Lewis" userId="47d66899-762e-4b21-aa4c-09b0846015fa" providerId="ADAL" clId="{EB5795B8-4EF0-40AB-967E-25D075A6184A}" dt="2025-01-27T09:31:16.357" v="0" actId="13244"/>
          <ac:picMkLst>
            <pc:docMk/>
            <pc:sldMk cId="0" sldId="259"/>
            <ac:picMk id="111" creationId="{00000000-0000-0000-0000-000000000000}"/>
          </ac:picMkLst>
        </pc:picChg>
        <pc:picChg chg="mod">
          <ac:chgData name="Lorna Lewis" userId="47d66899-762e-4b21-aa4c-09b0846015fa" providerId="ADAL" clId="{EB5795B8-4EF0-40AB-967E-25D075A6184A}" dt="2025-01-27T09:31:18.304" v="1" actId="962"/>
          <ac:picMkLst>
            <pc:docMk/>
            <pc:sldMk cId="0" sldId="259"/>
            <ac:picMk id="112" creationId="{00000000-0000-0000-0000-000000000000}"/>
          </ac:picMkLst>
        </pc:picChg>
        <pc:picChg chg="mod">
          <ac:chgData name="Lorna Lewis" userId="47d66899-762e-4b21-aa4c-09b0846015fa" providerId="ADAL" clId="{EB5795B8-4EF0-40AB-967E-25D075A6184A}" dt="2025-01-27T09:31:20.068" v="2" actId="962"/>
          <ac:picMkLst>
            <pc:docMk/>
            <pc:sldMk cId="0" sldId="259"/>
            <ac:picMk id="113" creationId="{00000000-0000-0000-0000-000000000000}"/>
          </ac:picMkLst>
        </pc:picChg>
      </pc:sldChg>
      <pc:sldChg chg="modSp mod">
        <pc:chgData name="Lorna Lewis" userId="47d66899-762e-4b21-aa4c-09b0846015fa" providerId="ADAL" clId="{EB5795B8-4EF0-40AB-967E-25D075A6184A}" dt="2025-01-27T09:31:53.513" v="7" actId="962"/>
        <pc:sldMkLst>
          <pc:docMk/>
          <pc:sldMk cId="0" sldId="263"/>
        </pc:sldMkLst>
        <pc:picChg chg="ord">
          <ac:chgData name="Lorna Lewis" userId="47d66899-762e-4b21-aa4c-09b0846015fa" providerId="ADAL" clId="{EB5795B8-4EF0-40AB-967E-25D075A6184A}" dt="2025-01-27T09:31:37.848" v="5" actId="13244"/>
          <ac:picMkLst>
            <pc:docMk/>
            <pc:sldMk cId="0" sldId="263"/>
            <ac:picMk id="2" creationId="{BBE431FA-17A0-4D76-07DA-A9C511F055E7}"/>
          </ac:picMkLst>
        </pc:picChg>
        <pc:picChg chg="mod ord">
          <ac:chgData name="Lorna Lewis" userId="47d66899-762e-4b21-aa4c-09b0846015fa" providerId="ADAL" clId="{EB5795B8-4EF0-40AB-967E-25D075A6184A}" dt="2025-01-27T09:31:53.513" v="7" actId="962"/>
          <ac:picMkLst>
            <pc:docMk/>
            <pc:sldMk cId="0" sldId="263"/>
            <ac:picMk id="151" creationId="{00000000-0000-0000-0000-000000000000}"/>
          </ac:picMkLst>
        </pc:picChg>
      </pc:sldChg>
      <pc:sldChg chg="modSp mod">
        <pc:chgData name="Lorna Lewis" userId="47d66899-762e-4b21-aa4c-09b0846015fa" providerId="ADAL" clId="{EB5795B8-4EF0-40AB-967E-25D075A6184A}" dt="2025-01-27T09:45:42.911" v="9" actId="13244"/>
        <pc:sldMkLst>
          <pc:docMk/>
          <pc:sldMk cId="0" sldId="264"/>
        </pc:sldMkLst>
        <pc:spChg chg="ord">
          <ac:chgData name="Lorna Lewis" userId="47d66899-762e-4b21-aa4c-09b0846015fa" providerId="ADAL" clId="{EB5795B8-4EF0-40AB-967E-25D075A6184A}" dt="2025-01-27T09:45:42.911" v="9" actId="13244"/>
          <ac:spMkLst>
            <pc:docMk/>
            <pc:sldMk cId="0" sldId="264"/>
            <ac:spMk id="161" creationId="{00000000-0000-0000-0000-000000000000}"/>
          </ac:spMkLst>
        </pc:spChg>
        <pc:picChg chg="ord">
          <ac:chgData name="Lorna Lewis" userId="47d66899-762e-4b21-aa4c-09b0846015fa" providerId="ADAL" clId="{EB5795B8-4EF0-40AB-967E-25D075A6184A}" dt="2025-01-27T09:45:41.713" v="8" actId="13244"/>
          <ac:picMkLst>
            <pc:docMk/>
            <pc:sldMk cId="0" sldId="264"/>
            <ac:picMk id="162" creationId="{00000000-0000-0000-0000-000000000000}"/>
          </ac:picMkLst>
        </pc:picChg>
      </pc:sldChg>
      <pc:sldChg chg="modSp mod">
        <pc:chgData name="Lorna Lewis" userId="47d66899-762e-4b21-aa4c-09b0846015fa" providerId="ADAL" clId="{EB5795B8-4EF0-40AB-967E-25D075A6184A}" dt="2025-01-27T09:45:53.322" v="10" actId="13244"/>
        <pc:sldMkLst>
          <pc:docMk/>
          <pc:sldMk cId="0" sldId="265"/>
        </pc:sldMkLst>
        <pc:spChg chg="ord">
          <ac:chgData name="Lorna Lewis" userId="47d66899-762e-4b21-aa4c-09b0846015fa" providerId="ADAL" clId="{EB5795B8-4EF0-40AB-967E-25D075A6184A}" dt="2025-01-27T09:45:53.322" v="10" actId="13244"/>
          <ac:spMkLst>
            <pc:docMk/>
            <pc:sldMk cId="0" sldId="265"/>
            <ac:spMk id="172" creationId="{00000000-0000-0000-0000-000000000000}"/>
          </ac:spMkLst>
        </pc:spChg>
      </pc:sldChg>
      <pc:sldChg chg="modSp mod">
        <pc:chgData name="Lorna Lewis" userId="47d66899-762e-4b21-aa4c-09b0846015fa" providerId="ADAL" clId="{EB5795B8-4EF0-40AB-967E-25D075A6184A}" dt="2025-01-27T09:46:04.747" v="11" actId="13244"/>
        <pc:sldMkLst>
          <pc:docMk/>
          <pc:sldMk cId="0" sldId="268"/>
        </pc:sldMkLst>
        <pc:spChg chg="ord">
          <ac:chgData name="Lorna Lewis" userId="47d66899-762e-4b21-aa4c-09b0846015fa" providerId="ADAL" clId="{EB5795B8-4EF0-40AB-967E-25D075A6184A}" dt="2025-01-27T09:46:04.747" v="11" actId="13244"/>
          <ac:spMkLst>
            <pc:docMk/>
            <pc:sldMk cId="0" sldId="268"/>
            <ac:spMk id="213" creationId="{00000000-0000-0000-0000-000000000000}"/>
          </ac:spMkLst>
        </pc:spChg>
      </pc:sldChg>
      <pc:sldChg chg="modSp mod">
        <pc:chgData name="Lorna Lewis" userId="47d66899-762e-4b21-aa4c-09b0846015fa" providerId="ADAL" clId="{EB5795B8-4EF0-40AB-967E-25D075A6184A}" dt="2025-01-27T09:46:13.355" v="12" actId="13244"/>
        <pc:sldMkLst>
          <pc:docMk/>
          <pc:sldMk cId="0" sldId="270"/>
        </pc:sldMkLst>
        <pc:spChg chg="ord">
          <ac:chgData name="Lorna Lewis" userId="47d66899-762e-4b21-aa4c-09b0846015fa" providerId="ADAL" clId="{EB5795B8-4EF0-40AB-967E-25D075A6184A}" dt="2025-01-27T09:46:13.355" v="12" actId="13244"/>
          <ac:spMkLst>
            <pc:docMk/>
            <pc:sldMk cId="0" sldId="270"/>
            <ac:spMk id="252" creationId="{00000000-0000-0000-0000-000000000000}"/>
          </ac:spMkLst>
        </pc:spChg>
      </pc:sldChg>
      <pc:sldChg chg="modSp mod">
        <pc:chgData name="Lorna Lewis" userId="47d66899-762e-4b21-aa4c-09b0846015fa" providerId="ADAL" clId="{EB5795B8-4EF0-40AB-967E-25D075A6184A}" dt="2025-01-27T09:46:32.544" v="14" actId="962"/>
        <pc:sldMkLst>
          <pc:docMk/>
          <pc:sldMk cId="0" sldId="274"/>
        </pc:sldMkLst>
        <pc:picChg chg="mod">
          <ac:chgData name="Lorna Lewis" userId="47d66899-762e-4b21-aa4c-09b0846015fa" providerId="ADAL" clId="{EB5795B8-4EF0-40AB-967E-25D075A6184A}" dt="2025-01-27T09:46:32.544" v="14" actId="962"/>
          <ac:picMkLst>
            <pc:docMk/>
            <pc:sldMk cId="0" sldId="274"/>
            <ac:picMk id="293"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76" name="Google Shape;76;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1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Clr>
                <a:srgbClr val="000000"/>
              </a:buClr>
              <a:buSzPts val="1400"/>
              <a:buFont typeface="Arial"/>
              <a:buNone/>
            </a:pPr>
            <a:br>
              <a:rPr lang="en-GB"/>
            </a:br>
            <a:endParaRPr/>
          </a:p>
        </p:txBody>
      </p:sp>
      <p:sp>
        <p:nvSpPr>
          <p:cNvPr id="168" name="Google Shape;168;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1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1500"/>
              </a:spcBef>
              <a:spcAft>
                <a:spcPts val="0"/>
              </a:spcAft>
              <a:buSzPts val="1400"/>
              <a:buNone/>
            </a:pPr>
            <a:r>
              <a:rPr lang="en-GB"/>
              <a:t>Reflective practice** is a crucial aspect of professional development in higher education. It helps individuals critically assess their experiences to foster continuous improvement. Let's break it down into three stages:</a:t>
            </a:r>
            <a:endParaRPr/>
          </a:p>
          <a:p>
            <a:pPr marL="0" lvl="0" indent="0" algn="l" rtl="0">
              <a:lnSpc>
                <a:spcPct val="100000"/>
              </a:lnSpc>
              <a:spcBef>
                <a:spcPts val="1500"/>
              </a:spcBef>
              <a:spcAft>
                <a:spcPts val="0"/>
              </a:spcAft>
              <a:buSzPts val="1400"/>
              <a:buNone/>
            </a:pPr>
            <a:endParaRPr/>
          </a:p>
          <a:p>
            <a:pPr marL="0" lvl="0" indent="0" algn="l" rtl="0">
              <a:lnSpc>
                <a:spcPct val="100000"/>
              </a:lnSpc>
              <a:spcBef>
                <a:spcPts val="1500"/>
              </a:spcBef>
              <a:spcAft>
                <a:spcPts val="0"/>
              </a:spcAft>
              <a:buSzPts val="1400"/>
              <a:buNone/>
            </a:pPr>
            <a:r>
              <a:rPr lang="en-GB"/>
              <a:t>1. What?</a:t>
            </a:r>
            <a:endParaRPr/>
          </a:p>
          <a:p>
            <a:pPr marL="0" lvl="0" indent="0" algn="l" rtl="0">
              <a:lnSpc>
                <a:spcPct val="100000"/>
              </a:lnSpc>
              <a:spcBef>
                <a:spcPts val="1500"/>
              </a:spcBef>
              <a:spcAft>
                <a:spcPts val="0"/>
              </a:spcAft>
              <a:buSzPts val="1400"/>
              <a:buNone/>
            </a:pPr>
            <a:r>
              <a:rPr lang="en-GB"/>
              <a:t>This stage involves **describing the experience**. You focus on the specifics of what happened, detailing the context, the actions taken, and the outcomes. This step is all about gathering objective information.</a:t>
            </a:r>
            <a:endParaRPr/>
          </a:p>
          <a:p>
            <a:pPr marL="0" lvl="0" indent="0" algn="l" rtl="0">
              <a:lnSpc>
                <a:spcPct val="100000"/>
              </a:lnSpc>
              <a:spcBef>
                <a:spcPts val="1500"/>
              </a:spcBef>
              <a:spcAft>
                <a:spcPts val="0"/>
              </a:spcAft>
              <a:buSzPts val="1400"/>
              <a:buNone/>
            </a:pPr>
            <a:r>
              <a:rPr lang="en-GB"/>
              <a:t>- **Example**: "What happened during my lecture today? I noticed that students seemed disengaged during the group activity."</a:t>
            </a:r>
            <a:endParaRPr/>
          </a:p>
          <a:p>
            <a:pPr marL="0" lvl="0" indent="0" algn="l" rtl="0">
              <a:lnSpc>
                <a:spcPct val="100000"/>
              </a:lnSpc>
              <a:spcBef>
                <a:spcPts val="1500"/>
              </a:spcBef>
              <a:spcAft>
                <a:spcPts val="0"/>
              </a:spcAft>
              <a:buSzPts val="1400"/>
              <a:buNone/>
            </a:pPr>
            <a:endParaRPr/>
          </a:p>
          <a:p>
            <a:pPr marL="0" lvl="0" indent="0" algn="l" rtl="0">
              <a:lnSpc>
                <a:spcPct val="100000"/>
              </a:lnSpc>
              <a:spcBef>
                <a:spcPts val="1500"/>
              </a:spcBef>
              <a:spcAft>
                <a:spcPts val="0"/>
              </a:spcAft>
              <a:buSzPts val="1400"/>
              <a:buNone/>
            </a:pPr>
            <a:r>
              <a:rPr lang="en-GB"/>
              <a:t>2. So What?</a:t>
            </a:r>
            <a:endParaRPr/>
          </a:p>
          <a:p>
            <a:pPr marL="0" lvl="0" indent="0" algn="l" rtl="0">
              <a:lnSpc>
                <a:spcPct val="100000"/>
              </a:lnSpc>
              <a:spcBef>
                <a:spcPts val="1500"/>
              </a:spcBef>
              <a:spcAft>
                <a:spcPts val="0"/>
              </a:spcAft>
              <a:buSzPts val="1400"/>
              <a:buNone/>
            </a:pPr>
            <a:r>
              <a:rPr lang="en-GB"/>
              <a:t>In this stage, you **analyse and interpret the experience**. This involves exploring the significance of the events, understanding the emotions involved, and assessing the implications.</a:t>
            </a:r>
            <a:endParaRPr/>
          </a:p>
          <a:p>
            <a:pPr marL="0" lvl="0" indent="0" algn="l" rtl="0">
              <a:lnSpc>
                <a:spcPct val="100000"/>
              </a:lnSpc>
              <a:spcBef>
                <a:spcPts val="1500"/>
              </a:spcBef>
              <a:spcAft>
                <a:spcPts val="0"/>
              </a:spcAft>
              <a:buSzPts val="1400"/>
              <a:buNone/>
            </a:pPr>
            <a:r>
              <a:rPr lang="en-GB"/>
              <a:t>- **Example**: "So what? Why did students seem disengaged? Perhaps the activity was too complex, or I didn't provide clear enough instructions. This lack of engagement indicates that the lesson plan needs adjustment to better meet the students' needs."</a:t>
            </a:r>
            <a:endParaRPr/>
          </a:p>
          <a:p>
            <a:pPr marL="0" lvl="0" indent="0" algn="l" rtl="0">
              <a:lnSpc>
                <a:spcPct val="100000"/>
              </a:lnSpc>
              <a:spcBef>
                <a:spcPts val="1500"/>
              </a:spcBef>
              <a:spcAft>
                <a:spcPts val="0"/>
              </a:spcAft>
              <a:buSzPts val="1400"/>
              <a:buNone/>
            </a:pPr>
            <a:endParaRPr/>
          </a:p>
          <a:p>
            <a:pPr marL="0" lvl="0" indent="0" algn="l" rtl="0">
              <a:lnSpc>
                <a:spcPct val="100000"/>
              </a:lnSpc>
              <a:spcBef>
                <a:spcPts val="1500"/>
              </a:spcBef>
              <a:spcAft>
                <a:spcPts val="0"/>
              </a:spcAft>
              <a:buSzPts val="1400"/>
              <a:buNone/>
            </a:pPr>
            <a:r>
              <a:rPr lang="en-GB"/>
              <a:t>3. Now What?</a:t>
            </a:r>
            <a:endParaRPr/>
          </a:p>
          <a:p>
            <a:pPr marL="0" lvl="0" indent="0" algn="l" rtl="0">
              <a:lnSpc>
                <a:spcPct val="100000"/>
              </a:lnSpc>
              <a:spcBef>
                <a:spcPts val="1500"/>
              </a:spcBef>
              <a:spcAft>
                <a:spcPts val="0"/>
              </a:spcAft>
              <a:buSzPts val="1400"/>
              <a:buNone/>
            </a:pPr>
            <a:r>
              <a:rPr lang="en-GB"/>
              <a:t>Finally, this stage involves **planning future actions**. Based on the analysis, you decide on the steps to take to improve future outcomes. This might include setting new goals, trying different strategies, or seeking further training.</a:t>
            </a:r>
            <a:endParaRPr/>
          </a:p>
          <a:p>
            <a:pPr marL="0" lvl="0" indent="0" algn="l" rtl="0">
              <a:lnSpc>
                <a:spcPct val="100000"/>
              </a:lnSpc>
              <a:spcBef>
                <a:spcPts val="1500"/>
              </a:spcBef>
              <a:spcAft>
                <a:spcPts val="0"/>
              </a:spcAft>
              <a:buSzPts val="1400"/>
              <a:buNone/>
            </a:pPr>
            <a:r>
              <a:rPr lang="en-GB"/>
              <a:t>- **Example**: "Now what? Moving forward, I will simplify the group activities and provide clearer instructions. I might also incorporate more interactive elements to keep students engaged."</a:t>
            </a:r>
            <a:endParaRPr/>
          </a:p>
          <a:p>
            <a:pPr marL="0" lvl="0" indent="0" algn="l" rtl="0">
              <a:lnSpc>
                <a:spcPct val="100000"/>
              </a:lnSpc>
              <a:spcBef>
                <a:spcPts val="1500"/>
              </a:spcBef>
              <a:spcAft>
                <a:spcPts val="0"/>
              </a:spcAft>
              <a:buSzPts val="1400"/>
              <a:buNone/>
            </a:pPr>
            <a:endParaRPr/>
          </a:p>
        </p:txBody>
      </p:sp>
      <p:sp>
        <p:nvSpPr>
          <p:cNvPr id="178" name="Google Shape;178;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p1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1500"/>
              </a:spcBef>
              <a:spcAft>
                <a:spcPts val="0"/>
              </a:spcAft>
              <a:buSzPts val="1400"/>
              <a:buNone/>
            </a:pPr>
            <a:r>
              <a:rPr lang="en-GB"/>
              <a:t>https://www.bathspa.ac.uk/research-and-enterprise/research-centres/centre-for-policy-pedagogy-and-practice/</a:t>
            </a:r>
            <a:endParaRPr/>
          </a:p>
        </p:txBody>
      </p:sp>
      <p:sp>
        <p:nvSpPr>
          <p:cNvPr id="199" name="Google Shape;199;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1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1500"/>
              </a:spcBef>
              <a:spcAft>
                <a:spcPts val="0"/>
              </a:spcAft>
              <a:buSzPts val="1400"/>
              <a:buNone/>
            </a:pPr>
            <a:r>
              <a:rPr lang="en-GB"/>
              <a:t>Pedagogical research is the systematic investigation of teaching methods and practices to improve student learning outcomes. Here's a simple breakdown for lecturers in the United Kingdom:</a:t>
            </a:r>
            <a:endParaRPr/>
          </a:p>
          <a:p>
            <a:pPr marL="0" lvl="0" indent="0" algn="l" rtl="0">
              <a:lnSpc>
                <a:spcPct val="100000"/>
              </a:lnSpc>
              <a:spcBef>
                <a:spcPts val="1500"/>
              </a:spcBef>
              <a:spcAft>
                <a:spcPts val="0"/>
              </a:spcAft>
              <a:buSzPts val="1400"/>
              <a:buNone/>
            </a:pPr>
            <a:r>
              <a:rPr lang="en-GB"/>
              <a:t> 1. Identify the Research Question**</a:t>
            </a:r>
            <a:endParaRPr/>
          </a:p>
          <a:p>
            <a:pPr marL="0" lvl="0" indent="0" algn="l" rtl="0">
              <a:lnSpc>
                <a:spcPct val="100000"/>
              </a:lnSpc>
              <a:spcBef>
                <a:spcPts val="1500"/>
              </a:spcBef>
              <a:spcAft>
                <a:spcPts val="0"/>
              </a:spcAft>
              <a:buSzPts val="1400"/>
              <a:buNone/>
            </a:pPr>
            <a:r>
              <a:rPr lang="en-GB"/>
              <a:t>-What?**: Determine what aspect of your teaching practice you want to investigate. This could be anything from student engagement to the effectiveness of a new teaching method.</a:t>
            </a:r>
            <a:endParaRPr/>
          </a:p>
          <a:p>
            <a:pPr marL="0" lvl="0" indent="0" algn="l" rtl="0">
              <a:lnSpc>
                <a:spcPct val="100000"/>
              </a:lnSpc>
              <a:spcBef>
                <a:spcPts val="1500"/>
              </a:spcBef>
              <a:spcAft>
                <a:spcPts val="0"/>
              </a:spcAft>
              <a:buSzPts val="1400"/>
              <a:buNone/>
            </a:pPr>
            <a:endParaRPr/>
          </a:p>
          <a:p>
            <a:pPr marL="0" lvl="0" indent="0" algn="l" rtl="0">
              <a:lnSpc>
                <a:spcPct val="100000"/>
              </a:lnSpc>
              <a:spcBef>
                <a:spcPts val="1500"/>
              </a:spcBef>
              <a:spcAft>
                <a:spcPts val="0"/>
              </a:spcAft>
              <a:buSzPts val="1400"/>
              <a:buNone/>
            </a:pPr>
            <a:r>
              <a:rPr lang="en-GB"/>
              <a:t>2. **Gather Data**</a:t>
            </a:r>
            <a:endParaRPr/>
          </a:p>
          <a:p>
            <a:pPr marL="0" lvl="0" indent="0" algn="l" rtl="0">
              <a:lnSpc>
                <a:spcPct val="100000"/>
              </a:lnSpc>
              <a:spcBef>
                <a:spcPts val="1500"/>
              </a:spcBef>
              <a:spcAft>
                <a:spcPts val="0"/>
              </a:spcAft>
              <a:buSzPts val="1400"/>
              <a:buNone/>
            </a:pPr>
            <a:r>
              <a:rPr lang="en-GB"/>
              <a:t>- **So What?**: Collect data to answer your research question. This might involve surveys, interviews, classroom observations, or analysis of student work. The goal is to gather evidence that provides insights into your teaching practice.</a:t>
            </a:r>
            <a:endParaRPr/>
          </a:p>
          <a:p>
            <a:pPr marL="0" lvl="0" indent="0" algn="l" rtl="0">
              <a:lnSpc>
                <a:spcPct val="100000"/>
              </a:lnSpc>
              <a:spcBef>
                <a:spcPts val="1500"/>
              </a:spcBef>
              <a:spcAft>
                <a:spcPts val="0"/>
              </a:spcAft>
              <a:buSzPts val="1400"/>
              <a:buNone/>
            </a:pPr>
            <a:endParaRPr/>
          </a:p>
          <a:p>
            <a:pPr marL="0" lvl="0" indent="0" algn="l" rtl="0">
              <a:lnSpc>
                <a:spcPct val="100000"/>
              </a:lnSpc>
              <a:spcBef>
                <a:spcPts val="1500"/>
              </a:spcBef>
              <a:spcAft>
                <a:spcPts val="0"/>
              </a:spcAft>
              <a:buSzPts val="1400"/>
              <a:buNone/>
            </a:pPr>
            <a:r>
              <a:rPr lang="en-GB"/>
              <a:t>3. **Analyze and Reflect**</a:t>
            </a:r>
            <a:endParaRPr/>
          </a:p>
          <a:p>
            <a:pPr marL="0" lvl="0" indent="0" algn="l" rtl="0">
              <a:lnSpc>
                <a:spcPct val="100000"/>
              </a:lnSpc>
              <a:spcBef>
                <a:spcPts val="1500"/>
              </a:spcBef>
              <a:spcAft>
                <a:spcPts val="0"/>
              </a:spcAft>
              <a:buSzPts val="1400"/>
              <a:buNone/>
            </a:pPr>
            <a:r>
              <a:rPr lang="en-GB"/>
              <a:t>- **Now What?**: Analyze the data to draw conclusions about your teaching practice. Reflect on what the data tells you about what works and what doesn't. Use this reflection to make informed changes to your teaching methods.</a:t>
            </a:r>
            <a:endParaRPr/>
          </a:p>
          <a:p>
            <a:pPr marL="0" lvl="0" indent="0" algn="l" rtl="0">
              <a:lnSpc>
                <a:spcPct val="100000"/>
              </a:lnSpc>
              <a:spcBef>
                <a:spcPts val="1500"/>
              </a:spcBef>
              <a:spcAft>
                <a:spcPts val="0"/>
              </a:spcAft>
              <a:buSzPts val="1400"/>
              <a:buNone/>
            </a:pPr>
            <a:r>
              <a:rPr lang="en-GB"/>
              <a:t> 4. Share Findings**</a:t>
            </a:r>
            <a:endParaRPr/>
          </a:p>
          <a:p>
            <a:pPr marL="0" lvl="0" indent="0" algn="l" rtl="0">
              <a:lnSpc>
                <a:spcPct val="100000"/>
              </a:lnSpc>
              <a:spcBef>
                <a:spcPts val="1500"/>
              </a:spcBef>
              <a:spcAft>
                <a:spcPts val="0"/>
              </a:spcAft>
              <a:buSzPts val="1400"/>
              <a:buNone/>
            </a:pPr>
            <a:r>
              <a:rPr lang="en-GB"/>
              <a:t>Share your findings with colleagues, through conferences, journal articles, or internal reports. This helps to contribute to the wider academic community and improve teaching practices across the institution.</a:t>
            </a:r>
            <a:endParaRPr/>
          </a:p>
          <a:p>
            <a:pPr marL="0" lvl="0" indent="0" algn="l" rtl="0">
              <a:lnSpc>
                <a:spcPct val="100000"/>
              </a:lnSpc>
              <a:spcBef>
                <a:spcPts val="1500"/>
              </a:spcBef>
              <a:spcAft>
                <a:spcPts val="0"/>
              </a:spcAft>
              <a:buSzPts val="1400"/>
              <a:buNone/>
            </a:pPr>
            <a:r>
              <a:rPr lang="en-GB"/>
              <a:t>5. **Implement Changes**</a:t>
            </a:r>
            <a:endParaRPr/>
          </a:p>
          <a:p>
            <a:pPr marL="0" lvl="0" indent="0" algn="l" rtl="0">
              <a:lnSpc>
                <a:spcPct val="100000"/>
              </a:lnSpc>
              <a:spcBef>
                <a:spcPts val="1500"/>
              </a:spcBef>
              <a:spcAft>
                <a:spcPts val="0"/>
              </a:spcAft>
              <a:buSzPts val="1400"/>
              <a:buNone/>
            </a:pPr>
            <a:r>
              <a:rPr lang="en-GB"/>
              <a:t>- **Apply**: Use the insights gained from your research to make practical changes to your teaching. Monitor the impact of these changes and continue the cycle of reflection and improvement.</a:t>
            </a:r>
            <a:endParaRPr/>
          </a:p>
          <a:p>
            <a:pPr marL="0" lvl="0" indent="0" algn="l" rtl="0">
              <a:lnSpc>
                <a:spcPct val="100000"/>
              </a:lnSpc>
              <a:spcBef>
                <a:spcPts val="1500"/>
              </a:spcBef>
              <a:spcAft>
                <a:spcPts val="0"/>
              </a:spcAft>
              <a:buSzPts val="1400"/>
              <a:buNone/>
            </a:pPr>
            <a:endParaRPr/>
          </a:p>
          <a:p>
            <a:pPr marL="0" lvl="0" indent="0" algn="l" rtl="0">
              <a:lnSpc>
                <a:spcPct val="100000"/>
              </a:lnSpc>
              <a:spcBef>
                <a:spcPts val="1500"/>
              </a:spcBef>
              <a:spcAft>
                <a:spcPts val="0"/>
              </a:spcAft>
              <a:buSzPts val="1400"/>
              <a:buNone/>
            </a:pPr>
            <a:r>
              <a:rPr lang="en-GB"/>
              <a:t>Would you like more detailed information on any of these stages?</a:t>
            </a:r>
            <a:endParaRPr/>
          </a:p>
          <a:p>
            <a:pPr marL="0" lvl="0" indent="0" algn="l" rtl="0">
              <a:lnSpc>
                <a:spcPct val="100000"/>
              </a:lnSpc>
              <a:spcBef>
                <a:spcPts val="1500"/>
              </a:spcBef>
              <a:spcAft>
                <a:spcPts val="0"/>
              </a:spcAft>
              <a:buSzPts val="1400"/>
              <a:buNone/>
            </a:pPr>
            <a:endParaRPr/>
          </a:p>
        </p:txBody>
      </p:sp>
      <p:sp>
        <p:nvSpPr>
          <p:cNvPr id="208" name="Google Shape;208;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1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1500"/>
              </a:spcBef>
              <a:spcAft>
                <a:spcPts val="0"/>
              </a:spcAft>
              <a:buSzPts val="1400"/>
              <a:buNone/>
            </a:pPr>
            <a:r>
              <a:rPr lang="en-GB"/>
              <a:t>From Advance HE Action Research https://advance-he.ac.uk/knowledge-hub/action-research-practice-guide</a:t>
            </a:r>
            <a:endParaRPr/>
          </a:p>
          <a:p>
            <a:pPr marL="0" lvl="0" indent="0" algn="l" rtl="0">
              <a:lnSpc>
                <a:spcPct val="100000"/>
              </a:lnSpc>
              <a:spcBef>
                <a:spcPts val="1500"/>
              </a:spcBef>
              <a:spcAft>
                <a:spcPts val="0"/>
              </a:spcAft>
              <a:buSzPts val="1400"/>
              <a:buNone/>
            </a:pPr>
            <a:endParaRPr/>
          </a:p>
          <a:p>
            <a:pPr marL="0" lvl="0" indent="0" algn="l" rtl="0">
              <a:lnSpc>
                <a:spcPct val="100000"/>
              </a:lnSpc>
              <a:spcBef>
                <a:spcPts val="1500"/>
              </a:spcBef>
              <a:spcAft>
                <a:spcPts val="0"/>
              </a:spcAft>
              <a:buSzPts val="1400"/>
              <a:buNone/>
            </a:pPr>
            <a:r>
              <a:rPr lang="en-GB"/>
              <a:t>Action research is part of the process of constructing what it means to be an educator, and involves interconnections between the identities of the researcher and the researched (Noffke 2009, p.19). The purpose of action research in higher education is to improve matters through an emancipatory goal in which we contribute to a theoretical knowledge base to advance the scholarship of teaching and learning. We do this by reflecting on institutional and societal constraints to our work and to our students’ achievement. It is, therefore, particularly appropriate in an education context where learning and teaching issues could be seen as what Ramalay (2014) terms “a wicked problem.” This more political purpose challenges existing educational practices rather than simply accepting them and trying to work within their confines both disciplinary and generic. </a:t>
            </a:r>
            <a:endParaRPr/>
          </a:p>
          <a:p>
            <a:pPr marL="0" lvl="0" indent="0" algn="l" rtl="0">
              <a:lnSpc>
                <a:spcPct val="100000"/>
              </a:lnSpc>
              <a:spcBef>
                <a:spcPts val="1500"/>
              </a:spcBef>
              <a:spcAft>
                <a:spcPts val="0"/>
              </a:spcAft>
              <a:buSzPts val="1400"/>
              <a:buNone/>
            </a:pPr>
            <a:endParaRPr/>
          </a:p>
          <a:p>
            <a:pPr marL="0" lvl="0" indent="0" algn="l" rtl="0">
              <a:lnSpc>
                <a:spcPct val="100000"/>
              </a:lnSpc>
              <a:spcBef>
                <a:spcPts val="1500"/>
              </a:spcBef>
              <a:spcAft>
                <a:spcPts val="0"/>
              </a:spcAft>
              <a:buSzPts val="1400"/>
              <a:buNone/>
            </a:pPr>
            <a:r>
              <a:rPr lang="en-GB"/>
              <a:t>Action research is a type of inquiry that is: practical as it involves making change to practice; theoretical as it is informed by theory and can generate new insights; collaborative as it encourages engagement with others in the process; reflexive as it requires practitioner researchers to keep their own knowledge, values, and professional activities under review; contextual as it acknowledges institutional, national, historical and societal influences.</a:t>
            </a:r>
            <a:endParaRPr/>
          </a:p>
        </p:txBody>
      </p:sp>
      <p:sp>
        <p:nvSpPr>
          <p:cNvPr id="238" name="Google Shape;238;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p1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a:t>What of these aspects exist in your institution, what would you like to have. </a:t>
            </a:r>
            <a:endParaRPr/>
          </a:p>
          <a:p>
            <a:pPr marL="0" lvl="0" indent="0" algn="l" rtl="0">
              <a:lnSpc>
                <a:spcPct val="100000"/>
              </a:lnSpc>
              <a:spcBef>
                <a:spcPts val="0"/>
              </a:spcBef>
              <a:spcAft>
                <a:spcPts val="0"/>
              </a:spcAft>
              <a:buSzPts val="1400"/>
              <a:buNone/>
            </a:pPr>
            <a:r>
              <a:rPr lang="en-GB"/>
              <a:t>Go wild, go silly, there are not right or wrong answers here… perhaps you need to know how to tell stories, or how to relax, why not, all is helpful in education!</a:t>
            </a:r>
            <a:endParaRPr/>
          </a:p>
        </p:txBody>
      </p:sp>
      <p:sp>
        <p:nvSpPr>
          <p:cNvPr id="247" name="Google Shape;247;p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p1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457200" lvl="0" indent="-228600" algn="l" rtl="0">
              <a:lnSpc>
                <a:spcPct val="100000"/>
              </a:lnSpc>
              <a:spcBef>
                <a:spcPts val="0"/>
              </a:spcBef>
              <a:spcAft>
                <a:spcPts val="0"/>
              </a:spcAft>
              <a:buSzPts val="1400"/>
              <a:buNone/>
            </a:pPr>
            <a:r>
              <a:rPr lang="en-GB" i="0">
                <a:solidFill>
                  <a:srgbClr val="000000"/>
                </a:solidFill>
                <a:latin typeface="Arial"/>
                <a:ea typeface="Arial"/>
                <a:cs typeface="Arial"/>
                <a:sym typeface="Arial"/>
              </a:rPr>
              <a:t>As well a</a:t>
            </a:r>
            <a:r>
              <a:rPr lang="en-GB">
                <a:solidFill>
                  <a:srgbClr val="000000"/>
                </a:solidFill>
                <a:latin typeface="Arial"/>
                <a:ea typeface="Arial"/>
                <a:cs typeface="Arial"/>
                <a:sym typeface="Arial"/>
              </a:rPr>
              <a:t>s </a:t>
            </a:r>
            <a:r>
              <a:rPr lang="en-GB" i="0">
                <a:solidFill>
                  <a:srgbClr val="000000"/>
                </a:solidFill>
                <a:latin typeface="Arial"/>
                <a:ea typeface="Arial"/>
                <a:cs typeface="Arial"/>
                <a:sym typeface="Arial"/>
              </a:rPr>
              <a:t>the workshops and the Learning and Teaching Symposium, the other thing we offer is that partners can get involved with the reading groups as part of the Centre for Pedagogy and Practice. An interdisciplinary research centre based in the School of Education. </a:t>
            </a:r>
            <a:endParaRPr>
              <a:latin typeface="Arial"/>
              <a:ea typeface="Arial"/>
              <a:cs typeface="Arial"/>
              <a:sym typeface="Arial"/>
            </a:endParaRPr>
          </a:p>
          <a:p>
            <a:pPr marL="457200" lvl="0" indent="-228600" algn="l" rtl="0">
              <a:lnSpc>
                <a:spcPct val="100000"/>
              </a:lnSpc>
              <a:spcBef>
                <a:spcPts val="0"/>
              </a:spcBef>
              <a:spcAft>
                <a:spcPts val="0"/>
              </a:spcAft>
              <a:buSzPts val="1400"/>
              <a:buNone/>
            </a:pPr>
            <a:r>
              <a:rPr lang="en-GB" i="0">
                <a:solidFill>
                  <a:srgbClr val="000000"/>
                </a:solidFill>
                <a:latin typeface="Arial"/>
                <a:ea typeface="Arial"/>
                <a:cs typeface="Arial"/>
                <a:sym typeface="Arial"/>
              </a:rPr>
              <a:t>The “HE Pedagogy and Practice” research strand aims to develop the evidence base for our work, supporting and informing an evidence-based approach. It provides a university-level central home for pedagogic and practice-based research and support, across all the disciplines and Schools</a:t>
            </a:r>
            <a:endParaRPr>
              <a:latin typeface="Arial"/>
              <a:ea typeface="Arial"/>
              <a:cs typeface="Arial"/>
              <a:sym typeface="Arial"/>
            </a:endParaRPr>
          </a:p>
          <a:p>
            <a:pPr marL="0" lvl="0" indent="0" algn="l" rtl="0">
              <a:lnSpc>
                <a:spcPct val="100000"/>
              </a:lnSpc>
              <a:spcBef>
                <a:spcPts val="1500"/>
              </a:spcBef>
              <a:spcAft>
                <a:spcPts val="0"/>
              </a:spcAft>
              <a:buSzPts val="1400"/>
              <a:buNone/>
            </a:pPr>
            <a:endParaRPr>
              <a:latin typeface="Arial"/>
              <a:ea typeface="Arial"/>
              <a:cs typeface="Arial"/>
              <a:sym typeface="Arial"/>
            </a:endParaRPr>
          </a:p>
        </p:txBody>
      </p:sp>
      <p:sp>
        <p:nvSpPr>
          <p:cNvPr id="256" name="Google Shape;256;p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p1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a:t>Try one of these activities, only one… </a:t>
            </a:r>
            <a:endParaRPr/>
          </a:p>
        </p:txBody>
      </p:sp>
      <p:sp>
        <p:nvSpPr>
          <p:cNvPr id="265" name="Google Shape;265;p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1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a:t>Try one of these activities, only one… </a:t>
            </a:r>
            <a:endParaRPr/>
          </a:p>
        </p:txBody>
      </p:sp>
      <p:sp>
        <p:nvSpPr>
          <p:cNvPr id="275" name="Google Shape;275;p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g310f906a24e_0_2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87" name="Google Shape;287;g310f906a24e_0_2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6" name="Google Shape;86;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310f906a24e_0_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6" name="Google Shape;96;g310f906a24e_0_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6" name="Google Shape;106;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Clr>
                <a:srgbClr val="000000"/>
              </a:buClr>
              <a:buSzPts val="1400"/>
              <a:buFont typeface="Arial"/>
              <a:buNone/>
            </a:pPr>
            <a:br>
              <a:rPr lang="en-GB"/>
            </a:br>
            <a:endParaRPr/>
          </a:p>
        </p:txBody>
      </p:sp>
      <p:sp>
        <p:nvSpPr>
          <p:cNvPr id="118" name="Google Shape;118;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Clr>
                <a:srgbClr val="000000"/>
              </a:buClr>
              <a:buSzPts val="1400"/>
              <a:buFont typeface="Arial"/>
              <a:buNone/>
            </a:pPr>
            <a:br>
              <a:rPr lang="en-GB"/>
            </a:br>
            <a:endParaRPr/>
          </a:p>
        </p:txBody>
      </p:sp>
      <p:sp>
        <p:nvSpPr>
          <p:cNvPr id="125" name="Google Shape;125;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1500"/>
              </a:spcBef>
              <a:spcAft>
                <a:spcPts val="0"/>
              </a:spcAft>
              <a:buSzPts val="1400"/>
              <a:buNone/>
            </a:pPr>
            <a:endParaRPr/>
          </a:p>
        </p:txBody>
      </p:sp>
      <p:sp>
        <p:nvSpPr>
          <p:cNvPr id="135" name="Google Shape;135;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Clr>
                <a:srgbClr val="000000"/>
              </a:buClr>
              <a:buSzPts val="1400"/>
              <a:buFont typeface="Arial"/>
              <a:buNone/>
            </a:pPr>
            <a:r>
              <a:rPr lang="en-GB"/>
              <a:t>What are Descriptors? – Four Descriptors, each consist of an introduction and a set of three criteria statements. – These define the key characteristics of four broad categories of practice. Incorporating the Dimensions, each Descriptor identifies the extent of practice required to meet it and recognises the variety of practice and roles undertaken by professionals who teach and/or support learning. – Individuals use the Descriptors to plan their development and evidence their practice to achieve professional recognition. – Institutions use the Descriptors as a basis for initial and continuing professional development and recognition programmes, to inform career/ progression pathways and support talent development. – Professional organisations use the Descriptors as a basis for activities and recognition frameworks that support the professional development of individuals and institutions.</a:t>
            </a:r>
            <a:endParaRPr/>
          </a:p>
          <a:p>
            <a:pPr marL="457200" marR="0" lvl="0" indent="-228600" algn="l" rtl="0">
              <a:lnSpc>
                <a:spcPct val="100000"/>
              </a:lnSpc>
              <a:spcBef>
                <a:spcPts val="0"/>
              </a:spcBef>
              <a:spcAft>
                <a:spcPts val="0"/>
              </a:spcAft>
              <a:buClr>
                <a:srgbClr val="000000"/>
              </a:buClr>
              <a:buSzPts val="1400"/>
              <a:buFont typeface="Arial"/>
              <a:buNone/>
            </a:pPr>
            <a:endParaRPr/>
          </a:p>
          <a:p>
            <a:pPr marL="457200" marR="0" lvl="0" indent="-228600" algn="l" rtl="0">
              <a:lnSpc>
                <a:spcPct val="100000"/>
              </a:lnSpc>
              <a:spcBef>
                <a:spcPts val="0"/>
              </a:spcBef>
              <a:spcAft>
                <a:spcPts val="0"/>
              </a:spcAft>
              <a:buClr>
                <a:srgbClr val="000000"/>
              </a:buClr>
              <a:buSzPts val="1400"/>
              <a:buFont typeface="Arial"/>
              <a:buNone/>
            </a:pPr>
            <a:endParaRPr/>
          </a:p>
        </p:txBody>
      </p:sp>
      <p:sp>
        <p:nvSpPr>
          <p:cNvPr id="146" name="Google Shape;146;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31a85723887_0_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Clr>
                <a:srgbClr val="000000"/>
              </a:buClr>
              <a:buSzPts val="1400"/>
              <a:buFont typeface="Arial"/>
              <a:buNone/>
            </a:pPr>
            <a:r>
              <a:rPr lang="en-GB"/>
              <a:t>From the Advance HE website:  </a:t>
            </a:r>
            <a:r>
              <a:rPr lang="en-GB" sz="1700" b="1">
                <a:solidFill>
                  <a:srgbClr val="035080"/>
                </a:solidFill>
                <a:highlight>
                  <a:srgbClr val="F5F4F1"/>
                </a:highlight>
                <a:latin typeface="Arial"/>
                <a:ea typeface="Arial"/>
                <a:cs typeface="Arial"/>
                <a:sym typeface="Arial"/>
              </a:rPr>
              <a:t>Which category of Fellowship is right for you?</a:t>
            </a:r>
            <a:endParaRPr sz="1700" b="1">
              <a:solidFill>
                <a:srgbClr val="035080"/>
              </a:solidFill>
              <a:highlight>
                <a:srgbClr val="F5F4F1"/>
              </a:highlight>
              <a:latin typeface="Arial"/>
              <a:ea typeface="Arial"/>
              <a:cs typeface="Arial"/>
              <a:sym typeface="Arial"/>
            </a:endParaRPr>
          </a:p>
          <a:p>
            <a:pPr marL="0" lvl="0" indent="0" algn="l" rtl="0">
              <a:lnSpc>
                <a:spcPct val="164300"/>
              </a:lnSpc>
              <a:spcBef>
                <a:spcPts val="0"/>
              </a:spcBef>
              <a:spcAft>
                <a:spcPts val="0"/>
              </a:spcAft>
              <a:buClr>
                <a:schemeClr val="dk1"/>
              </a:buClr>
              <a:buSzPts val="1100"/>
              <a:buFont typeface="Arial"/>
              <a:buNone/>
            </a:pPr>
            <a:r>
              <a:rPr lang="en-GB" sz="1100">
                <a:solidFill>
                  <a:srgbClr val="323E48"/>
                </a:solidFill>
                <a:highlight>
                  <a:srgbClr val="F5F4F1"/>
                </a:highlight>
                <a:latin typeface="Arial"/>
                <a:ea typeface="Arial"/>
                <a:cs typeface="Arial"/>
                <a:sym typeface="Arial"/>
              </a:rPr>
              <a:t>The Fellowship Category Tool has been designed to assist you in selecting the category of Fellowship that is the closest match to your current practice.</a:t>
            </a:r>
            <a:endParaRPr sz="1100">
              <a:solidFill>
                <a:srgbClr val="323E48"/>
              </a:solidFill>
              <a:highlight>
                <a:srgbClr val="F5F4F1"/>
              </a:highlight>
              <a:latin typeface="Arial"/>
              <a:ea typeface="Arial"/>
              <a:cs typeface="Arial"/>
              <a:sym typeface="Arial"/>
            </a:endParaRPr>
          </a:p>
          <a:p>
            <a:pPr marL="0" lvl="0" indent="0" algn="l" rtl="0">
              <a:lnSpc>
                <a:spcPct val="164300"/>
              </a:lnSpc>
              <a:spcBef>
                <a:spcPts val="0"/>
              </a:spcBef>
              <a:spcAft>
                <a:spcPts val="0"/>
              </a:spcAft>
              <a:buClr>
                <a:schemeClr val="dk1"/>
              </a:buClr>
              <a:buSzPts val="1100"/>
              <a:buFont typeface="Arial"/>
              <a:buNone/>
            </a:pPr>
            <a:r>
              <a:rPr lang="en-GB" sz="1100">
                <a:solidFill>
                  <a:srgbClr val="323E48"/>
                </a:solidFill>
                <a:highlight>
                  <a:srgbClr val="F5F4F1"/>
                </a:highlight>
                <a:latin typeface="Arial"/>
                <a:ea typeface="Arial"/>
                <a:cs typeface="Arial"/>
                <a:sym typeface="Arial"/>
              </a:rPr>
              <a:t>The tool consists of a set of statements that are aligned to the different PSF Dimensions of the Framework and Descriptors of the Professional Standards Framework (PSF 2023). This self-analysis tool will ask about your professional activities in teaching and or supporting learning in higher education. You will be asked about the range of activities you undertake in your practice.</a:t>
            </a:r>
            <a:endParaRPr sz="1100">
              <a:solidFill>
                <a:srgbClr val="323E48"/>
              </a:solidFill>
              <a:highlight>
                <a:srgbClr val="F5F4F1"/>
              </a:highlight>
              <a:latin typeface="Arial"/>
              <a:ea typeface="Arial"/>
              <a:cs typeface="Arial"/>
              <a:sym typeface="Arial"/>
            </a:endParaRPr>
          </a:p>
          <a:p>
            <a:pPr marL="0" lvl="0" indent="0" algn="l" rtl="0">
              <a:lnSpc>
                <a:spcPct val="164300"/>
              </a:lnSpc>
              <a:spcBef>
                <a:spcPts val="0"/>
              </a:spcBef>
              <a:spcAft>
                <a:spcPts val="0"/>
              </a:spcAft>
              <a:buClr>
                <a:schemeClr val="dk1"/>
              </a:buClr>
              <a:buSzPts val="1100"/>
              <a:buFont typeface="Arial"/>
              <a:buNone/>
            </a:pPr>
            <a:r>
              <a:rPr lang="en-GB" sz="1100">
                <a:solidFill>
                  <a:srgbClr val="323E48"/>
                </a:solidFill>
                <a:highlight>
                  <a:srgbClr val="F5F4F1"/>
                </a:highlight>
                <a:latin typeface="Arial"/>
                <a:ea typeface="Arial"/>
                <a:cs typeface="Arial"/>
                <a:sym typeface="Arial"/>
              </a:rPr>
              <a:t>By using the tool to consider your current practice, your choice of statements as you progress should help to inform which category of Fellowship is most appropriate for you. There are no ‘right’ or ‘wrong’ answers: the statements in each section are associated with specific elements of the PSF, and the answers you select will reflect your personal practice and should help to indicate the most appropriate category of Fellowship for you.</a:t>
            </a:r>
            <a:endParaRPr sz="1100">
              <a:solidFill>
                <a:srgbClr val="323E48"/>
              </a:solidFill>
              <a:highlight>
                <a:srgbClr val="F5F4F1"/>
              </a:highlight>
              <a:latin typeface="Arial"/>
              <a:ea typeface="Arial"/>
              <a:cs typeface="Arial"/>
              <a:sym typeface="Arial"/>
            </a:endParaRPr>
          </a:p>
          <a:p>
            <a:pPr marL="0" lvl="0" indent="0" algn="l" rtl="0">
              <a:lnSpc>
                <a:spcPct val="164300"/>
              </a:lnSpc>
              <a:spcBef>
                <a:spcPts val="0"/>
              </a:spcBef>
              <a:spcAft>
                <a:spcPts val="0"/>
              </a:spcAft>
              <a:buClr>
                <a:schemeClr val="dk1"/>
              </a:buClr>
              <a:buSzPts val="1100"/>
              <a:buFont typeface="Arial"/>
              <a:buNone/>
            </a:pPr>
            <a:r>
              <a:rPr lang="en-GB" sz="1100">
                <a:solidFill>
                  <a:srgbClr val="323E48"/>
                </a:solidFill>
                <a:highlight>
                  <a:srgbClr val="F5F4F1"/>
                </a:highlight>
                <a:latin typeface="Arial"/>
                <a:ea typeface="Arial"/>
                <a:cs typeface="Arial"/>
                <a:sym typeface="Arial"/>
              </a:rPr>
              <a:t>When you have completed all of the sections, you will be shown your results and a PDF report summarising your responses will be sent to the email address you provide. This will be useful as you start to put your application together for Fellowship or to reflect on your on-going professional development and career aspirations.</a:t>
            </a:r>
            <a:endParaRPr sz="1100">
              <a:solidFill>
                <a:srgbClr val="323E48"/>
              </a:solidFill>
              <a:highlight>
                <a:srgbClr val="F5F4F1"/>
              </a:highlight>
              <a:latin typeface="Arial"/>
              <a:ea typeface="Arial"/>
              <a:cs typeface="Arial"/>
              <a:sym typeface="Arial"/>
            </a:endParaRPr>
          </a:p>
          <a:p>
            <a:pPr marL="457200" marR="0" lvl="0" indent="-228600" algn="l" rtl="0">
              <a:lnSpc>
                <a:spcPct val="100000"/>
              </a:lnSpc>
              <a:spcBef>
                <a:spcPts val="0"/>
              </a:spcBef>
              <a:spcAft>
                <a:spcPts val="0"/>
              </a:spcAft>
              <a:buClr>
                <a:srgbClr val="000000"/>
              </a:buClr>
              <a:buSzPts val="1400"/>
              <a:buFont typeface="Arial"/>
              <a:buNone/>
            </a:pPr>
            <a:endParaRPr/>
          </a:p>
        </p:txBody>
      </p:sp>
      <p:sp>
        <p:nvSpPr>
          <p:cNvPr id="157" name="Google Shape;157;g31a85723887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6"/>
        <p:cNvGrpSpPr/>
        <p:nvPr/>
      </p:nvGrpSpPr>
      <p:grpSpPr>
        <a:xfrm>
          <a:off x="0" y="0"/>
          <a:ext cx="0" cy="0"/>
          <a:chOff x="0" y="0"/>
          <a:chExt cx="0" cy="0"/>
        </a:xfrm>
      </p:grpSpPr>
      <p:sp>
        <p:nvSpPr>
          <p:cNvPr id="17" name="Google Shape;17;p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 name="Google Shape;18;p2"/>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19" name="Google Shape;19;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2"/>
        <p:cNvGrpSpPr/>
        <p:nvPr/>
      </p:nvGrpSpPr>
      <p:grpSpPr>
        <a:xfrm>
          <a:off x="0" y="0"/>
          <a:ext cx="0" cy="0"/>
          <a:chOff x="0" y="0"/>
          <a:chExt cx="0" cy="0"/>
        </a:xfrm>
      </p:grpSpPr>
      <p:sp>
        <p:nvSpPr>
          <p:cNvPr id="23" name="Google Shape;23;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3"/>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25" name="Google Shape;25;p3"/>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26" name="Google Shape;26;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9"/>
        <p:cNvGrpSpPr/>
        <p:nvPr/>
      </p:nvGrpSpPr>
      <p:grpSpPr>
        <a:xfrm>
          <a:off x="0" y="0"/>
          <a:ext cx="0" cy="0"/>
          <a:chOff x="0" y="0"/>
          <a:chExt cx="0" cy="0"/>
        </a:xfrm>
      </p:grpSpPr>
      <p:sp>
        <p:nvSpPr>
          <p:cNvPr id="30" name="Google Shape;30;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dk1"/>
              </a:buClr>
              <a:buSzPts val="4000"/>
              <a:buFont typeface="Calibri"/>
              <a:buNone/>
              <a:defRPr sz="4000" b="1"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00"/>
              </a:spcBef>
              <a:spcAft>
                <a:spcPts val="0"/>
              </a:spcAft>
              <a:buClr>
                <a:srgbClr val="888888"/>
              </a:buClr>
              <a:buSzPts val="2000"/>
              <a:buNone/>
              <a:defRPr sz="2000">
                <a:solidFill>
                  <a:srgbClr val="888888"/>
                </a:solidFill>
              </a:defRPr>
            </a:lvl1pPr>
            <a:lvl2pPr marL="914400" lvl="1" indent="-228600" algn="l">
              <a:lnSpc>
                <a:spcPct val="100000"/>
              </a:lnSpc>
              <a:spcBef>
                <a:spcPts val="360"/>
              </a:spcBef>
              <a:spcAft>
                <a:spcPts val="0"/>
              </a:spcAft>
              <a:buClr>
                <a:srgbClr val="888888"/>
              </a:buClr>
              <a:buSzPts val="1800"/>
              <a:buNone/>
              <a:defRPr sz="1800">
                <a:solidFill>
                  <a:srgbClr val="888888"/>
                </a:solidFill>
              </a:defRPr>
            </a:lvl2pPr>
            <a:lvl3pPr marL="1371600" lvl="2" indent="-228600" algn="l">
              <a:lnSpc>
                <a:spcPct val="100000"/>
              </a:lnSpc>
              <a:spcBef>
                <a:spcPts val="320"/>
              </a:spcBef>
              <a:spcAft>
                <a:spcPts val="0"/>
              </a:spcAft>
              <a:buClr>
                <a:srgbClr val="888888"/>
              </a:buClr>
              <a:buSzPts val="1600"/>
              <a:buNone/>
              <a:defRPr sz="1600">
                <a:solidFill>
                  <a:srgbClr val="888888"/>
                </a:solidFill>
              </a:defRPr>
            </a:lvl3pPr>
            <a:lvl4pPr marL="1828800" lvl="3" indent="-228600" algn="l">
              <a:lnSpc>
                <a:spcPct val="100000"/>
              </a:lnSpc>
              <a:spcBef>
                <a:spcPts val="280"/>
              </a:spcBef>
              <a:spcAft>
                <a:spcPts val="0"/>
              </a:spcAft>
              <a:buClr>
                <a:srgbClr val="888888"/>
              </a:buClr>
              <a:buSzPts val="1400"/>
              <a:buNone/>
              <a:defRPr sz="1400">
                <a:solidFill>
                  <a:srgbClr val="888888"/>
                </a:solidFill>
              </a:defRPr>
            </a:lvl4pPr>
            <a:lvl5pPr marL="2286000" lvl="4" indent="-228600" algn="l">
              <a:lnSpc>
                <a:spcPct val="100000"/>
              </a:lnSpc>
              <a:spcBef>
                <a:spcPts val="280"/>
              </a:spcBef>
              <a:spcAft>
                <a:spcPts val="0"/>
              </a:spcAft>
              <a:buClr>
                <a:srgbClr val="888888"/>
              </a:buClr>
              <a:buSzPts val="1400"/>
              <a:buNone/>
              <a:defRPr sz="1400">
                <a:solidFill>
                  <a:srgbClr val="888888"/>
                </a:solidFill>
              </a:defRPr>
            </a:lvl5pPr>
            <a:lvl6pPr marL="2743200" lvl="5" indent="-228600" algn="l">
              <a:lnSpc>
                <a:spcPct val="100000"/>
              </a:lnSpc>
              <a:spcBef>
                <a:spcPts val="280"/>
              </a:spcBef>
              <a:spcAft>
                <a:spcPts val="0"/>
              </a:spcAft>
              <a:buClr>
                <a:srgbClr val="888888"/>
              </a:buClr>
              <a:buSzPts val="1400"/>
              <a:buNone/>
              <a:defRPr sz="1400">
                <a:solidFill>
                  <a:srgbClr val="888888"/>
                </a:solidFill>
              </a:defRPr>
            </a:lvl6pPr>
            <a:lvl7pPr marL="3200400" lvl="6" indent="-228600" algn="l">
              <a:lnSpc>
                <a:spcPct val="100000"/>
              </a:lnSpc>
              <a:spcBef>
                <a:spcPts val="280"/>
              </a:spcBef>
              <a:spcAft>
                <a:spcPts val="0"/>
              </a:spcAft>
              <a:buClr>
                <a:srgbClr val="888888"/>
              </a:buClr>
              <a:buSzPts val="1400"/>
              <a:buNone/>
              <a:defRPr sz="1400">
                <a:solidFill>
                  <a:srgbClr val="888888"/>
                </a:solidFill>
              </a:defRPr>
            </a:lvl7pPr>
            <a:lvl8pPr marL="3657600" lvl="7" indent="-228600" algn="l">
              <a:lnSpc>
                <a:spcPct val="100000"/>
              </a:lnSpc>
              <a:spcBef>
                <a:spcPts val="280"/>
              </a:spcBef>
              <a:spcAft>
                <a:spcPts val="0"/>
              </a:spcAft>
              <a:buClr>
                <a:srgbClr val="888888"/>
              </a:buClr>
              <a:buSzPts val="1400"/>
              <a:buNone/>
              <a:defRPr sz="1400">
                <a:solidFill>
                  <a:srgbClr val="888888"/>
                </a:solidFill>
              </a:defRPr>
            </a:lvl8pPr>
            <a:lvl9pPr marL="4114800" lvl="8" indent="-228600" algn="l">
              <a:lnSpc>
                <a:spcPct val="100000"/>
              </a:lnSpc>
              <a:spcBef>
                <a:spcPts val="280"/>
              </a:spcBef>
              <a:spcAft>
                <a:spcPts val="0"/>
              </a:spcAft>
              <a:buClr>
                <a:srgbClr val="888888"/>
              </a:buClr>
              <a:buSzPts val="1400"/>
              <a:buNone/>
              <a:defRPr sz="1400">
                <a:solidFill>
                  <a:srgbClr val="888888"/>
                </a:solidFill>
              </a:defRPr>
            </a:lvl9pPr>
          </a:lstStyle>
          <a:p>
            <a:endParaRPr/>
          </a:p>
        </p:txBody>
      </p:sp>
      <p:sp>
        <p:nvSpPr>
          <p:cNvPr id="32" name="Google Shape;32;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5"/>
        <p:cNvGrpSpPr/>
        <p:nvPr/>
      </p:nvGrpSpPr>
      <p:grpSpPr>
        <a:xfrm>
          <a:off x="0" y="0"/>
          <a:ext cx="0" cy="0"/>
          <a:chOff x="0" y="0"/>
          <a:chExt cx="0" cy="0"/>
        </a:xfrm>
      </p:grpSpPr>
      <p:sp>
        <p:nvSpPr>
          <p:cNvPr id="36" name="Google Shape;36;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5"/>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38" name="Google Shape;38;p5"/>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39" name="Google Shape;39;p5"/>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40" name="Google Shape;40;p5"/>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41" name="Google Shape;41;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4"/>
        <p:cNvGrpSpPr/>
        <p:nvPr/>
      </p:nvGrpSpPr>
      <p:grpSpPr>
        <a:xfrm>
          <a:off x="0" y="0"/>
          <a:ext cx="0" cy="0"/>
          <a:chOff x="0" y="0"/>
          <a:chExt cx="0" cy="0"/>
        </a:xfrm>
      </p:grpSpPr>
      <p:sp>
        <p:nvSpPr>
          <p:cNvPr id="45" name="Google Shape;45;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8"/>
        <p:cNvGrpSpPr/>
        <p:nvPr/>
      </p:nvGrpSpPr>
      <p:grpSpPr>
        <a:xfrm>
          <a:off x="0" y="0"/>
          <a:ext cx="0" cy="0"/>
          <a:chOff x="0" y="0"/>
          <a:chExt cx="0" cy="0"/>
        </a:xfrm>
      </p:grpSpPr>
      <p:sp>
        <p:nvSpPr>
          <p:cNvPr id="49" name="Google Shape;49;p7"/>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000"/>
              <a:buFont typeface="Calibri"/>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7"/>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lnSpc>
                <a:spcPct val="100000"/>
              </a:lnSpc>
              <a:spcBef>
                <a:spcPts val="640"/>
              </a:spcBef>
              <a:spcAft>
                <a:spcPts val="0"/>
              </a:spcAft>
              <a:buClr>
                <a:schemeClr val="dk1"/>
              </a:buClr>
              <a:buSzPts val="3200"/>
              <a:buChar char="•"/>
              <a:defRPr sz="3200"/>
            </a:lvl1pPr>
            <a:lvl2pPr marL="914400" lvl="1" indent="-406400" algn="l">
              <a:lnSpc>
                <a:spcPct val="100000"/>
              </a:lnSpc>
              <a:spcBef>
                <a:spcPts val="560"/>
              </a:spcBef>
              <a:spcAft>
                <a:spcPts val="0"/>
              </a:spcAft>
              <a:buClr>
                <a:schemeClr val="dk1"/>
              </a:buClr>
              <a:buSzPts val="2800"/>
              <a:buChar char="–"/>
              <a:defRPr sz="2800"/>
            </a:lvl2pPr>
            <a:lvl3pPr marL="1371600" lvl="2" indent="-381000" algn="l">
              <a:lnSpc>
                <a:spcPct val="100000"/>
              </a:lnSpc>
              <a:spcBef>
                <a:spcPts val="480"/>
              </a:spcBef>
              <a:spcAft>
                <a:spcPts val="0"/>
              </a:spcAft>
              <a:buClr>
                <a:schemeClr val="dk1"/>
              </a:buClr>
              <a:buSzPts val="2400"/>
              <a:buChar char="•"/>
              <a:defRPr sz="2400"/>
            </a:lvl3pPr>
            <a:lvl4pPr marL="1828800" lvl="3" indent="-355600" algn="l">
              <a:lnSpc>
                <a:spcPct val="100000"/>
              </a:lnSpc>
              <a:spcBef>
                <a:spcPts val="400"/>
              </a:spcBef>
              <a:spcAft>
                <a:spcPts val="0"/>
              </a:spcAft>
              <a:buClr>
                <a:schemeClr val="dk1"/>
              </a:buClr>
              <a:buSzPts val="2000"/>
              <a:buChar char="–"/>
              <a:defRPr sz="2000"/>
            </a:lvl4pPr>
            <a:lvl5pPr marL="2286000" lvl="4" indent="-355600" algn="l">
              <a:lnSpc>
                <a:spcPct val="100000"/>
              </a:lnSpc>
              <a:spcBef>
                <a:spcPts val="400"/>
              </a:spcBef>
              <a:spcAft>
                <a:spcPts val="0"/>
              </a:spcAft>
              <a:buClr>
                <a:schemeClr val="dk1"/>
              </a:buClr>
              <a:buSzPts val="2000"/>
              <a:buChar char="»"/>
              <a:defRPr sz="2000"/>
            </a:lvl5pPr>
            <a:lvl6pPr marL="2743200" lvl="5" indent="-355600" algn="l">
              <a:lnSpc>
                <a:spcPct val="100000"/>
              </a:lnSpc>
              <a:spcBef>
                <a:spcPts val="400"/>
              </a:spcBef>
              <a:spcAft>
                <a:spcPts val="0"/>
              </a:spcAft>
              <a:buClr>
                <a:schemeClr val="dk1"/>
              </a:buClr>
              <a:buSzPts val="2000"/>
              <a:buChar char="•"/>
              <a:defRPr sz="2000"/>
            </a:lvl6pPr>
            <a:lvl7pPr marL="3200400" lvl="6" indent="-355600" algn="l">
              <a:lnSpc>
                <a:spcPct val="100000"/>
              </a:lnSpc>
              <a:spcBef>
                <a:spcPts val="400"/>
              </a:spcBef>
              <a:spcAft>
                <a:spcPts val="0"/>
              </a:spcAft>
              <a:buClr>
                <a:schemeClr val="dk1"/>
              </a:buClr>
              <a:buSzPts val="2000"/>
              <a:buChar char="•"/>
              <a:defRPr sz="2000"/>
            </a:lvl7pPr>
            <a:lvl8pPr marL="3657600" lvl="7" indent="-355600" algn="l">
              <a:lnSpc>
                <a:spcPct val="100000"/>
              </a:lnSpc>
              <a:spcBef>
                <a:spcPts val="400"/>
              </a:spcBef>
              <a:spcAft>
                <a:spcPts val="0"/>
              </a:spcAft>
              <a:buClr>
                <a:schemeClr val="dk1"/>
              </a:buClr>
              <a:buSzPts val="2000"/>
              <a:buChar char="•"/>
              <a:defRPr sz="2000"/>
            </a:lvl8pPr>
            <a:lvl9pPr marL="4114800" lvl="8" indent="-355600" algn="l">
              <a:lnSpc>
                <a:spcPct val="100000"/>
              </a:lnSpc>
              <a:spcBef>
                <a:spcPts val="400"/>
              </a:spcBef>
              <a:spcAft>
                <a:spcPts val="0"/>
              </a:spcAft>
              <a:buClr>
                <a:schemeClr val="dk1"/>
              </a:buClr>
              <a:buSzPts val="2000"/>
              <a:buChar char="•"/>
              <a:defRPr sz="2000"/>
            </a:lvl9pPr>
          </a:lstStyle>
          <a:p>
            <a:endParaRPr/>
          </a:p>
        </p:txBody>
      </p:sp>
      <p:sp>
        <p:nvSpPr>
          <p:cNvPr id="51" name="Google Shape;51;p7"/>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52" name="Google Shape;52;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5"/>
        <p:cNvGrpSpPr/>
        <p:nvPr/>
      </p:nvGrpSpPr>
      <p:grpSpPr>
        <a:xfrm>
          <a:off x="0" y="0"/>
          <a:ext cx="0" cy="0"/>
          <a:chOff x="0" y="0"/>
          <a:chExt cx="0" cy="0"/>
        </a:xfrm>
      </p:grpSpPr>
      <p:sp>
        <p:nvSpPr>
          <p:cNvPr id="56" name="Google Shape;56;p8"/>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000"/>
              <a:buFont typeface="Calibri"/>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8"/>
          <p:cNvSpPr>
            <a:spLocks noGrp="1"/>
          </p:cNvSpPr>
          <p:nvPr>
            <p:ph type="pic" idx="2"/>
          </p:nvPr>
        </p:nvSpPr>
        <p:spPr>
          <a:xfrm>
            <a:off x="1792288" y="612775"/>
            <a:ext cx="5486400" cy="4114800"/>
          </a:xfrm>
          <a:prstGeom prst="rect">
            <a:avLst/>
          </a:prstGeom>
          <a:noFill/>
          <a:ln>
            <a:noFill/>
          </a:ln>
        </p:spPr>
      </p:sp>
      <p:sp>
        <p:nvSpPr>
          <p:cNvPr id="58" name="Google Shape;58;p8"/>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59" name="Google Shape;59;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2"/>
        <p:cNvGrpSpPr/>
        <p:nvPr/>
      </p:nvGrpSpPr>
      <p:grpSpPr>
        <a:xfrm>
          <a:off x="0" y="0"/>
          <a:ext cx="0" cy="0"/>
          <a:chOff x="0" y="0"/>
          <a:chExt cx="0" cy="0"/>
        </a:xfrm>
      </p:grpSpPr>
      <p:sp>
        <p:nvSpPr>
          <p:cNvPr id="63" name="Google Shape;63;p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9"/>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65" name="Google Shape;65;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68"/>
        <p:cNvGrpSpPr/>
        <p:nvPr/>
      </p:nvGrpSpPr>
      <p:grpSpPr>
        <a:xfrm>
          <a:off x="0" y="0"/>
          <a:ext cx="0" cy="0"/>
          <a:chOff x="0" y="0"/>
          <a:chExt cx="0" cy="0"/>
        </a:xfrm>
      </p:grpSpPr>
      <p:sp>
        <p:nvSpPr>
          <p:cNvPr id="69" name="Google Shape;69;p10"/>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0"/>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71" name="Google Shape;71;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
        <p:nvSpPr>
          <p:cNvPr id="15" name="Google Shape;15;p1"/>
          <p:cNvSpPr txBox="1"/>
          <p:nvPr/>
        </p:nvSpPr>
        <p:spPr>
          <a:xfrm>
            <a:off x="4019550" y="63500"/>
            <a:ext cx="1139825" cy="182880"/>
          </a:xfrm>
          <a:prstGeom prst="rect">
            <a:avLst/>
          </a:prstGeom>
          <a:noFill/>
          <a:ln>
            <a:noFill/>
          </a:ln>
        </p:spPr>
        <p:txBody>
          <a:bodyPr spcFirstLastPara="1" wrap="square" lIns="0" tIns="0" rIns="0" bIns="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GB" sz="1200" b="0" i="0" u="none" strike="noStrike" cap="none">
                <a:solidFill>
                  <a:srgbClr val="000000"/>
                </a:solidFill>
                <a:latin typeface="Calibri"/>
                <a:ea typeface="Calibri"/>
                <a:cs typeface="Calibri"/>
                <a:sym typeface="Calibri"/>
              </a:rPr>
              <a:t>Restricted - Other</a:t>
            </a:r>
            <a:endParaRPr sz="1400" b="0" i="0" u="none" strike="noStrike" cap="none">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bathspa.ac.uk/research-and-enterprise/research-centres/centre-for-policy-pedagogy-and-practice/"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11.png"/><Relationship Id="rId4" Type="http://schemas.openxmlformats.org/officeDocument/2006/relationships/hyperlink" Target="https://www.bathspa.ac.uk/research-and-enterprise/research-centres/centre-for-policy-pedagogy-and-practice/"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advance-he.ac.uk/knowledge-hub/action-research-practice-guide" TargetMode="External"/><Relationship Id="rId3" Type="http://schemas.openxmlformats.org/officeDocument/2006/relationships/image" Target="../media/image1.png"/><Relationship Id="rId7" Type="http://schemas.openxmlformats.org/officeDocument/2006/relationships/hyperlink" Target="https://islmblogblog.files.wordpress.com/2016/05/rme-edu-helpline-blogspot-com.pdf"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hyperlink" Target="https://advance-he.ac.uk/knowledge-hub/reflective-practice-some-notes-development-notion-professional-reflection" TargetMode="External"/><Relationship Id="rId5" Type="http://schemas.openxmlformats.org/officeDocument/2006/relationships/hyperlink" Target="https://advance-he.ac.uk/knowledge-hub/professional-standards-framework-teaching-and-supporting-learning-higher-education-0" TargetMode="External"/><Relationship Id="rId10" Type="http://schemas.openxmlformats.org/officeDocument/2006/relationships/image" Target="../media/image3.png"/><Relationship Id="rId4" Type="http://schemas.openxmlformats.org/officeDocument/2006/relationships/hyperlink" Target="https://www.bathspa.ac.uk/research-and-enterprise/research-centres/centre-for-policy-pedagogy-and-practice/" TargetMode="External"/><Relationship Id="rId9"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hyperlink" Target="https://www.advance-he.ac.uk/form/fellowship-decision-tool-2023" TargetMode="Externa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77"/>
        <p:cNvGrpSpPr/>
        <p:nvPr/>
      </p:nvGrpSpPr>
      <p:grpSpPr>
        <a:xfrm>
          <a:off x="0" y="0"/>
          <a:ext cx="0" cy="0"/>
          <a:chOff x="0" y="0"/>
          <a:chExt cx="0" cy="0"/>
        </a:xfrm>
      </p:grpSpPr>
      <p:sp>
        <p:nvSpPr>
          <p:cNvPr id="78" name="Google Shape;78;p11"/>
          <p:cNvSpPr txBox="1">
            <a:spLocks noGrp="1"/>
          </p:cNvSpPr>
          <p:nvPr>
            <p:ph type="title"/>
          </p:nvPr>
        </p:nvSpPr>
        <p:spPr>
          <a:xfrm>
            <a:off x="457200" y="404664"/>
            <a:ext cx="8229600" cy="24372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ts val="4400"/>
              <a:buFont typeface="Arial"/>
              <a:buNone/>
            </a:pPr>
            <a:r>
              <a:rPr lang="en-GB" b="1">
                <a:latin typeface="Arial"/>
                <a:ea typeface="Arial"/>
                <a:cs typeface="Arial"/>
                <a:sym typeface="Arial"/>
              </a:rPr>
              <a:t>CPD11</a:t>
            </a:r>
            <a:br>
              <a:rPr lang="en-GB" b="1" dirty="0">
                <a:latin typeface="Arial"/>
                <a:ea typeface="Arial"/>
                <a:cs typeface="Arial"/>
              </a:rPr>
            </a:br>
            <a:r>
              <a:rPr lang="en-GB" b="1">
                <a:latin typeface="Arial"/>
                <a:ea typeface="Arial"/>
                <a:cs typeface="Arial"/>
                <a:sym typeface="Arial"/>
              </a:rPr>
              <a:t>Reflective Teaching Practice</a:t>
            </a:r>
            <a:endParaRPr b="1">
              <a:latin typeface="Arial"/>
              <a:ea typeface="Arial"/>
              <a:cs typeface="Arial"/>
              <a:sym typeface="Arial"/>
            </a:endParaRPr>
          </a:p>
          <a:p>
            <a:pPr marL="0" lvl="0" indent="0" algn="l" rtl="0">
              <a:lnSpc>
                <a:spcPct val="100000"/>
              </a:lnSpc>
              <a:spcBef>
                <a:spcPts val="0"/>
              </a:spcBef>
              <a:spcAft>
                <a:spcPts val="0"/>
              </a:spcAft>
              <a:buClr>
                <a:srgbClr val="22314E"/>
              </a:buClr>
              <a:buSzPts val="4400"/>
              <a:buFont typeface="Arial"/>
              <a:buNone/>
            </a:pPr>
            <a:endParaRPr b="1">
              <a:solidFill>
                <a:srgbClr val="22314E"/>
              </a:solidFill>
              <a:latin typeface="Arial"/>
              <a:ea typeface="Arial"/>
              <a:cs typeface="Arial"/>
              <a:sym typeface="Arial"/>
            </a:endParaRPr>
          </a:p>
        </p:txBody>
      </p:sp>
      <p:sp>
        <p:nvSpPr>
          <p:cNvPr id="79" name="Google Shape;79;p11"/>
          <p:cNvSpPr txBox="1">
            <a:spLocks noGrp="1"/>
          </p:cNvSpPr>
          <p:nvPr>
            <p:ph type="body" idx="1"/>
          </p:nvPr>
        </p:nvSpPr>
        <p:spPr>
          <a:xfrm>
            <a:off x="457200" y="3717031"/>
            <a:ext cx="8229600" cy="1800201"/>
          </a:xfrm>
          <a:prstGeom prst="rect">
            <a:avLst/>
          </a:prstGeom>
          <a:noFill/>
          <a:ln>
            <a:noFill/>
          </a:ln>
        </p:spPr>
        <p:txBody>
          <a:bodyPr spcFirstLastPara="1" wrap="square" lIns="91425" tIns="45700" rIns="91425" bIns="45700" anchor="t" anchorCtr="0">
            <a:normAutofit/>
          </a:bodyPr>
          <a:lstStyle/>
          <a:p>
            <a:pPr marL="0" lvl="0" indent="0" algn="l" rtl="0">
              <a:lnSpc>
                <a:spcPct val="80000"/>
              </a:lnSpc>
              <a:spcBef>
                <a:spcPts val="480"/>
              </a:spcBef>
              <a:spcAft>
                <a:spcPts val="0"/>
              </a:spcAft>
              <a:buClr>
                <a:srgbClr val="22314E"/>
              </a:buClr>
              <a:buSzPts val="2595"/>
              <a:buNone/>
            </a:pPr>
            <a:r>
              <a:rPr lang="en-GB" sz="2000" b="1" dirty="0">
                <a:latin typeface="Arial"/>
                <a:ea typeface="Arial"/>
                <a:cs typeface="Arial"/>
                <a:sym typeface="Arial"/>
              </a:rPr>
              <a:t>Aim: 		Integrating BSU Education Design Principles in 		Practice and Career Development. </a:t>
            </a:r>
            <a:endParaRPr sz="2000" b="1" dirty="0">
              <a:latin typeface="Arial"/>
              <a:ea typeface="Arial"/>
              <a:cs typeface="Arial"/>
              <a:sym typeface="Arial"/>
            </a:endParaRPr>
          </a:p>
          <a:p>
            <a:pPr marL="0" lvl="0" indent="0" algn="l" rtl="0">
              <a:lnSpc>
                <a:spcPct val="80000"/>
              </a:lnSpc>
              <a:spcBef>
                <a:spcPts val="480"/>
              </a:spcBef>
              <a:spcAft>
                <a:spcPts val="0"/>
              </a:spcAft>
              <a:buClr>
                <a:srgbClr val="22314E"/>
              </a:buClr>
              <a:buSzPts val="2595"/>
              <a:buNone/>
            </a:pPr>
            <a:r>
              <a:rPr lang="en-GB" sz="2000" b="1" dirty="0">
                <a:latin typeface="Arial"/>
                <a:ea typeface="Arial"/>
                <a:cs typeface="Arial"/>
                <a:sym typeface="Arial"/>
              </a:rPr>
              <a:t>Duration: 	1 hour</a:t>
            </a:r>
            <a:endParaRPr sz="2000" b="1" dirty="0">
              <a:latin typeface="Arial"/>
              <a:ea typeface="Arial"/>
              <a:cs typeface="Arial"/>
              <a:sym typeface="Arial"/>
            </a:endParaRPr>
          </a:p>
          <a:p>
            <a:pPr marL="0" lvl="0" indent="0" algn="l" rtl="0">
              <a:lnSpc>
                <a:spcPct val="80000"/>
              </a:lnSpc>
              <a:spcBef>
                <a:spcPts val="480"/>
              </a:spcBef>
              <a:spcAft>
                <a:spcPts val="0"/>
              </a:spcAft>
              <a:buClr>
                <a:srgbClr val="22314E"/>
              </a:buClr>
              <a:buSzPts val="2595"/>
              <a:buNone/>
            </a:pPr>
            <a:r>
              <a:rPr lang="en-GB" sz="2000" b="1" dirty="0">
                <a:latin typeface="Arial"/>
                <a:ea typeface="Arial"/>
                <a:cs typeface="Arial"/>
                <a:sym typeface="Arial"/>
              </a:rPr>
              <a:t>Audience: 	Lecturers, Course Leaders</a:t>
            </a:r>
            <a:endParaRPr sz="2000" b="1" dirty="0">
              <a:latin typeface="Arial"/>
              <a:ea typeface="Arial"/>
              <a:cs typeface="Arial"/>
              <a:sym typeface="Arial"/>
            </a:endParaRPr>
          </a:p>
        </p:txBody>
      </p:sp>
      <p:pic>
        <p:nvPicPr>
          <p:cNvPr id="81" name="Google Shape;81;p11" descr="Badge Tm with solid fill"/>
          <p:cNvPicPr preferRelativeResize="0"/>
          <p:nvPr/>
        </p:nvPicPr>
        <p:blipFill rotWithShape="1">
          <a:blip r:embed="rId4">
            <a:alphaModFix/>
          </a:blip>
          <a:srcRect/>
          <a:stretch/>
        </p:blipFill>
        <p:spPr>
          <a:xfrm>
            <a:off x="3657600" y="5643925"/>
            <a:ext cx="914400" cy="914400"/>
          </a:xfrm>
          <a:prstGeom prst="rect">
            <a:avLst/>
          </a:prstGeom>
          <a:noFill/>
          <a:ln>
            <a:noFill/>
          </a:ln>
        </p:spPr>
      </p:pic>
      <p:sp>
        <p:nvSpPr>
          <p:cNvPr id="82" name="Google Shape;82;p11"/>
          <p:cNvSpPr txBox="1"/>
          <p:nvPr/>
        </p:nvSpPr>
        <p:spPr>
          <a:xfrm>
            <a:off x="3404514" y="6485966"/>
            <a:ext cx="14205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1400" b="0" i="0" u="none" strike="noStrike" cap="none">
                <a:solidFill>
                  <a:srgbClr val="000000"/>
                </a:solidFill>
                <a:latin typeface="Arial"/>
                <a:ea typeface="Arial"/>
                <a:cs typeface="Arial"/>
                <a:sym typeface="Arial"/>
              </a:rPr>
              <a:t>Placeholder EP</a:t>
            </a:r>
            <a:endParaRPr/>
          </a:p>
        </p:txBody>
      </p:sp>
      <p:pic>
        <p:nvPicPr>
          <p:cNvPr id="2" name="Google Shape;84;p11" descr="BSU + Transform-ED + Partner logos&#10;">
            <a:extLst>
              <a:ext uri="{FF2B5EF4-FFF2-40B4-BE49-F238E27FC236}">
                <a16:creationId xmlns:a16="http://schemas.microsoft.com/office/drawing/2014/main" id="{8931D581-3846-E429-0C78-EFD9FB3A9041}"/>
              </a:ext>
            </a:extLst>
          </p:cNvPr>
          <p:cNvPicPr preferRelativeResize="0"/>
          <p:nvPr/>
        </p:nvPicPr>
        <p:blipFill rotWithShape="1">
          <a:blip r:embed="rId5">
            <a:alphaModFix/>
          </a:blip>
          <a:srcRect r="517"/>
          <a:stretch/>
        </p:blipFill>
        <p:spPr>
          <a:xfrm>
            <a:off x="0" y="5643925"/>
            <a:ext cx="9151200" cy="12454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169"/>
        <p:cNvGrpSpPr/>
        <p:nvPr/>
      </p:nvGrpSpPr>
      <p:grpSpPr>
        <a:xfrm>
          <a:off x="0" y="0"/>
          <a:ext cx="0" cy="0"/>
          <a:chOff x="0" y="0"/>
          <a:chExt cx="0" cy="0"/>
        </a:xfrm>
      </p:grpSpPr>
      <p:sp>
        <p:nvSpPr>
          <p:cNvPr id="172" name="Google Shape;172;p2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a:latin typeface="Arial"/>
                <a:ea typeface="Arial"/>
                <a:cs typeface="Arial"/>
                <a:sym typeface="Arial"/>
              </a:rPr>
              <a:t>Note</a:t>
            </a:r>
            <a:endParaRPr b="1">
              <a:latin typeface="Arial"/>
              <a:ea typeface="Arial"/>
              <a:cs typeface="Arial"/>
              <a:sym typeface="Arial"/>
            </a:endParaRPr>
          </a:p>
        </p:txBody>
      </p:sp>
      <p:sp>
        <p:nvSpPr>
          <p:cNvPr id="170" name="Google Shape;170;p20"/>
          <p:cNvSpPr txBox="1">
            <a:spLocks noGrp="1"/>
          </p:cNvSpPr>
          <p:nvPr>
            <p:ph type="body" idx="1"/>
          </p:nvPr>
        </p:nvSpPr>
        <p:spPr>
          <a:xfrm>
            <a:off x="457200" y="1476782"/>
            <a:ext cx="8362624" cy="4054587"/>
          </a:xfrm>
          <a:prstGeom prst="rect">
            <a:avLst/>
          </a:prstGeom>
          <a:noFill/>
          <a:ln>
            <a:noFill/>
          </a:ln>
        </p:spPr>
        <p:txBody>
          <a:bodyPr spcFirstLastPara="1" wrap="square" lIns="91425" tIns="45700" rIns="91425" bIns="45700" anchor="t" anchorCtr="0">
            <a:noAutofit/>
          </a:bodyPr>
          <a:lstStyle/>
          <a:p>
            <a:pPr marL="457200" lvl="0" indent="-368300" algn="l" rtl="0">
              <a:lnSpc>
                <a:spcPct val="115000"/>
              </a:lnSpc>
              <a:spcBef>
                <a:spcPts val="360"/>
              </a:spcBef>
              <a:spcAft>
                <a:spcPts val="0"/>
              </a:spcAft>
              <a:buSzPts val="2200"/>
              <a:buFont typeface="Arial"/>
              <a:buChar char="•"/>
            </a:pPr>
            <a:r>
              <a:rPr lang="en-GB" sz="2200" i="0">
                <a:latin typeface="Arial"/>
                <a:ea typeface="Arial"/>
                <a:cs typeface="Arial"/>
                <a:sym typeface="Arial"/>
              </a:rPr>
              <a:t>Although BSU is accredited to grant fellowships, </a:t>
            </a:r>
            <a:r>
              <a:rPr lang="en-GB" sz="2200">
                <a:latin typeface="Arial"/>
                <a:ea typeface="Arial"/>
                <a:cs typeface="Arial"/>
                <a:sym typeface="Arial"/>
              </a:rPr>
              <a:t>applications from EPs</a:t>
            </a:r>
            <a:r>
              <a:rPr lang="en-GB" sz="2200" i="0">
                <a:latin typeface="Arial"/>
                <a:ea typeface="Arial"/>
                <a:cs typeface="Arial"/>
                <a:sym typeface="Arial"/>
              </a:rPr>
              <a:t> need to be funded by the Educational Partner or the </a:t>
            </a:r>
            <a:r>
              <a:rPr lang="en-GB" sz="2200">
                <a:latin typeface="Arial"/>
                <a:ea typeface="Arial"/>
                <a:cs typeface="Arial"/>
                <a:sym typeface="Arial"/>
              </a:rPr>
              <a:t>i</a:t>
            </a:r>
            <a:r>
              <a:rPr lang="en-GB" sz="2200" i="0">
                <a:latin typeface="Arial"/>
                <a:ea typeface="Arial"/>
                <a:cs typeface="Arial"/>
                <a:sym typeface="Arial"/>
              </a:rPr>
              <a:t>ndividual</a:t>
            </a:r>
            <a:endParaRPr sz="2200">
              <a:latin typeface="Arial"/>
              <a:ea typeface="Arial"/>
              <a:cs typeface="Arial"/>
              <a:sym typeface="Arial"/>
            </a:endParaRPr>
          </a:p>
          <a:p>
            <a:pPr marL="457200" lvl="0" indent="0" algn="l" rtl="0">
              <a:lnSpc>
                <a:spcPct val="115000"/>
              </a:lnSpc>
              <a:spcBef>
                <a:spcPts val="360"/>
              </a:spcBef>
              <a:spcAft>
                <a:spcPts val="0"/>
              </a:spcAft>
              <a:buNone/>
            </a:pPr>
            <a:endParaRPr sz="2200">
              <a:latin typeface="Arial"/>
              <a:ea typeface="Arial"/>
              <a:cs typeface="Arial"/>
              <a:sym typeface="Arial"/>
            </a:endParaRPr>
          </a:p>
          <a:p>
            <a:pPr marL="457200" lvl="0" indent="-368300" algn="l" rtl="0">
              <a:lnSpc>
                <a:spcPct val="115000"/>
              </a:lnSpc>
              <a:spcBef>
                <a:spcPts val="360"/>
              </a:spcBef>
              <a:spcAft>
                <a:spcPts val="0"/>
              </a:spcAft>
              <a:buSzPts val="2200"/>
              <a:buFont typeface="Arial"/>
              <a:buChar char="•"/>
            </a:pPr>
            <a:r>
              <a:rPr lang="en-GB" sz="2200">
                <a:latin typeface="Arial"/>
                <a:ea typeface="Arial"/>
                <a:cs typeface="Arial"/>
                <a:sym typeface="Arial"/>
              </a:rPr>
              <a:t>Other ways to support your journey are in progress</a:t>
            </a:r>
            <a:endParaRPr sz="2200">
              <a:latin typeface="Arial"/>
              <a:ea typeface="Arial"/>
              <a:cs typeface="Arial"/>
              <a:sym typeface="Arial"/>
            </a:endParaRPr>
          </a:p>
          <a:p>
            <a:pPr marL="457200" lvl="0" indent="0" algn="l" rtl="0">
              <a:lnSpc>
                <a:spcPct val="115000"/>
              </a:lnSpc>
              <a:spcBef>
                <a:spcPts val="360"/>
              </a:spcBef>
              <a:spcAft>
                <a:spcPts val="0"/>
              </a:spcAft>
              <a:buNone/>
            </a:pPr>
            <a:endParaRPr sz="2600"/>
          </a:p>
        </p:txBody>
      </p:sp>
      <p:pic>
        <p:nvPicPr>
          <p:cNvPr id="2" name="Google Shape;92;p12" descr="BSU + Transform-ED + Partner logos">
            <a:extLst>
              <a:ext uri="{FF2B5EF4-FFF2-40B4-BE49-F238E27FC236}">
                <a16:creationId xmlns:a16="http://schemas.microsoft.com/office/drawing/2014/main" id="{977B4A07-99D6-995F-6E77-DA6CC8118D17}"/>
              </a:ext>
            </a:extLst>
          </p:cNvPr>
          <p:cNvPicPr preferRelativeResize="0"/>
          <p:nvPr/>
        </p:nvPicPr>
        <p:blipFill>
          <a:blip r:embed="rId4">
            <a:alphaModFix/>
          </a:blip>
          <a:stretch>
            <a:fillRect/>
          </a:stretch>
        </p:blipFill>
        <p:spPr>
          <a:xfrm>
            <a:off x="0" y="5651346"/>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Shape 179"/>
        <p:cNvGrpSpPr/>
        <p:nvPr/>
      </p:nvGrpSpPr>
      <p:grpSpPr>
        <a:xfrm>
          <a:off x="0" y="0"/>
          <a:ext cx="0" cy="0"/>
          <a:chOff x="0" y="0"/>
          <a:chExt cx="0" cy="0"/>
        </a:xfrm>
      </p:grpSpPr>
      <p:sp>
        <p:nvSpPr>
          <p:cNvPr id="182" name="Google Shape;182;p2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a:latin typeface="Arial"/>
                <a:ea typeface="Arial"/>
                <a:cs typeface="Arial"/>
                <a:sym typeface="Arial"/>
              </a:rPr>
              <a:t>Reflective Learning</a:t>
            </a:r>
            <a:endParaRPr b="1">
              <a:latin typeface="Arial"/>
              <a:ea typeface="Arial"/>
              <a:cs typeface="Arial"/>
              <a:sym typeface="Arial"/>
            </a:endParaRPr>
          </a:p>
        </p:txBody>
      </p:sp>
      <p:grpSp>
        <p:nvGrpSpPr>
          <p:cNvPr id="183" name="Google Shape;183;p21" descr="Simple circular flowchart with the questions What? So What? Now What? "/>
          <p:cNvGrpSpPr/>
          <p:nvPr/>
        </p:nvGrpSpPr>
        <p:grpSpPr>
          <a:xfrm>
            <a:off x="2362879" y="1397606"/>
            <a:ext cx="4418240" cy="4062787"/>
            <a:chOff x="838879" y="606"/>
            <a:chExt cx="4418240" cy="4062787"/>
          </a:xfrm>
        </p:grpSpPr>
        <p:sp>
          <p:nvSpPr>
            <p:cNvPr id="184" name="Google Shape;184;p21"/>
            <p:cNvSpPr/>
            <p:nvPr/>
          </p:nvSpPr>
          <p:spPr>
            <a:xfrm>
              <a:off x="2165449" y="606"/>
              <a:ext cx="1765101" cy="1765101"/>
            </a:xfrm>
            <a:prstGeom prst="ellipse">
              <a:avLst/>
            </a:prstGeom>
            <a:solidFill>
              <a:schemeClr val="accent1"/>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21"/>
            <p:cNvSpPr txBox="1"/>
            <p:nvPr/>
          </p:nvSpPr>
          <p:spPr>
            <a:xfrm>
              <a:off x="2423942" y="259099"/>
              <a:ext cx="1248115" cy="1248115"/>
            </a:xfrm>
            <a:prstGeom prst="rect">
              <a:avLst/>
            </a:prstGeom>
            <a:noFill/>
            <a:ln>
              <a:noFill/>
            </a:ln>
          </p:spPr>
          <p:txBody>
            <a:bodyPr spcFirstLastPara="1" wrap="square" lIns="48250" tIns="48250" rIns="48250" bIns="48250" anchor="ctr" anchorCtr="0">
              <a:noAutofit/>
            </a:bodyPr>
            <a:lstStyle/>
            <a:p>
              <a:pPr marL="0" marR="0" lvl="0" indent="0" algn="ctr" rtl="0">
                <a:lnSpc>
                  <a:spcPct val="90000"/>
                </a:lnSpc>
                <a:spcBef>
                  <a:spcPts val="0"/>
                </a:spcBef>
                <a:spcAft>
                  <a:spcPts val="0"/>
                </a:spcAft>
                <a:buClr>
                  <a:srgbClr val="000000"/>
                </a:buClr>
                <a:buSzPts val="3800"/>
                <a:buFont typeface="Arial"/>
                <a:buNone/>
              </a:pPr>
              <a:r>
                <a:rPr lang="en-GB" sz="3800" b="0" i="0" u="none" strike="noStrike" cap="none">
                  <a:solidFill>
                    <a:schemeClr val="lt1"/>
                  </a:solidFill>
                  <a:latin typeface="Arial"/>
                  <a:ea typeface="Arial"/>
                  <a:cs typeface="Arial"/>
                  <a:sym typeface="Arial"/>
                </a:rPr>
                <a:t>What</a:t>
              </a:r>
              <a:endParaRPr/>
            </a:p>
          </p:txBody>
        </p:sp>
        <p:sp>
          <p:nvSpPr>
            <p:cNvPr id="186" name="Google Shape;186;p21"/>
            <p:cNvSpPr/>
            <p:nvPr/>
          </p:nvSpPr>
          <p:spPr>
            <a:xfrm rot="3600000">
              <a:off x="3469294" y="1722603"/>
              <a:ext cx="470660" cy="595721"/>
            </a:xfrm>
            <a:prstGeom prst="rightArrow">
              <a:avLst>
                <a:gd name="adj1" fmla="val 60000"/>
                <a:gd name="adj2" fmla="val 50000"/>
              </a:avLst>
            </a:prstGeom>
            <a:solidFill>
              <a:srgbClr val="B1C0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21"/>
            <p:cNvSpPr txBox="1"/>
            <p:nvPr/>
          </p:nvSpPr>
          <p:spPr>
            <a:xfrm rot="3600000">
              <a:off x="3504594" y="1780606"/>
              <a:ext cx="329462" cy="357433"/>
            </a:xfrm>
            <a:prstGeom prst="rect">
              <a:avLst/>
            </a:prstGeom>
            <a:no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Clr>
                  <a:srgbClr val="000000"/>
                </a:buClr>
                <a:buSzPts val="2700"/>
                <a:buFont typeface="Arial"/>
                <a:buNone/>
              </a:pPr>
              <a:endParaRPr sz="2700" b="0" i="0" u="none" strike="noStrike" cap="none">
                <a:solidFill>
                  <a:schemeClr val="lt1"/>
                </a:solidFill>
                <a:latin typeface="Arial"/>
                <a:ea typeface="Arial"/>
                <a:cs typeface="Arial"/>
                <a:sym typeface="Arial"/>
              </a:endParaRPr>
            </a:p>
          </p:txBody>
        </p:sp>
        <p:sp>
          <p:nvSpPr>
            <p:cNvPr id="188" name="Google Shape;188;p21"/>
            <p:cNvSpPr/>
            <p:nvPr/>
          </p:nvSpPr>
          <p:spPr>
            <a:xfrm>
              <a:off x="3492018" y="2298292"/>
              <a:ext cx="1765101" cy="1765101"/>
            </a:xfrm>
            <a:prstGeom prst="ellipse">
              <a:avLst/>
            </a:prstGeom>
            <a:solidFill>
              <a:schemeClr val="accent1"/>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21"/>
            <p:cNvSpPr txBox="1"/>
            <p:nvPr/>
          </p:nvSpPr>
          <p:spPr>
            <a:xfrm>
              <a:off x="3750511" y="2556785"/>
              <a:ext cx="1248115" cy="1248115"/>
            </a:xfrm>
            <a:prstGeom prst="rect">
              <a:avLst/>
            </a:prstGeom>
            <a:noFill/>
            <a:ln>
              <a:noFill/>
            </a:ln>
          </p:spPr>
          <p:txBody>
            <a:bodyPr spcFirstLastPara="1" wrap="square" lIns="48250" tIns="48250" rIns="48250" bIns="48250" anchor="ctr" anchorCtr="0">
              <a:noAutofit/>
            </a:bodyPr>
            <a:lstStyle/>
            <a:p>
              <a:pPr marL="0" marR="0" lvl="0" indent="0" algn="ctr" rtl="0">
                <a:lnSpc>
                  <a:spcPct val="90000"/>
                </a:lnSpc>
                <a:spcBef>
                  <a:spcPts val="0"/>
                </a:spcBef>
                <a:spcAft>
                  <a:spcPts val="0"/>
                </a:spcAft>
                <a:buClr>
                  <a:srgbClr val="000000"/>
                </a:buClr>
                <a:buSzPts val="3800"/>
                <a:buFont typeface="Arial"/>
                <a:buNone/>
              </a:pPr>
              <a:r>
                <a:rPr lang="en-GB" sz="3800" b="0" i="0" u="none" strike="noStrike" cap="none">
                  <a:solidFill>
                    <a:schemeClr val="lt1"/>
                  </a:solidFill>
                  <a:latin typeface="Arial"/>
                  <a:ea typeface="Arial"/>
                  <a:cs typeface="Arial"/>
                  <a:sym typeface="Arial"/>
                </a:rPr>
                <a:t>So What</a:t>
              </a:r>
              <a:endParaRPr/>
            </a:p>
          </p:txBody>
        </p:sp>
        <p:sp>
          <p:nvSpPr>
            <p:cNvPr id="190" name="Google Shape;190;p21"/>
            <p:cNvSpPr/>
            <p:nvPr/>
          </p:nvSpPr>
          <p:spPr>
            <a:xfrm rot="10800000">
              <a:off x="2825990" y="2882982"/>
              <a:ext cx="470660" cy="595721"/>
            </a:xfrm>
            <a:prstGeom prst="rightArrow">
              <a:avLst>
                <a:gd name="adj1" fmla="val 60000"/>
                <a:gd name="adj2" fmla="val 50000"/>
              </a:avLst>
            </a:prstGeom>
            <a:solidFill>
              <a:srgbClr val="B1C0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21"/>
            <p:cNvSpPr txBox="1"/>
            <p:nvPr/>
          </p:nvSpPr>
          <p:spPr>
            <a:xfrm>
              <a:off x="2967188" y="3002126"/>
              <a:ext cx="329462" cy="357433"/>
            </a:xfrm>
            <a:prstGeom prst="rect">
              <a:avLst/>
            </a:prstGeom>
            <a:no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Clr>
                  <a:srgbClr val="000000"/>
                </a:buClr>
                <a:buSzPts val="2700"/>
                <a:buFont typeface="Arial"/>
                <a:buNone/>
              </a:pPr>
              <a:endParaRPr sz="2700" b="0" i="0" u="none" strike="noStrike" cap="none">
                <a:solidFill>
                  <a:schemeClr val="lt1"/>
                </a:solidFill>
                <a:latin typeface="Arial"/>
                <a:ea typeface="Arial"/>
                <a:cs typeface="Arial"/>
                <a:sym typeface="Arial"/>
              </a:endParaRPr>
            </a:p>
          </p:txBody>
        </p:sp>
        <p:sp>
          <p:nvSpPr>
            <p:cNvPr id="192" name="Google Shape;192;p21"/>
            <p:cNvSpPr/>
            <p:nvPr/>
          </p:nvSpPr>
          <p:spPr>
            <a:xfrm>
              <a:off x="838879" y="2298292"/>
              <a:ext cx="1765101" cy="1765101"/>
            </a:xfrm>
            <a:prstGeom prst="ellipse">
              <a:avLst/>
            </a:prstGeom>
            <a:solidFill>
              <a:schemeClr val="accent1"/>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21"/>
            <p:cNvSpPr txBox="1"/>
            <p:nvPr/>
          </p:nvSpPr>
          <p:spPr>
            <a:xfrm>
              <a:off x="1097372" y="2556785"/>
              <a:ext cx="1248115" cy="1248115"/>
            </a:xfrm>
            <a:prstGeom prst="rect">
              <a:avLst/>
            </a:prstGeom>
            <a:noFill/>
            <a:ln>
              <a:noFill/>
            </a:ln>
          </p:spPr>
          <p:txBody>
            <a:bodyPr spcFirstLastPara="1" wrap="square" lIns="48250" tIns="48250" rIns="48250" bIns="48250" anchor="ctr" anchorCtr="0">
              <a:noAutofit/>
            </a:bodyPr>
            <a:lstStyle/>
            <a:p>
              <a:pPr marL="0" marR="0" lvl="0" indent="0" algn="ctr" rtl="0">
                <a:lnSpc>
                  <a:spcPct val="90000"/>
                </a:lnSpc>
                <a:spcBef>
                  <a:spcPts val="0"/>
                </a:spcBef>
                <a:spcAft>
                  <a:spcPts val="0"/>
                </a:spcAft>
                <a:buClr>
                  <a:srgbClr val="000000"/>
                </a:buClr>
                <a:buSzPts val="3800"/>
                <a:buFont typeface="Arial"/>
                <a:buNone/>
              </a:pPr>
              <a:r>
                <a:rPr lang="en-GB" sz="3800" b="0" i="0" u="none" strike="noStrike" cap="none">
                  <a:solidFill>
                    <a:schemeClr val="lt1"/>
                  </a:solidFill>
                  <a:latin typeface="Arial"/>
                  <a:ea typeface="Arial"/>
                  <a:cs typeface="Arial"/>
                  <a:sym typeface="Arial"/>
                </a:rPr>
                <a:t>Now What</a:t>
              </a:r>
              <a:endParaRPr/>
            </a:p>
          </p:txBody>
        </p:sp>
        <p:sp>
          <p:nvSpPr>
            <p:cNvPr id="194" name="Google Shape;194;p21"/>
            <p:cNvSpPr/>
            <p:nvPr/>
          </p:nvSpPr>
          <p:spPr>
            <a:xfrm rot="-3600000">
              <a:off x="2142724" y="1745675"/>
              <a:ext cx="470660" cy="595721"/>
            </a:xfrm>
            <a:prstGeom prst="rightArrow">
              <a:avLst>
                <a:gd name="adj1" fmla="val 60000"/>
                <a:gd name="adj2" fmla="val 50000"/>
              </a:avLst>
            </a:prstGeom>
            <a:solidFill>
              <a:srgbClr val="B1C0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21"/>
            <p:cNvSpPr txBox="1"/>
            <p:nvPr/>
          </p:nvSpPr>
          <p:spPr>
            <a:xfrm rot="-3600000">
              <a:off x="2178024" y="1925960"/>
              <a:ext cx="329462" cy="357433"/>
            </a:xfrm>
            <a:prstGeom prst="rect">
              <a:avLst/>
            </a:prstGeom>
            <a:no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Clr>
                  <a:srgbClr val="000000"/>
                </a:buClr>
                <a:buSzPts val="2700"/>
                <a:buFont typeface="Arial"/>
                <a:buNone/>
              </a:pPr>
              <a:endParaRPr sz="2700" b="0" i="0" u="none" strike="noStrike" cap="none">
                <a:solidFill>
                  <a:schemeClr val="lt1"/>
                </a:solidFill>
                <a:latin typeface="Arial"/>
                <a:ea typeface="Arial"/>
                <a:cs typeface="Arial"/>
                <a:sym typeface="Arial"/>
              </a:endParaRPr>
            </a:p>
          </p:txBody>
        </p:sp>
      </p:grpSp>
      <p:pic>
        <p:nvPicPr>
          <p:cNvPr id="196" name="Google Shape;196;p21" descr="BSU + Transform-ED + Partner logos"/>
          <p:cNvPicPr preferRelativeResize="0"/>
          <p:nvPr/>
        </p:nvPicPr>
        <p:blipFill>
          <a:blip r:embed="rId3">
            <a:alphaModFix/>
          </a:blip>
          <a:stretch>
            <a:fillRect/>
          </a:stretch>
        </p:blipFill>
        <p:spPr>
          <a:xfrm>
            <a:off x="0" y="5651348"/>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Shape 200"/>
        <p:cNvGrpSpPr/>
        <p:nvPr/>
      </p:nvGrpSpPr>
      <p:grpSpPr>
        <a:xfrm>
          <a:off x="0" y="0"/>
          <a:ext cx="0" cy="0"/>
          <a:chOff x="0" y="0"/>
          <a:chExt cx="0" cy="0"/>
        </a:xfrm>
      </p:grpSpPr>
      <p:sp>
        <p:nvSpPr>
          <p:cNvPr id="203" name="Google Shape;203;p2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a:latin typeface="Arial"/>
                <a:ea typeface="Arial"/>
                <a:cs typeface="Arial"/>
                <a:sym typeface="Arial"/>
              </a:rPr>
              <a:t>Pedagogical Research</a:t>
            </a:r>
            <a:endParaRPr b="1">
              <a:latin typeface="Arial"/>
              <a:ea typeface="Arial"/>
              <a:cs typeface="Arial"/>
              <a:sym typeface="Arial"/>
            </a:endParaRPr>
          </a:p>
        </p:txBody>
      </p:sp>
      <p:sp>
        <p:nvSpPr>
          <p:cNvPr id="204" name="Google Shape;204;p22"/>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457200" lvl="0" indent="-393700" algn="l" rtl="0">
              <a:lnSpc>
                <a:spcPct val="100000"/>
              </a:lnSpc>
              <a:spcBef>
                <a:spcPts val="360"/>
              </a:spcBef>
              <a:spcAft>
                <a:spcPts val="0"/>
              </a:spcAft>
              <a:buClr>
                <a:srgbClr val="3C3C3C"/>
              </a:buClr>
              <a:buSzPts val="2600"/>
              <a:buFont typeface="Arial"/>
              <a:buChar char="●"/>
            </a:pPr>
            <a:r>
              <a:rPr lang="en-GB" sz="2600" i="1">
                <a:solidFill>
                  <a:srgbClr val="3C3C3C"/>
                </a:solidFill>
                <a:latin typeface="Arial"/>
                <a:ea typeface="Arial"/>
                <a:cs typeface="Arial"/>
                <a:sym typeface="Arial"/>
              </a:rPr>
              <a:t>“</a:t>
            </a:r>
            <a:r>
              <a:rPr lang="en-GB" sz="2600" b="0" i="1">
                <a:solidFill>
                  <a:srgbClr val="3C3C3C"/>
                </a:solidFill>
                <a:latin typeface="Arial"/>
                <a:ea typeface="Arial"/>
                <a:cs typeface="Arial"/>
                <a:sym typeface="Arial"/>
              </a:rPr>
              <a:t>Pedagogy is broadly defined to include a wide range of educational relationships and interactions in various settings, both formal and informal.”</a:t>
            </a:r>
            <a:r>
              <a:rPr lang="en-GB" sz="2600" b="0" i="0">
                <a:solidFill>
                  <a:srgbClr val="3C3C3C"/>
                </a:solidFill>
                <a:latin typeface="Arial"/>
                <a:ea typeface="Arial"/>
                <a:cs typeface="Arial"/>
                <a:sym typeface="Arial"/>
              </a:rPr>
              <a:t> BSU</a:t>
            </a:r>
            <a:endParaRPr sz="2600">
              <a:solidFill>
                <a:srgbClr val="3C3C3C"/>
              </a:solidFill>
              <a:latin typeface="Arial"/>
              <a:ea typeface="Arial"/>
              <a:cs typeface="Arial"/>
              <a:sym typeface="Arial"/>
            </a:endParaRPr>
          </a:p>
          <a:p>
            <a:pPr marL="0" lvl="0" indent="0" algn="l" rtl="0">
              <a:lnSpc>
                <a:spcPct val="100000"/>
              </a:lnSpc>
              <a:spcBef>
                <a:spcPts val="360"/>
              </a:spcBef>
              <a:spcAft>
                <a:spcPts val="0"/>
              </a:spcAft>
              <a:buNone/>
            </a:pPr>
            <a:endParaRPr sz="2600">
              <a:solidFill>
                <a:srgbClr val="3C3C3C"/>
              </a:solidFill>
              <a:latin typeface="Arial"/>
              <a:ea typeface="Arial"/>
              <a:cs typeface="Arial"/>
              <a:sym typeface="Arial"/>
            </a:endParaRPr>
          </a:p>
          <a:p>
            <a:pPr marL="457200" lvl="0" indent="-393700" algn="l" rtl="0">
              <a:lnSpc>
                <a:spcPct val="100000"/>
              </a:lnSpc>
              <a:spcBef>
                <a:spcPts val="360"/>
              </a:spcBef>
              <a:spcAft>
                <a:spcPts val="0"/>
              </a:spcAft>
              <a:buClr>
                <a:srgbClr val="3C3C3C"/>
              </a:buClr>
              <a:buSzPts val="2600"/>
              <a:buFont typeface="Arial"/>
              <a:buChar char="●"/>
            </a:pPr>
            <a:r>
              <a:rPr lang="en-GB" sz="2600">
                <a:solidFill>
                  <a:srgbClr val="3C3C3C"/>
                </a:solidFill>
                <a:latin typeface="Arial"/>
                <a:ea typeface="Arial"/>
                <a:cs typeface="Arial"/>
                <a:sym typeface="Arial"/>
              </a:rPr>
              <a:t>Pedagogical research is the process by which practice is transformed into knowledge and change</a:t>
            </a:r>
            <a:endParaRPr sz="2600">
              <a:latin typeface="Arial"/>
              <a:ea typeface="Arial"/>
              <a:cs typeface="Arial"/>
              <a:sym typeface="Arial"/>
            </a:endParaRPr>
          </a:p>
        </p:txBody>
      </p:sp>
      <p:pic>
        <p:nvPicPr>
          <p:cNvPr id="2" name="Google Shape;92;p12" descr="BSU + Transform-ED + Partner logos">
            <a:extLst>
              <a:ext uri="{FF2B5EF4-FFF2-40B4-BE49-F238E27FC236}">
                <a16:creationId xmlns:a16="http://schemas.microsoft.com/office/drawing/2014/main" id="{964CB4BF-C82F-CC86-3884-58FD77072D0B}"/>
              </a:ext>
            </a:extLst>
          </p:cNvPr>
          <p:cNvPicPr preferRelativeResize="0"/>
          <p:nvPr/>
        </p:nvPicPr>
        <p:blipFill>
          <a:blip r:embed="rId3">
            <a:alphaModFix/>
          </a:blip>
          <a:stretch>
            <a:fillRect/>
          </a:stretch>
        </p:blipFill>
        <p:spPr>
          <a:xfrm>
            <a:off x="0" y="5651346"/>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Shape 209"/>
        <p:cNvGrpSpPr/>
        <p:nvPr/>
      </p:nvGrpSpPr>
      <p:grpSpPr>
        <a:xfrm>
          <a:off x="0" y="0"/>
          <a:ext cx="0" cy="0"/>
          <a:chOff x="0" y="0"/>
          <a:chExt cx="0" cy="0"/>
        </a:xfrm>
      </p:grpSpPr>
      <p:sp>
        <p:nvSpPr>
          <p:cNvPr id="212" name="Google Shape;212;p2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1800"/>
              <a:buNone/>
            </a:pPr>
            <a:r>
              <a:rPr lang="en-GB" sz="4000" b="1">
                <a:latin typeface="Arial"/>
                <a:ea typeface="Arial"/>
                <a:cs typeface="Arial"/>
                <a:sym typeface="Arial"/>
              </a:rPr>
              <a:t>Reflective Learning &amp; Pedagogical Research</a:t>
            </a:r>
            <a:endParaRPr sz="4000" b="1">
              <a:latin typeface="Arial"/>
              <a:ea typeface="Arial"/>
              <a:cs typeface="Arial"/>
              <a:sym typeface="Arial"/>
            </a:endParaRPr>
          </a:p>
        </p:txBody>
      </p:sp>
      <p:grpSp>
        <p:nvGrpSpPr>
          <p:cNvPr id="214" name="Google Shape;214;p23" descr="Circular flow diagrm of the next on the right"/>
          <p:cNvGrpSpPr/>
          <p:nvPr/>
        </p:nvGrpSpPr>
        <p:grpSpPr>
          <a:xfrm>
            <a:off x="714915" y="2273100"/>
            <a:ext cx="3101861" cy="2994311"/>
            <a:chOff x="385" y="292711"/>
            <a:chExt cx="3101861" cy="2994311"/>
          </a:xfrm>
        </p:grpSpPr>
        <p:sp>
          <p:nvSpPr>
            <p:cNvPr id="215" name="Google Shape;215;p23"/>
            <p:cNvSpPr/>
            <p:nvPr/>
          </p:nvSpPr>
          <p:spPr>
            <a:xfrm>
              <a:off x="1099101" y="292711"/>
              <a:ext cx="904429" cy="904429"/>
            </a:xfrm>
            <a:prstGeom prst="ellipse">
              <a:avLst/>
            </a:prstGeom>
            <a:solidFill>
              <a:schemeClr val="accent1"/>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23"/>
            <p:cNvSpPr txBox="1"/>
            <p:nvPr/>
          </p:nvSpPr>
          <p:spPr>
            <a:xfrm>
              <a:off x="1231552" y="425162"/>
              <a:ext cx="639527" cy="639527"/>
            </a:xfrm>
            <a:prstGeom prst="rect">
              <a:avLst/>
            </a:prstGeom>
            <a:noFill/>
            <a:ln>
              <a:noFill/>
            </a:ln>
          </p:spPr>
          <p:txBody>
            <a:bodyPr spcFirstLastPara="1" wrap="square" lIns="12700" tIns="12700" rIns="12700" bIns="12700" anchor="ctr" anchorCtr="0">
              <a:noAutofit/>
            </a:bodyPr>
            <a:lstStyle/>
            <a:p>
              <a:pPr marL="0" marR="0" lvl="0" indent="0" algn="ctr" rtl="0">
                <a:lnSpc>
                  <a:spcPct val="90000"/>
                </a:lnSpc>
                <a:spcBef>
                  <a:spcPts val="0"/>
                </a:spcBef>
                <a:spcAft>
                  <a:spcPts val="0"/>
                </a:spcAft>
                <a:buClr>
                  <a:srgbClr val="000000"/>
                </a:buClr>
                <a:buSzPts val="1000"/>
                <a:buFont typeface="Arial"/>
                <a:buNone/>
              </a:pPr>
              <a:r>
                <a:rPr lang="en-GB" sz="1000" b="0" i="0" u="none" strike="noStrike" cap="none">
                  <a:solidFill>
                    <a:schemeClr val="lt1"/>
                  </a:solidFill>
                  <a:latin typeface="Arial"/>
                  <a:ea typeface="Arial"/>
                  <a:cs typeface="Arial"/>
                  <a:sym typeface="Arial"/>
                </a:rPr>
                <a:t>Research Question</a:t>
              </a:r>
              <a:endParaRPr/>
            </a:p>
          </p:txBody>
        </p:sp>
        <p:sp>
          <p:nvSpPr>
            <p:cNvPr id="217" name="Google Shape;217;p23"/>
            <p:cNvSpPr/>
            <p:nvPr/>
          </p:nvSpPr>
          <p:spPr>
            <a:xfrm rot="2160000">
              <a:off x="1974949" y="987435"/>
              <a:ext cx="240438" cy="305245"/>
            </a:xfrm>
            <a:prstGeom prst="rightArrow">
              <a:avLst>
                <a:gd name="adj1" fmla="val 60000"/>
                <a:gd name="adj2" fmla="val 50000"/>
              </a:avLst>
            </a:prstGeom>
            <a:solidFill>
              <a:srgbClr val="B1C0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23"/>
            <p:cNvSpPr txBox="1"/>
            <p:nvPr/>
          </p:nvSpPr>
          <p:spPr>
            <a:xfrm rot="2160000">
              <a:off x="1981837" y="1027285"/>
              <a:ext cx="168307" cy="183147"/>
            </a:xfrm>
            <a:prstGeom prst="rect">
              <a:avLst/>
            </a:prstGeom>
            <a:no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Clr>
                  <a:srgbClr val="000000"/>
                </a:buClr>
                <a:buSzPts val="800"/>
                <a:buFont typeface="Arial"/>
                <a:buNone/>
              </a:pPr>
              <a:endParaRPr sz="800" b="0" i="0" u="none" strike="noStrike" cap="none">
                <a:solidFill>
                  <a:schemeClr val="lt1"/>
                </a:solidFill>
                <a:latin typeface="Arial"/>
                <a:ea typeface="Arial"/>
                <a:cs typeface="Arial"/>
                <a:sym typeface="Arial"/>
              </a:endParaRPr>
            </a:p>
          </p:txBody>
        </p:sp>
        <p:sp>
          <p:nvSpPr>
            <p:cNvPr id="219" name="Google Shape;219;p23"/>
            <p:cNvSpPr/>
            <p:nvPr/>
          </p:nvSpPr>
          <p:spPr>
            <a:xfrm>
              <a:off x="2197817" y="1090975"/>
              <a:ext cx="904429" cy="904429"/>
            </a:xfrm>
            <a:prstGeom prst="ellipse">
              <a:avLst/>
            </a:prstGeom>
            <a:solidFill>
              <a:schemeClr val="accent1"/>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23"/>
            <p:cNvSpPr txBox="1"/>
            <p:nvPr/>
          </p:nvSpPr>
          <p:spPr>
            <a:xfrm>
              <a:off x="2330268" y="1223426"/>
              <a:ext cx="639527" cy="639527"/>
            </a:xfrm>
            <a:prstGeom prst="rect">
              <a:avLst/>
            </a:prstGeom>
            <a:noFill/>
            <a:ln>
              <a:noFill/>
            </a:ln>
          </p:spPr>
          <p:txBody>
            <a:bodyPr spcFirstLastPara="1" wrap="square" lIns="12700" tIns="12700" rIns="12700" bIns="12700" anchor="ctr" anchorCtr="0">
              <a:noAutofit/>
            </a:bodyPr>
            <a:lstStyle/>
            <a:p>
              <a:pPr marL="0" marR="0" lvl="0" indent="0" algn="ctr" rtl="0">
                <a:lnSpc>
                  <a:spcPct val="90000"/>
                </a:lnSpc>
                <a:spcBef>
                  <a:spcPts val="0"/>
                </a:spcBef>
                <a:spcAft>
                  <a:spcPts val="0"/>
                </a:spcAft>
                <a:buClr>
                  <a:srgbClr val="000000"/>
                </a:buClr>
                <a:buSzPts val="1000"/>
                <a:buFont typeface="Arial"/>
                <a:buNone/>
              </a:pPr>
              <a:r>
                <a:rPr lang="en-GB" sz="1000" b="0" i="0" u="none" strike="noStrike" cap="none">
                  <a:solidFill>
                    <a:schemeClr val="lt1"/>
                  </a:solidFill>
                  <a:latin typeface="Arial"/>
                  <a:ea typeface="Arial"/>
                  <a:cs typeface="Arial"/>
                  <a:sym typeface="Arial"/>
                </a:rPr>
                <a:t>Data Collection</a:t>
              </a:r>
              <a:endParaRPr/>
            </a:p>
          </p:txBody>
        </p:sp>
        <p:sp>
          <p:nvSpPr>
            <p:cNvPr id="221" name="Google Shape;221;p23"/>
            <p:cNvSpPr/>
            <p:nvPr/>
          </p:nvSpPr>
          <p:spPr>
            <a:xfrm rot="6480000">
              <a:off x="2322079" y="2029904"/>
              <a:ext cx="240438" cy="305245"/>
            </a:xfrm>
            <a:prstGeom prst="rightArrow">
              <a:avLst>
                <a:gd name="adj1" fmla="val 60000"/>
                <a:gd name="adj2" fmla="val 50000"/>
              </a:avLst>
            </a:prstGeom>
            <a:solidFill>
              <a:srgbClr val="B1C0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23"/>
            <p:cNvSpPr txBox="1"/>
            <p:nvPr/>
          </p:nvSpPr>
          <p:spPr>
            <a:xfrm rot="-4320000">
              <a:off x="2369289" y="2056653"/>
              <a:ext cx="168307" cy="183147"/>
            </a:xfrm>
            <a:prstGeom prst="rect">
              <a:avLst/>
            </a:prstGeom>
            <a:no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Clr>
                  <a:srgbClr val="000000"/>
                </a:buClr>
                <a:buSzPts val="800"/>
                <a:buFont typeface="Arial"/>
                <a:buNone/>
              </a:pPr>
              <a:endParaRPr sz="800" b="0" i="0" u="none" strike="noStrike" cap="none">
                <a:solidFill>
                  <a:schemeClr val="lt1"/>
                </a:solidFill>
                <a:latin typeface="Arial"/>
                <a:ea typeface="Arial"/>
                <a:cs typeface="Arial"/>
                <a:sym typeface="Arial"/>
              </a:endParaRPr>
            </a:p>
          </p:txBody>
        </p:sp>
        <p:sp>
          <p:nvSpPr>
            <p:cNvPr id="223" name="Google Shape;223;p23"/>
            <p:cNvSpPr/>
            <p:nvPr/>
          </p:nvSpPr>
          <p:spPr>
            <a:xfrm>
              <a:off x="1778145" y="2382593"/>
              <a:ext cx="904429" cy="904429"/>
            </a:xfrm>
            <a:prstGeom prst="ellipse">
              <a:avLst/>
            </a:prstGeom>
            <a:solidFill>
              <a:schemeClr val="accent1"/>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23"/>
            <p:cNvSpPr txBox="1"/>
            <p:nvPr/>
          </p:nvSpPr>
          <p:spPr>
            <a:xfrm>
              <a:off x="1910596" y="2515044"/>
              <a:ext cx="639527" cy="639527"/>
            </a:xfrm>
            <a:prstGeom prst="rect">
              <a:avLst/>
            </a:prstGeom>
            <a:noFill/>
            <a:ln>
              <a:noFill/>
            </a:ln>
          </p:spPr>
          <p:txBody>
            <a:bodyPr spcFirstLastPara="1" wrap="square" lIns="12700" tIns="12700" rIns="12700" bIns="12700" anchor="ctr" anchorCtr="0">
              <a:noAutofit/>
            </a:bodyPr>
            <a:lstStyle/>
            <a:p>
              <a:pPr marL="0" marR="0" lvl="0" indent="0" algn="ctr" rtl="0">
                <a:lnSpc>
                  <a:spcPct val="90000"/>
                </a:lnSpc>
                <a:spcBef>
                  <a:spcPts val="0"/>
                </a:spcBef>
                <a:spcAft>
                  <a:spcPts val="0"/>
                </a:spcAft>
                <a:buClr>
                  <a:srgbClr val="000000"/>
                </a:buClr>
                <a:buSzPts val="1000"/>
                <a:buFont typeface="Arial"/>
                <a:buNone/>
              </a:pPr>
              <a:r>
                <a:rPr lang="en-GB" sz="1000" b="0" i="0" u="none" strike="noStrike" cap="none">
                  <a:solidFill>
                    <a:schemeClr val="lt1"/>
                  </a:solidFill>
                  <a:latin typeface="Arial"/>
                  <a:ea typeface="Arial"/>
                  <a:cs typeface="Arial"/>
                  <a:sym typeface="Arial"/>
                </a:rPr>
                <a:t>Analysis</a:t>
              </a:r>
              <a:endParaRPr/>
            </a:p>
          </p:txBody>
        </p:sp>
        <p:sp>
          <p:nvSpPr>
            <p:cNvPr id="225" name="Google Shape;225;p23"/>
            <p:cNvSpPr/>
            <p:nvPr/>
          </p:nvSpPr>
          <p:spPr>
            <a:xfrm rot="10800000">
              <a:off x="1437901" y="2682185"/>
              <a:ext cx="240438" cy="305245"/>
            </a:xfrm>
            <a:prstGeom prst="rightArrow">
              <a:avLst>
                <a:gd name="adj1" fmla="val 60000"/>
                <a:gd name="adj2" fmla="val 50000"/>
              </a:avLst>
            </a:prstGeom>
            <a:solidFill>
              <a:srgbClr val="B1C0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23"/>
            <p:cNvSpPr txBox="1"/>
            <p:nvPr/>
          </p:nvSpPr>
          <p:spPr>
            <a:xfrm>
              <a:off x="1510032" y="2743234"/>
              <a:ext cx="168307" cy="183147"/>
            </a:xfrm>
            <a:prstGeom prst="rect">
              <a:avLst/>
            </a:prstGeom>
            <a:no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Clr>
                  <a:srgbClr val="000000"/>
                </a:buClr>
                <a:buSzPts val="800"/>
                <a:buFont typeface="Arial"/>
                <a:buNone/>
              </a:pPr>
              <a:endParaRPr sz="800" b="0" i="0" u="none" strike="noStrike" cap="none">
                <a:solidFill>
                  <a:schemeClr val="lt1"/>
                </a:solidFill>
                <a:latin typeface="Arial"/>
                <a:ea typeface="Arial"/>
                <a:cs typeface="Arial"/>
                <a:sym typeface="Arial"/>
              </a:endParaRPr>
            </a:p>
          </p:txBody>
        </p:sp>
        <p:sp>
          <p:nvSpPr>
            <p:cNvPr id="227" name="Google Shape;227;p23"/>
            <p:cNvSpPr/>
            <p:nvPr/>
          </p:nvSpPr>
          <p:spPr>
            <a:xfrm>
              <a:off x="420057" y="2382593"/>
              <a:ext cx="904429" cy="904429"/>
            </a:xfrm>
            <a:prstGeom prst="ellipse">
              <a:avLst/>
            </a:prstGeom>
            <a:solidFill>
              <a:schemeClr val="accent1"/>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23"/>
            <p:cNvSpPr txBox="1"/>
            <p:nvPr/>
          </p:nvSpPr>
          <p:spPr>
            <a:xfrm>
              <a:off x="552508" y="2515044"/>
              <a:ext cx="639527" cy="639527"/>
            </a:xfrm>
            <a:prstGeom prst="rect">
              <a:avLst/>
            </a:prstGeom>
            <a:noFill/>
            <a:ln>
              <a:noFill/>
            </a:ln>
          </p:spPr>
          <p:txBody>
            <a:bodyPr spcFirstLastPara="1" wrap="square" lIns="12700" tIns="12700" rIns="12700" bIns="12700" anchor="ctr" anchorCtr="0">
              <a:noAutofit/>
            </a:bodyPr>
            <a:lstStyle/>
            <a:p>
              <a:pPr marL="0" marR="0" lvl="0" indent="0" algn="ctr" rtl="0">
                <a:lnSpc>
                  <a:spcPct val="90000"/>
                </a:lnSpc>
                <a:spcBef>
                  <a:spcPts val="0"/>
                </a:spcBef>
                <a:spcAft>
                  <a:spcPts val="0"/>
                </a:spcAft>
                <a:buClr>
                  <a:srgbClr val="000000"/>
                </a:buClr>
                <a:buSzPts val="1000"/>
                <a:buFont typeface="Arial"/>
                <a:buNone/>
              </a:pPr>
              <a:r>
                <a:rPr lang="en-GB" sz="1000" b="0" i="0" u="none" strike="noStrike" cap="none">
                  <a:solidFill>
                    <a:schemeClr val="lt1"/>
                  </a:solidFill>
                  <a:latin typeface="Arial"/>
                  <a:ea typeface="Arial"/>
                  <a:cs typeface="Arial"/>
                  <a:sym typeface="Arial"/>
                </a:rPr>
                <a:t>Sharing</a:t>
              </a:r>
              <a:endParaRPr/>
            </a:p>
          </p:txBody>
        </p:sp>
        <p:sp>
          <p:nvSpPr>
            <p:cNvPr id="229" name="Google Shape;229;p23"/>
            <p:cNvSpPr/>
            <p:nvPr/>
          </p:nvSpPr>
          <p:spPr>
            <a:xfrm rot="-6480000">
              <a:off x="544319" y="2042848"/>
              <a:ext cx="240438" cy="305245"/>
            </a:xfrm>
            <a:prstGeom prst="rightArrow">
              <a:avLst>
                <a:gd name="adj1" fmla="val 60000"/>
                <a:gd name="adj2" fmla="val 50000"/>
              </a:avLst>
            </a:prstGeom>
            <a:solidFill>
              <a:srgbClr val="B1C0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23"/>
            <p:cNvSpPr txBox="1"/>
            <p:nvPr/>
          </p:nvSpPr>
          <p:spPr>
            <a:xfrm rot="4320000">
              <a:off x="591529" y="2138197"/>
              <a:ext cx="168307" cy="183147"/>
            </a:xfrm>
            <a:prstGeom prst="rect">
              <a:avLst/>
            </a:prstGeom>
            <a:no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Clr>
                  <a:srgbClr val="000000"/>
                </a:buClr>
                <a:buSzPts val="800"/>
                <a:buFont typeface="Arial"/>
                <a:buNone/>
              </a:pPr>
              <a:endParaRPr sz="800" b="0" i="0" u="none" strike="noStrike" cap="none">
                <a:solidFill>
                  <a:schemeClr val="lt1"/>
                </a:solidFill>
                <a:latin typeface="Arial"/>
                <a:ea typeface="Arial"/>
                <a:cs typeface="Arial"/>
                <a:sym typeface="Arial"/>
              </a:endParaRPr>
            </a:p>
          </p:txBody>
        </p:sp>
        <p:sp>
          <p:nvSpPr>
            <p:cNvPr id="231" name="Google Shape;231;p23"/>
            <p:cNvSpPr/>
            <p:nvPr/>
          </p:nvSpPr>
          <p:spPr>
            <a:xfrm>
              <a:off x="385" y="1090975"/>
              <a:ext cx="904429" cy="904429"/>
            </a:xfrm>
            <a:prstGeom prst="ellipse">
              <a:avLst/>
            </a:prstGeom>
            <a:solidFill>
              <a:schemeClr val="accent1"/>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23"/>
            <p:cNvSpPr txBox="1"/>
            <p:nvPr/>
          </p:nvSpPr>
          <p:spPr>
            <a:xfrm>
              <a:off x="132836" y="1223426"/>
              <a:ext cx="639527" cy="639527"/>
            </a:xfrm>
            <a:prstGeom prst="rect">
              <a:avLst/>
            </a:prstGeom>
            <a:noFill/>
            <a:ln>
              <a:noFill/>
            </a:ln>
          </p:spPr>
          <p:txBody>
            <a:bodyPr spcFirstLastPara="1" wrap="square" lIns="12700" tIns="12700" rIns="12700" bIns="12700" anchor="ctr" anchorCtr="0">
              <a:noAutofit/>
            </a:bodyPr>
            <a:lstStyle/>
            <a:p>
              <a:pPr marL="0" marR="0" lvl="0" indent="0" algn="ctr" rtl="0">
                <a:lnSpc>
                  <a:spcPct val="90000"/>
                </a:lnSpc>
                <a:spcBef>
                  <a:spcPts val="0"/>
                </a:spcBef>
                <a:spcAft>
                  <a:spcPts val="0"/>
                </a:spcAft>
                <a:buClr>
                  <a:srgbClr val="000000"/>
                </a:buClr>
                <a:buSzPts val="1000"/>
                <a:buFont typeface="Arial"/>
                <a:buNone/>
              </a:pPr>
              <a:r>
                <a:rPr lang="en-GB" sz="1000" b="0" i="0" u="none" strike="noStrike" cap="none">
                  <a:solidFill>
                    <a:schemeClr val="lt1"/>
                  </a:solidFill>
                  <a:latin typeface="Arial"/>
                  <a:ea typeface="Arial"/>
                  <a:cs typeface="Arial"/>
                  <a:sym typeface="Arial"/>
                </a:rPr>
                <a:t>Changes</a:t>
              </a:r>
              <a:endParaRPr/>
            </a:p>
          </p:txBody>
        </p:sp>
        <p:sp>
          <p:nvSpPr>
            <p:cNvPr id="233" name="Google Shape;233;p23"/>
            <p:cNvSpPr/>
            <p:nvPr/>
          </p:nvSpPr>
          <p:spPr>
            <a:xfrm rot="-2160000">
              <a:off x="876233" y="995435"/>
              <a:ext cx="240438" cy="305245"/>
            </a:xfrm>
            <a:prstGeom prst="rightArrow">
              <a:avLst>
                <a:gd name="adj1" fmla="val 60000"/>
                <a:gd name="adj2" fmla="val 50000"/>
              </a:avLst>
            </a:prstGeom>
            <a:solidFill>
              <a:srgbClr val="B1C0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23"/>
            <p:cNvSpPr txBox="1"/>
            <p:nvPr/>
          </p:nvSpPr>
          <p:spPr>
            <a:xfrm rot="-2160000">
              <a:off x="883121" y="1077683"/>
              <a:ext cx="168307" cy="183147"/>
            </a:xfrm>
            <a:prstGeom prst="rect">
              <a:avLst/>
            </a:prstGeom>
            <a:no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Clr>
                  <a:srgbClr val="000000"/>
                </a:buClr>
                <a:buSzPts val="800"/>
                <a:buFont typeface="Arial"/>
                <a:buNone/>
              </a:pPr>
              <a:endParaRPr sz="800" b="0" i="0" u="none" strike="noStrike" cap="none">
                <a:solidFill>
                  <a:schemeClr val="lt1"/>
                </a:solidFill>
                <a:latin typeface="Arial"/>
                <a:ea typeface="Arial"/>
                <a:cs typeface="Arial"/>
                <a:sym typeface="Arial"/>
              </a:endParaRPr>
            </a:p>
          </p:txBody>
        </p:sp>
      </p:grpSp>
      <p:sp>
        <p:nvSpPr>
          <p:cNvPr id="213" name="Google Shape;213;p23"/>
          <p:cNvSpPr txBox="1">
            <a:spLocks noGrp="1"/>
          </p:cNvSpPr>
          <p:nvPr>
            <p:ph type="body" idx="2"/>
          </p:nvPr>
        </p:nvSpPr>
        <p:spPr>
          <a:xfrm>
            <a:off x="4572000" y="1901035"/>
            <a:ext cx="4038600" cy="4525963"/>
          </a:xfrm>
          <a:prstGeom prst="rect">
            <a:avLst/>
          </a:prstGeom>
          <a:noFill/>
          <a:ln>
            <a:noFill/>
          </a:ln>
        </p:spPr>
        <p:txBody>
          <a:bodyPr spcFirstLastPara="1" wrap="square" lIns="91425" tIns="45700" rIns="91425" bIns="45700" anchor="t" anchorCtr="0">
            <a:normAutofit/>
          </a:bodyPr>
          <a:lstStyle/>
          <a:p>
            <a:pPr marL="457200" lvl="0" indent="-368300" algn="l" rtl="0">
              <a:lnSpc>
                <a:spcPct val="100000"/>
              </a:lnSpc>
              <a:spcBef>
                <a:spcPts val="560"/>
              </a:spcBef>
              <a:spcAft>
                <a:spcPts val="0"/>
              </a:spcAft>
              <a:buClr>
                <a:schemeClr val="dk1"/>
              </a:buClr>
              <a:buSzPts val="2200"/>
              <a:buChar char="•"/>
            </a:pPr>
            <a:r>
              <a:rPr lang="en-GB" sz="2200">
                <a:latin typeface="Arial"/>
                <a:ea typeface="Arial"/>
                <a:cs typeface="Arial"/>
                <a:sym typeface="Arial"/>
              </a:rPr>
              <a:t>Identify the Research Question (What?)</a:t>
            </a:r>
            <a:endParaRPr sz="2200">
              <a:latin typeface="Arial"/>
              <a:ea typeface="Arial"/>
              <a:cs typeface="Arial"/>
              <a:sym typeface="Arial"/>
            </a:endParaRPr>
          </a:p>
          <a:p>
            <a:pPr marL="457200" lvl="0" indent="-368300" algn="l" rtl="0">
              <a:lnSpc>
                <a:spcPct val="100000"/>
              </a:lnSpc>
              <a:spcBef>
                <a:spcPts val="560"/>
              </a:spcBef>
              <a:spcAft>
                <a:spcPts val="0"/>
              </a:spcAft>
              <a:buClr>
                <a:schemeClr val="dk1"/>
              </a:buClr>
              <a:buSzPts val="2200"/>
              <a:buChar char="•"/>
            </a:pPr>
            <a:r>
              <a:rPr lang="en-GB" sz="2200">
                <a:latin typeface="Arial"/>
                <a:ea typeface="Arial"/>
                <a:cs typeface="Arial"/>
                <a:sym typeface="Arial"/>
              </a:rPr>
              <a:t>Gather Data (So what?)</a:t>
            </a:r>
            <a:endParaRPr sz="2200">
              <a:latin typeface="Arial"/>
              <a:ea typeface="Arial"/>
              <a:cs typeface="Arial"/>
              <a:sym typeface="Arial"/>
            </a:endParaRPr>
          </a:p>
          <a:p>
            <a:pPr marL="457200" lvl="0" indent="-368300" algn="l" rtl="0">
              <a:lnSpc>
                <a:spcPct val="100000"/>
              </a:lnSpc>
              <a:spcBef>
                <a:spcPts val="560"/>
              </a:spcBef>
              <a:spcAft>
                <a:spcPts val="0"/>
              </a:spcAft>
              <a:buClr>
                <a:schemeClr val="dk1"/>
              </a:buClr>
              <a:buSzPts val="2200"/>
              <a:buChar char="•"/>
            </a:pPr>
            <a:r>
              <a:rPr lang="en-GB" sz="2200">
                <a:latin typeface="Arial"/>
                <a:ea typeface="Arial"/>
                <a:cs typeface="Arial"/>
                <a:sym typeface="Arial"/>
              </a:rPr>
              <a:t>Analyse and Reflect (Now what?)</a:t>
            </a:r>
            <a:endParaRPr sz="2200">
              <a:latin typeface="Arial"/>
              <a:ea typeface="Arial"/>
              <a:cs typeface="Arial"/>
              <a:sym typeface="Arial"/>
            </a:endParaRPr>
          </a:p>
          <a:p>
            <a:pPr marL="457200" lvl="0" indent="-368300" algn="l" rtl="0">
              <a:lnSpc>
                <a:spcPct val="100000"/>
              </a:lnSpc>
              <a:spcBef>
                <a:spcPts val="560"/>
              </a:spcBef>
              <a:spcAft>
                <a:spcPts val="0"/>
              </a:spcAft>
              <a:buClr>
                <a:schemeClr val="dk1"/>
              </a:buClr>
              <a:buSzPts val="2200"/>
              <a:buChar char="•"/>
            </a:pPr>
            <a:r>
              <a:rPr lang="en-GB" sz="2200">
                <a:latin typeface="Arial"/>
                <a:ea typeface="Arial"/>
                <a:cs typeface="Arial"/>
                <a:sym typeface="Arial"/>
              </a:rPr>
              <a:t>Share your findings</a:t>
            </a:r>
            <a:endParaRPr sz="2200">
              <a:latin typeface="Arial"/>
              <a:ea typeface="Arial"/>
              <a:cs typeface="Arial"/>
              <a:sym typeface="Arial"/>
            </a:endParaRPr>
          </a:p>
          <a:p>
            <a:pPr marL="457200" lvl="0" indent="-368300" algn="l" rtl="0">
              <a:lnSpc>
                <a:spcPct val="100000"/>
              </a:lnSpc>
              <a:spcBef>
                <a:spcPts val="560"/>
              </a:spcBef>
              <a:spcAft>
                <a:spcPts val="0"/>
              </a:spcAft>
              <a:buClr>
                <a:schemeClr val="dk1"/>
              </a:buClr>
              <a:buSzPts val="2200"/>
              <a:buChar char="•"/>
            </a:pPr>
            <a:r>
              <a:rPr lang="en-GB" sz="2200">
                <a:latin typeface="Arial"/>
                <a:ea typeface="Arial"/>
                <a:cs typeface="Arial"/>
                <a:sym typeface="Arial"/>
              </a:rPr>
              <a:t>Implement changes</a:t>
            </a:r>
            <a:endParaRPr sz="2200">
              <a:latin typeface="Arial"/>
              <a:ea typeface="Arial"/>
              <a:cs typeface="Arial"/>
              <a:sym typeface="Arial"/>
            </a:endParaRPr>
          </a:p>
        </p:txBody>
      </p:sp>
      <p:pic>
        <p:nvPicPr>
          <p:cNvPr id="2" name="Google Shape;92;p12" descr="BSU + Transform-ED + Partner logos">
            <a:extLst>
              <a:ext uri="{FF2B5EF4-FFF2-40B4-BE49-F238E27FC236}">
                <a16:creationId xmlns:a16="http://schemas.microsoft.com/office/drawing/2014/main" id="{E295893B-E964-A9D8-89B2-5EEE806A18E3}"/>
              </a:ext>
            </a:extLst>
          </p:cNvPr>
          <p:cNvPicPr preferRelativeResize="0"/>
          <p:nvPr/>
        </p:nvPicPr>
        <p:blipFill>
          <a:blip r:embed="rId3">
            <a:alphaModFix/>
          </a:blip>
          <a:stretch>
            <a:fillRect/>
          </a:stretch>
        </p:blipFill>
        <p:spPr>
          <a:xfrm>
            <a:off x="0" y="5651346"/>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Shape 239"/>
        <p:cNvGrpSpPr/>
        <p:nvPr/>
      </p:nvGrpSpPr>
      <p:grpSpPr>
        <a:xfrm>
          <a:off x="0" y="0"/>
          <a:ext cx="0" cy="0"/>
          <a:chOff x="0" y="0"/>
          <a:chExt cx="0" cy="0"/>
        </a:xfrm>
      </p:grpSpPr>
      <p:sp>
        <p:nvSpPr>
          <p:cNvPr id="242" name="Google Shape;242;p2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1800"/>
              <a:buNone/>
            </a:pPr>
            <a:r>
              <a:rPr lang="en-GB" sz="4000" b="1" dirty="0">
                <a:latin typeface="Arial"/>
                <a:ea typeface="Arial"/>
                <a:cs typeface="Arial"/>
                <a:sym typeface="Arial"/>
              </a:rPr>
              <a:t>Reflective Practice and Research</a:t>
            </a:r>
            <a:endParaRPr sz="4000" b="1" dirty="0">
              <a:latin typeface="Arial"/>
              <a:ea typeface="Arial"/>
              <a:cs typeface="Arial"/>
              <a:sym typeface="Arial"/>
            </a:endParaRPr>
          </a:p>
        </p:txBody>
      </p:sp>
      <p:sp>
        <p:nvSpPr>
          <p:cNvPr id="243" name="Google Shape;243;p24"/>
          <p:cNvSpPr txBox="1">
            <a:spLocks noGrp="1"/>
          </p:cNvSpPr>
          <p:nvPr>
            <p:ph type="body" idx="2"/>
          </p:nvPr>
        </p:nvSpPr>
        <p:spPr>
          <a:xfrm>
            <a:off x="444900" y="1600200"/>
            <a:ext cx="7632300" cy="4526100"/>
          </a:xfrm>
          <a:prstGeom prst="rect">
            <a:avLst/>
          </a:prstGeom>
          <a:noFill/>
          <a:ln>
            <a:noFill/>
          </a:ln>
        </p:spPr>
        <p:txBody>
          <a:bodyPr spcFirstLastPara="1" wrap="square" lIns="91425" tIns="45700" rIns="91425" bIns="45700" anchor="t" anchorCtr="0">
            <a:normAutofit/>
          </a:bodyPr>
          <a:lstStyle/>
          <a:p>
            <a:pPr marL="457200" lvl="0" indent="-361950" algn="l" rtl="0">
              <a:lnSpc>
                <a:spcPct val="100000"/>
              </a:lnSpc>
              <a:spcBef>
                <a:spcPts val="560"/>
              </a:spcBef>
              <a:spcAft>
                <a:spcPts val="0"/>
              </a:spcAft>
              <a:buClr>
                <a:schemeClr val="dk1"/>
              </a:buClr>
              <a:buSzPts val="2100"/>
              <a:buChar char="•"/>
            </a:pPr>
            <a:r>
              <a:rPr lang="en-GB" sz="2100">
                <a:latin typeface="Arial"/>
                <a:ea typeface="Arial"/>
                <a:cs typeface="Arial"/>
                <a:sym typeface="Arial"/>
              </a:rPr>
              <a:t>Exploring Action Research approaches for education</a:t>
            </a:r>
            <a:endParaRPr sz="2100">
              <a:latin typeface="Arial"/>
              <a:ea typeface="Arial"/>
              <a:cs typeface="Arial"/>
              <a:sym typeface="Arial"/>
            </a:endParaRPr>
          </a:p>
          <a:p>
            <a:pPr marL="457200" lvl="0" indent="-361950" algn="l" rtl="0">
              <a:lnSpc>
                <a:spcPct val="100000"/>
              </a:lnSpc>
              <a:spcBef>
                <a:spcPts val="560"/>
              </a:spcBef>
              <a:spcAft>
                <a:spcPts val="0"/>
              </a:spcAft>
              <a:buClr>
                <a:schemeClr val="dk1"/>
              </a:buClr>
              <a:buSzPts val="2100"/>
              <a:buChar char="•"/>
            </a:pPr>
            <a:r>
              <a:rPr lang="en-GB" sz="2100">
                <a:latin typeface="Arial"/>
                <a:ea typeface="Arial"/>
                <a:cs typeface="Arial"/>
                <a:sym typeface="Arial"/>
              </a:rPr>
              <a:t>Aligning with BSU/EP Educational Principles</a:t>
            </a:r>
            <a:endParaRPr sz="2100">
              <a:latin typeface="Arial"/>
              <a:ea typeface="Arial"/>
              <a:cs typeface="Arial"/>
              <a:sym typeface="Arial"/>
            </a:endParaRPr>
          </a:p>
          <a:p>
            <a:pPr marL="457200" lvl="0" indent="-361950" algn="l" rtl="0">
              <a:lnSpc>
                <a:spcPct val="100000"/>
              </a:lnSpc>
              <a:spcBef>
                <a:spcPts val="560"/>
              </a:spcBef>
              <a:spcAft>
                <a:spcPts val="0"/>
              </a:spcAft>
              <a:buClr>
                <a:schemeClr val="dk1"/>
              </a:buClr>
              <a:buSzPts val="2100"/>
              <a:buChar char="•"/>
            </a:pPr>
            <a:r>
              <a:rPr lang="en-GB" sz="2100">
                <a:latin typeface="Arial"/>
                <a:ea typeface="Arial"/>
                <a:cs typeface="Arial"/>
                <a:sym typeface="Arial"/>
              </a:rPr>
              <a:t>Peer learning and collaborations</a:t>
            </a:r>
            <a:endParaRPr sz="2100">
              <a:latin typeface="Arial"/>
              <a:ea typeface="Arial"/>
              <a:cs typeface="Arial"/>
              <a:sym typeface="Arial"/>
            </a:endParaRPr>
          </a:p>
          <a:p>
            <a:pPr marL="457200" lvl="0" indent="-361950" algn="l" rtl="0">
              <a:lnSpc>
                <a:spcPct val="100000"/>
              </a:lnSpc>
              <a:spcBef>
                <a:spcPts val="560"/>
              </a:spcBef>
              <a:spcAft>
                <a:spcPts val="0"/>
              </a:spcAft>
              <a:buClr>
                <a:schemeClr val="dk1"/>
              </a:buClr>
              <a:buSzPts val="2100"/>
              <a:buChar char="•"/>
            </a:pPr>
            <a:r>
              <a:rPr lang="en-GB" sz="2100">
                <a:latin typeface="Arial"/>
                <a:ea typeface="Arial"/>
                <a:cs typeface="Arial"/>
                <a:sym typeface="Arial"/>
              </a:rPr>
              <a:t>Learning and Teaching Conferences</a:t>
            </a:r>
            <a:endParaRPr sz="2100">
              <a:latin typeface="Arial"/>
              <a:ea typeface="Arial"/>
              <a:cs typeface="Arial"/>
              <a:sym typeface="Arial"/>
            </a:endParaRPr>
          </a:p>
          <a:p>
            <a:pPr marL="457200" lvl="0" indent="-361950" algn="l" rtl="0">
              <a:lnSpc>
                <a:spcPct val="100000"/>
              </a:lnSpc>
              <a:spcBef>
                <a:spcPts val="560"/>
              </a:spcBef>
              <a:spcAft>
                <a:spcPts val="0"/>
              </a:spcAft>
              <a:buClr>
                <a:schemeClr val="dk1"/>
              </a:buClr>
              <a:buSzPts val="2100"/>
              <a:buChar char="•"/>
            </a:pPr>
            <a:r>
              <a:rPr lang="en-GB" sz="2100">
                <a:latin typeface="Arial"/>
                <a:ea typeface="Arial"/>
                <a:cs typeface="Arial"/>
                <a:sym typeface="Arial"/>
              </a:rPr>
              <a:t>Advance HE collaborations and posts</a:t>
            </a:r>
            <a:endParaRPr sz="2100">
              <a:latin typeface="Arial"/>
              <a:ea typeface="Arial"/>
              <a:cs typeface="Arial"/>
              <a:sym typeface="Arial"/>
            </a:endParaRPr>
          </a:p>
          <a:p>
            <a:pPr marL="457200" lvl="0" indent="-361950" algn="l" rtl="0">
              <a:lnSpc>
                <a:spcPct val="100000"/>
              </a:lnSpc>
              <a:spcBef>
                <a:spcPts val="560"/>
              </a:spcBef>
              <a:spcAft>
                <a:spcPts val="0"/>
              </a:spcAft>
              <a:buClr>
                <a:schemeClr val="dk1"/>
              </a:buClr>
              <a:buSzPts val="2100"/>
              <a:buChar char="•"/>
            </a:pPr>
            <a:r>
              <a:rPr lang="en-GB" sz="2100">
                <a:latin typeface="Arial"/>
                <a:ea typeface="Arial"/>
                <a:cs typeface="Arial"/>
                <a:sym typeface="Arial"/>
              </a:rPr>
              <a:t>BSU blog posts</a:t>
            </a:r>
            <a:endParaRPr sz="2100">
              <a:latin typeface="Arial"/>
              <a:ea typeface="Arial"/>
              <a:cs typeface="Arial"/>
              <a:sym typeface="Arial"/>
            </a:endParaRPr>
          </a:p>
        </p:txBody>
      </p:sp>
      <p:pic>
        <p:nvPicPr>
          <p:cNvPr id="244" name="Google Shape;244;p24" descr="BSU + Transform-ED + Partner logos"/>
          <p:cNvPicPr preferRelativeResize="0"/>
          <p:nvPr/>
        </p:nvPicPr>
        <p:blipFill>
          <a:blip r:embed="rId3">
            <a:alphaModFix/>
          </a:blip>
          <a:stretch>
            <a:fillRect/>
          </a:stretch>
        </p:blipFill>
        <p:spPr>
          <a:xfrm>
            <a:off x="0" y="5651348"/>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Shape 248"/>
        <p:cNvGrpSpPr/>
        <p:nvPr/>
      </p:nvGrpSpPr>
      <p:grpSpPr>
        <a:xfrm>
          <a:off x="0" y="0"/>
          <a:ext cx="0" cy="0"/>
          <a:chOff x="0" y="0"/>
          <a:chExt cx="0" cy="0"/>
        </a:xfrm>
      </p:grpSpPr>
      <p:sp>
        <p:nvSpPr>
          <p:cNvPr id="252" name="Google Shape;252;p25"/>
          <p:cNvSpPr txBox="1">
            <a:spLocks noGrp="1"/>
          </p:cNvSpPr>
          <p:nvPr>
            <p:ph type="title"/>
          </p:nvPr>
        </p:nvSpPr>
        <p:spPr>
          <a:xfrm>
            <a:off x="310105" y="116010"/>
            <a:ext cx="59280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a:latin typeface="Arial"/>
                <a:ea typeface="Arial"/>
                <a:cs typeface="Arial"/>
                <a:sym typeface="Arial"/>
              </a:rPr>
              <a:t>Make it yours</a:t>
            </a:r>
            <a:endParaRPr b="1"/>
          </a:p>
        </p:txBody>
      </p:sp>
      <p:graphicFrame>
        <p:nvGraphicFramePr>
          <p:cNvPr id="250" name="Google Shape;250;p25"/>
          <p:cNvGraphicFramePr/>
          <p:nvPr/>
        </p:nvGraphicFramePr>
        <p:xfrm>
          <a:off x="310105" y="1303013"/>
          <a:ext cx="8509725" cy="3735750"/>
        </p:xfrm>
        <a:graphic>
          <a:graphicData uri="http://schemas.openxmlformats.org/drawingml/2006/table">
            <a:tbl>
              <a:tblPr firstRow="1" bandRow="1">
                <a:noFill/>
                <a:tableStyleId>{946B3B65-3C98-44B1-A503-D00B0B650F8E}</a:tableStyleId>
              </a:tblPr>
              <a:tblGrid>
                <a:gridCol w="2128275">
                  <a:extLst>
                    <a:ext uri="{9D8B030D-6E8A-4147-A177-3AD203B41FA5}">
                      <a16:colId xmlns:a16="http://schemas.microsoft.com/office/drawing/2014/main" val="20000"/>
                    </a:ext>
                  </a:extLst>
                </a:gridCol>
                <a:gridCol w="6381450">
                  <a:extLst>
                    <a:ext uri="{9D8B030D-6E8A-4147-A177-3AD203B41FA5}">
                      <a16:colId xmlns:a16="http://schemas.microsoft.com/office/drawing/2014/main" val="20001"/>
                    </a:ext>
                  </a:extLst>
                </a:gridCol>
              </a:tblGrid>
              <a:tr h="885000">
                <a:tc>
                  <a:txBody>
                    <a:bodyPr/>
                    <a:lstStyle/>
                    <a:p>
                      <a:pPr marL="0" marR="0" lvl="0" indent="0" algn="l" rtl="0">
                        <a:lnSpc>
                          <a:spcPct val="100000"/>
                        </a:lnSpc>
                        <a:spcBef>
                          <a:spcPts val="0"/>
                        </a:spcBef>
                        <a:spcAft>
                          <a:spcPts val="0"/>
                        </a:spcAft>
                        <a:buNone/>
                      </a:pPr>
                      <a:r>
                        <a:rPr lang="en-GB" sz="2000" u="none" strike="noStrike" cap="none"/>
                        <a:t>Activity</a:t>
                      </a:r>
                      <a:endParaRPr/>
                    </a:p>
                  </a:txBody>
                  <a:tcPr marL="91450" marR="91450" marT="45725" marB="45725"/>
                </a:tc>
                <a:tc>
                  <a:txBody>
                    <a:bodyPr/>
                    <a:lstStyle/>
                    <a:p>
                      <a:pPr marL="0" marR="0" lvl="0" indent="0" algn="l" rtl="0">
                        <a:lnSpc>
                          <a:spcPct val="100000"/>
                        </a:lnSpc>
                        <a:spcBef>
                          <a:spcPts val="0"/>
                        </a:spcBef>
                        <a:spcAft>
                          <a:spcPts val="0"/>
                        </a:spcAft>
                        <a:buNone/>
                      </a:pPr>
                      <a:r>
                        <a:rPr lang="en-GB" sz="2000" u="none" strike="noStrike" cap="none"/>
                        <a:t>Existing space at your institution (or think of a new one)</a:t>
                      </a:r>
                      <a:endParaRPr/>
                    </a:p>
                  </a:txBody>
                  <a:tcPr marL="91450" marR="91450" marT="45725" marB="45725"/>
                </a:tc>
                <a:extLst>
                  <a:ext uri="{0D108BD9-81ED-4DB2-BD59-A6C34878D82A}">
                    <a16:rowId xmlns:a16="http://schemas.microsoft.com/office/drawing/2014/main" val="10000"/>
                  </a:ext>
                </a:extLst>
              </a:tr>
              <a:tr h="746225">
                <a:tc>
                  <a:txBody>
                    <a:bodyPr/>
                    <a:lstStyle/>
                    <a:p>
                      <a:pPr marL="0" marR="0" lvl="0" indent="0" algn="l" rtl="0">
                        <a:lnSpc>
                          <a:spcPct val="100000"/>
                        </a:lnSpc>
                        <a:spcBef>
                          <a:spcPts val="0"/>
                        </a:spcBef>
                        <a:spcAft>
                          <a:spcPts val="0"/>
                        </a:spcAft>
                        <a:buNone/>
                      </a:pPr>
                      <a:r>
                        <a:rPr lang="en-GB" sz="2000" u="none" strike="noStrike" cap="none"/>
                        <a:t>Reflective Practice</a:t>
                      </a:r>
                      <a:endParaRPr/>
                    </a:p>
                  </a:txBody>
                  <a:tcPr marL="91450" marR="91450" marT="45725" marB="45725"/>
                </a:tc>
                <a:tc>
                  <a:txBody>
                    <a:bodyPr/>
                    <a:lstStyle/>
                    <a:p>
                      <a:pPr marL="0" marR="0" lvl="0" indent="0" algn="l" rtl="0">
                        <a:lnSpc>
                          <a:spcPct val="100000"/>
                        </a:lnSpc>
                        <a:spcBef>
                          <a:spcPts val="0"/>
                        </a:spcBef>
                        <a:spcAft>
                          <a:spcPts val="0"/>
                        </a:spcAft>
                        <a:buNone/>
                      </a:pPr>
                      <a:endParaRPr sz="2000" u="none" strike="noStrike" cap="none"/>
                    </a:p>
                  </a:txBody>
                  <a:tcPr marL="91450" marR="91450" marT="45725" marB="45725"/>
                </a:tc>
                <a:extLst>
                  <a:ext uri="{0D108BD9-81ED-4DB2-BD59-A6C34878D82A}">
                    <a16:rowId xmlns:a16="http://schemas.microsoft.com/office/drawing/2014/main" val="10001"/>
                  </a:ext>
                </a:extLst>
              </a:tr>
              <a:tr h="699175">
                <a:tc>
                  <a:txBody>
                    <a:bodyPr/>
                    <a:lstStyle/>
                    <a:p>
                      <a:pPr marL="0" marR="0" lvl="0" indent="0" algn="l" rtl="0">
                        <a:lnSpc>
                          <a:spcPct val="100000"/>
                        </a:lnSpc>
                        <a:spcBef>
                          <a:spcPts val="0"/>
                        </a:spcBef>
                        <a:spcAft>
                          <a:spcPts val="0"/>
                        </a:spcAft>
                        <a:buNone/>
                      </a:pPr>
                      <a:r>
                        <a:rPr lang="en-GB" sz="2000" u="none" strike="noStrike" cap="none"/>
                        <a:t>Professional Development</a:t>
                      </a:r>
                      <a:endParaRPr/>
                    </a:p>
                  </a:txBody>
                  <a:tcPr marL="91450" marR="91450" marT="45725" marB="45725"/>
                </a:tc>
                <a:tc>
                  <a:txBody>
                    <a:bodyPr/>
                    <a:lstStyle/>
                    <a:p>
                      <a:pPr marL="0" marR="0" lvl="0" indent="0" algn="l" rtl="0">
                        <a:lnSpc>
                          <a:spcPct val="100000"/>
                        </a:lnSpc>
                        <a:spcBef>
                          <a:spcPts val="0"/>
                        </a:spcBef>
                        <a:spcAft>
                          <a:spcPts val="0"/>
                        </a:spcAft>
                        <a:buNone/>
                      </a:pPr>
                      <a:endParaRPr sz="2000" u="none" strike="noStrike" cap="none"/>
                    </a:p>
                  </a:txBody>
                  <a:tcPr marL="91450" marR="91450" marT="45725" marB="45725"/>
                </a:tc>
                <a:extLst>
                  <a:ext uri="{0D108BD9-81ED-4DB2-BD59-A6C34878D82A}">
                    <a16:rowId xmlns:a16="http://schemas.microsoft.com/office/drawing/2014/main" val="10002"/>
                  </a:ext>
                </a:extLst>
              </a:tr>
              <a:tr h="702425">
                <a:tc>
                  <a:txBody>
                    <a:bodyPr/>
                    <a:lstStyle/>
                    <a:p>
                      <a:pPr marL="0" marR="0" lvl="0" indent="0" algn="l" rtl="0">
                        <a:lnSpc>
                          <a:spcPct val="100000"/>
                        </a:lnSpc>
                        <a:spcBef>
                          <a:spcPts val="0"/>
                        </a:spcBef>
                        <a:spcAft>
                          <a:spcPts val="0"/>
                        </a:spcAft>
                        <a:buNone/>
                      </a:pPr>
                      <a:r>
                        <a:rPr lang="en-GB" sz="2000" u="none" strike="noStrike" cap="none"/>
                        <a:t>CPD</a:t>
                      </a:r>
                      <a:endParaRPr/>
                    </a:p>
                  </a:txBody>
                  <a:tcPr marL="91450" marR="91450" marT="45725" marB="45725"/>
                </a:tc>
                <a:tc>
                  <a:txBody>
                    <a:bodyPr/>
                    <a:lstStyle/>
                    <a:p>
                      <a:pPr marL="0" marR="0" lvl="0" indent="0" algn="l" rtl="0">
                        <a:lnSpc>
                          <a:spcPct val="100000"/>
                        </a:lnSpc>
                        <a:spcBef>
                          <a:spcPts val="0"/>
                        </a:spcBef>
                        <a:spcAft>
                          <a:spcPts val="0"/>
                        </a:spcAft>
                        <a:buNone/>
                      </a:pPr>
                      <a:endParaRPr sz="2000" u="none" strike="noStrike" cap="none"/>
                    </a:p>
                  </a:txBody>
                  <a:tcPr marL="91450" marR="91450" marT="45725" marB="45725"/>
                </a:tc>
                <a:extLst>
                  <a:ext uri="{0D108BD9-81ED-4DB2-BD59-A6C34878D82A}">
                    <a16:rowId xmlns:a16="http://schemas.microsoft.com/office/drawing/2014/main" val="10003"/>
                  </a:ext>
                </a:extLst>
              </a:tr>
              <a:tr h="664975">
                <a:tc>
                  <a:txBody>
                    <a:bodyPr/>
                    <a:lstStyle/>
                    <a:p>
                      <a:pPr marL="0" marR="0" lvl="0" indent="0" algn="l" rtl="0">
                        <a:lnSpc>
                          <a:spcPct val="100000"/>
                        </a:lnSpc>
                        <a:spcBef>
                          <a:spcPts val="0"/>
                        </a:spcBef>
                        <a:spcAft>
                          <a:spcPts val="0"/>
                        </a:spcAft>
                        <a:buNone/>
                      </a:pPr>
                      <a:r>
                        <a:rPr lang="en-GB" sz="2000" u="none" strike="noStrike" cap="none"/>
                        <a:t>Pedagogical Research</a:t>
                      </a:r>
                      <a:endParaRPr/>
                    </a:p>
                  </a:txBody>
                  <a:tcPr marL="91450" marR="91450" marT="45725" marB="45725"/>
                </a:tc>
                <a:tc>
                  <a:txBody>
                    <a:bodyPr/>
                    <a:lstStyle/>
                    <a:p>
                      <a:pPr marL="0" marR="0" lvl="0" indent="0" algn="l" rtl="0">
                        <a:lnSpc>
                          <a:spcPct val="100000"/>
                        </a:lnSpc>
                        <a:spcBef>
                          <a:spcPts val="0"/>
                        </a:spcBef>
                        <a:spcAft>
                          <a:spcPts val="0"/>
                        </a:spcAft>
                        <a:buNone/>
                      </a:pPr>
                      <a:endParaRPr sz="2000" u="none" strike="noStrike" cap="none" dirty="0"/>
                    </a:p>
                  </a:txBody>
                  <a:tcPr marL="91450" marR="91450" marT="45725" marB="45725"/>
                </a:tc>
                <a:extLst>
                  <a:ext uri="{0D108BD9-81ED-4DB2-BD59-A6C34878D82A}">
                    <a16:rowId xmlns:a16="http://schemas.microsoft.com/office/drawing/2014/main" val="10004"/>
                  </a:ext>
                </a:extLst>
              </a:tr>
            </a:tbl>
          </a:graphicData>
        </a:graphic>
      </p:graphicFrame>
      <p:pic>
        <p:nvPicPr>
          <p:cNvPr id="2" name="Google Shape;92;p12" descr="BSU + Transform-ED + Partner logos">
            <a:extLst>
              <a:ext uri="{FF2B5EF4-FFF2-40B4-BE49-F238E27FC236}">
                <a16:creationId xmlns:a16="http://schemas.microsoft.com/office/drawing/2014/main" id="{D6E2237E-EEFC-9235-D895-61119F4677BE}"/>
              </a:ext>
            </a:extLst>
          </p:cNvPr>
          <p:cNvPicPr preferRelativeResize="0"/>
          <p:nvPr/>
        </p:nvPicPr>
        <p:blipFill>
          <a:blip r:embed="rId3">
            <a:alphaModFix/>
          </a:blip>
          <a:stretch>
            <a:fillRect/>
          </a:stretch>
        </p:blipFill>
        <p:spPr>
          <a:xfrm>
            <a:off x="0" y="5651346"/>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Shape 257"/>
        <p:cNvGrpSpPr/>
        <p:nvPr/>
      </p:nvGrpSpPr>
      <p:grpSpPr>
        <a:xfrm>
          <a:off x="0" y="0"/>
          <a:ext cx="0" cy="0"/>
          <a:chOff x="0" y="0"/>
          <a:chExt cx="0" cy="0"/>
        </a:xfrm>
      </p:grpSpPr>
      <p:sp>
        <p:nvSpPr>
          <p:cNvPr id="260" name="Google Shape;260;p2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2000"/>
              <a:buNone/>
            </a:pPr>
            <a:r>
              <a:rPr lang="en-GB" b="1">
                <a:latin typeface="Arial"/>
                <a:ea typeface="Arial"/>
                <a:cs typeface="Arial"/>
                <a:sym typeface="Arial"/>
              </a:rPr>
              <a:t>Opportunities for Professional Development</a:t>
            </a:r>
            <a:endParaRPr b="1">
              <a:latin typeface="Arial"/>
              <a:ea typeface="Arial"/>
              <a:cs typeface="Arial"/>
              <a:sym typeface="Arial"/>
            </a:endParaRPr>
          </a:p>
        </p:txBody>
      </p:sp>
      <p:sp>
        <p:nvSpPr>
          <p:cNvPr id="261" name="Google Shape;261;p26"/>
          <p:cNvSpPr txBox="1">
            <a:spLocks noGrp="1"/>
          </p:cNvSpPr>
          <p:nvPr>
            <p:ph type="body" idx="2"/>
          </p:nvPr>
        </p:nvSpPr>
        <p:spPr>
          <a:xfrm>
            <a:off x="457200" y="2032362"/>
            <a:ext cx="7632300" cy="4526100"/>
          </a:xfrm>
          <a:prstGeom prst="rect">
            <a:avLst/>
          </a:prstGeom>
          <a:noFill/>
          <a:ln>
            <a:noFill/>
          </a:ln>
        </p:spPr>
        <p:txBody>
          <a:bodyPr spcFirstLastPara="1" wrap="square" lIns="91425" tIns="45700" rIns="91425" bIns="45700" anchor="t" anchorCtr="0">
            <a:noAutofit/>
          </a:bodyPr>
          <a:lstStyle/>
          <a:p>
            <a:pPr marL="457200" lvl="0" indent="-393700" algn="l" rtl="0">
              <a:lnSpc>
                <a:spcPct val="100000"/>
              </a:lnSpc>
              <a:spcBef>
                <a:spcPts val="560"/>
              </a:spcBef>
              <a:spcAft>
                <a:spcPts val="0"/>
              </a:spcAft>
              <a:buSzPts val="2600"/>
              <a:buChar char="•"/>
            </a:pPr>
            <a:r>
              <a:rPr lang="en-GB" sz="2600" i="0">
                <a:solidFill>
                  <a:srgbClr val="000000"/>
                </a:solidFill>
                <a:latin typeface="Arial"/>
                <a:ea typeface="Arial"/>
                <a:cs typeface="Arial"/>
                <a:sym typeface="Arial"/>
              </a:rPr>
              <a:t>Workshops</a:t>
            </a:r>
            <a:endParaRPr sz="2600">
              <a:latin typeface="Arial"/>
              <a:ea typeface="Arial"/>
              <a:cs typeface="Arial"/>
              <a:sym typeface="Arial"/>
            </a:endParaRPr>
          </a:p>
          <a:p>
            <a:pPr marL="457200" lvl="0" indent="-393700" algn="l" rtl="0">
              <a:lnSpc>
                <a:spcPct val="100000"/>
              </a:lnSpc>
              <a:spcBef>
                <a:spcPts val="560"/>
              </a:spcBef>
              <a:spcAft>
                <a:spcPts val="0"/>
              </a:spcAft>
              <a:buSzPts val="2600"/>
              <a:buChar char="•"/>
            </a:pPr>
            <a:r>
              <a:rPr lang="en-GB" sz="2600" i="0">
                <a:solidFill>
                  <a:srgbClr val="000000"/>
                </a:solidFill>
                <a:latin typeface="Arial"/>
                <a:ea typeface="Arial"/>
                <a:cs typeface="Arial"/>
                <a:sym typeface="Arial"/>
              </a:rPr>
              <a:t>Learning and Teaching Symposium</a:t>
            </a:r>
            <a:endParaRPr sz="2600">
              <a:latin typeface="Arial"/>
              <a:ea typeface="Arial"/>
              <a:cs typeface="Arial"/>
              <a:sym typeface="Arial"/>
            </a:endParaRPr>
          </a:p>
          <a:p>
            <a:pPr marL="457200" lvl="0" indent="-393700" algn="l" rtl="0">
              <a:lnSpc>
                <a:spcPct val="100000"/>
              </a:lnSpc>
              <a:spcBef>
                <a:spcPts val="560"/>
              </a:spcBef>
              <a:spcAft>
                <a:spcPts val="0"/>
              </a:spcAft>
              <a:buSzPts val="2600"/>
              <a:buChar char="•"/>
            </a:pPr>
            <a:r>
              <a:rPr lang="en-GB" sz="2600" i="0">
                <a:solidFill>
                  <a:srgbClr val="000000"/>
                </a:solidFill>
                <a:latin typeface="Arial"/>
                <a:ea typeface="Arial"/>
                <a:cs typeface="Arial"/>
                <a:sym typeface="Arial"/>
              </a:rPr>
              <a:t>Reading groups as part of the Centre for Pedagogy and Practice (School of Education)</a:t>
            </a:r>
            <a:endParaRPr sz="2600">
              <a:latin typeface="Arial"/>
              <a:ea typeface="Arial"/>
              <a:cs typeface="Arial"/>
              <a:sym typeface="Arial"/>
            </a:endParaRPr>
          </a:p>
          <a:p>
            <a:pPr marL="457200" lvl="0" indent="-393700" algn="l" rtl="0">
              <a:lnSpc>
                <a:spcPct val="100000"/>
              </a:lnSpc>
              <a:spcBef>
                <a:spcPts val="560"/>
              </a:spcBef>
              <a:spcAft>
                <a:spcPts val="0"/>
              </a:spcAft>
              <a:buSzPts val="2600"/>
              <a:buChar char="•"/>
            </a:pPr>
            <a:r>
              <a:rPr lang="en-GB" sz="2600" i="0">
                <a:solidFill>
                  <a:srgbClr val="000000"/>
                </a:solidFill>
                <a:latin typeface="Arial"/>
                <a:ea typeface="Arial"/>
                <a:cs typeface="Arial"/>
                <a:sym typeface="Arial"/>
              </a:rPr>
              <a:t>Check the “HE Pedagogy and Practice” research strand. </a:t>
            </a:r>
            <a:endParaRPr sz="2600" i="0">
              <a:solidFill>
                <a:srgbClr val="000000"/>
              </a:solidFill>
              <a:latin typeface="Arial"/>
              <a:ea typeface="Arial"/>
              <a:cs typeface="Arial"/>
              <a:sym typeface="Arial"/>
            </a:endParaRPr>
          </a:p>
          <a:p>
            <a:pPr marL="457200" lvl="0" indent="-393700" algn="l" rtl="0">
              <a:lnSpc>
                <a:spcPct val="100000"/>
              </a:lnSpc>
              <a:spcBef>
                <a:spcPts val="560"/>
              </a:spcBef>
              <a:spcAft>
                <a:spcPts val="0"/>
              </a:spcAft>
              <a:buClr>
                <a:srgbClr val="000000"/>
              </a:buClr>
              <a:buSzPts val="2600"/>
              <a:buFont typeface="Arial"/>
              <a:buChar char="•"/>
            </a:pPr>
            <a:r>
              <a:rPr lang="en-GB" sz="2600">
                <a:solidFill>
                  <a:srgbClr val="000000"/>
                </a:solidFill>
                <a:latin typeface="Arial"/>
                <a:ea typeface="Arial"/>
                <a:cs typeface="Arial"/>
                <a:sym typeface="Arial"/>
              </a:rPr>
              <a:t>Visit </a:t>
            </a:r>
            <a:r>
              <a:rPr lang="en-GB" sz="2600" u="sng">
                <a:solidFill>
                  <a:schemeClr val="hlink"/>
                </a:solidFill>
                <a:latin typeface="Arial"/>
                <a:ea typeface="Arial"/>
                <a:cs typeface="Arial"/>
                <a:sym typeface="Arial"/>
                <a:hlinkClick r:id="rId3"/>
              </a:rPr>
              <a:t>Centre for Policy, Pedagogy and Practice</a:t>
            </a:r>
            <a:endParaRPr sz="2600">
              <a:solidFill>
                <a:srgbClr val="000000"/>
              </a:solidFill>
              <a:latin typeface="Arial"/>
              <a:ea typeface="Arial"/>
              <a:cs typeface="Arial"/>
              <a:sym typeface="Arial"/>
            </a:endParaRPr>
          </a:p>
          <a:p>
            <a:pPr marL="457200" lvl="0" indent="-228600" algn="l" rtl="0">
              <a:lnSpc>
                <a:spcPct val="100000"/>
              </a:lnSpc>
              <a:spcBef>
                <a:spcPts val="560"/>
              </a:spcBef>
              <a:spcAft>
                <a:spcPts val="0"/>
              </a:spcAft>
              <a:buClr>
                <a:schemeClr val="dk1"/>
              </a:buClr>
              <a:buSzPts val="2800"/>
              <a:buNone/>
            </a:pPr>
            <a:endParaRPr sz="2400">
              <a:latin typeface="Arial"/>
              <a:ea typeface="Arial"/>
              <a:cs typeface="Arial"/>
              <a:sym typeface="Arial"/>
            </a:endParaRPr>
          </a:p>
        </p:txBody>
      </p:sp>
      <p:pic>
        <p:nvPicPr>
          <p:cNvPr id="2" name="Google Shape;92;p12" descr="BSU + Transform-ED + Partner logos">
            <a:extLst>
              <a:ext uri="{FF2B5EF4-FFF2-40B4-BE49-F238E27FC236}">
                <a16:creationId xmlns:a16="http://schemas.microsoft.com/office/drawing/2014/main" id="{22E0BC9A-B134-6F02-A9F3-13540602D29D}"/>
              </a:ext>
            </a:extLst>
          </p:cNvPr>
          <p:cNvPicPr preferRelativeResize="0"/>
          <p:nvPr/>
        </p:nvPicPr>
        <p:blipFill>
          <a:blip r:embed="rId4">
            <a:alphaModFix/>
          </a:blip>
          <a:stretch>
            <a:fillRect/>
          </a:stretch>
        </p:blipFill>
        <p:spPr>
          <a:xfrm>
            <a:off x="0" y="5651346"/>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266"/>
        <p:cNvGrpSpPr/>
        <p:nvPr/>
      </p:nvGrpSpPr>
      <p:grpSpPr>
        <a:xfrm>
          <a:off x="0" y="0"/>
          <a:ext cx="0" cy="0"/>
          <a:chOff x="0" y="0"/>
          <a:chExt cx="0" cy="0"/>
        </a:xfrm>
      </p:grpSpPr>
      <p:sp>
        <p:nvSpPr>
          <p:cNvPr id="267" name="Google Shape;267;p2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ts val="4400"/>
              <a:buFont typeface="Arial"/>
              <a:buNone/>
            </a:pPr>
            <a:r>
              <a:rPr lang="en-GB" b="1">
                <a:latin typeface="Arial"/>
                <a:ea typeface="Arial"/>
                <a:cs typeface="Arial"/>
                <a:sym typeface="Arial"/>
              </a:rPr>
              <a:t>Summary</a:t>
            </a:r>
            <a:endParaRPr/>
          </a:p>
        </p:txBody>
      </p:sp>
      <p:sp>
        <p:nvSpPr>
          <p:cNvPr id="270" name="Google Shape;270;p27"/>
          <p:cNvSpPr txBox="1">
            <a:spLocks noGrp="1"/>
          </p:cNvSpPr>
          <p:nvPr>
            <p:ph type="body" idx="1"/>
          </p:nvPr>
        </p:nvSpPr>
        <p:spPr>
          <a:xfrm>
            <a:off x="457200" y="1828800"/>
            <a:ext cx="8229600" cy="3688531"/>
          </a:xfrm>
          <a:prstGeom prst="rect">
            <a:avLst/>
          </a:prstGeom>
          <a:noFill/>
          <a:ln>
            <a:noFill/>
          </a:ln>
        </p:spPr>
        <p:txBody>
          <a:bodyPr spcFirstLastPara="1" wrap="square" lIns="91425" tIns="45700" rIns="91425" bIns="45700" anchor="t" anchorCtr="0">
            <a:normAutofit/>
          </a:bodyPr>
          <a:lstStyle/>
          <a:p>
            <a:pPr marL="457200" lvl="0" indent="-393700" algn="l" rtl="0">
              <a:lnSpc>
                <a:spcPct val="100000"/>
              </a:lnSpc>
              <a:spcBef>
                <a:spcPts val="0"/>
              </a:spcBef>
              <a:spcAft>
                <a:spcPts val="0"/>
              </a:spcAft>
              <a:buClr>
                <a:srgbClr val="22314E"/>
              </a:buClr>
              <a:buSzPts val="2000"/>
              <a:buChar char="•"/>
            </a:pPr>
            <a:r>
              <a:rPr lang="en-GB" sz="2200">
                <a:latin typeface="Arial"/>
                <a:ea typeface="Arial"/>
                <a:cs typeface="Arial"/>
                <a:sym typeface="Arial"/>
              </a:rPr>
              <a:t>The importance of the PSF to guide your professional development</a:t>
            </a:r>
            <a:endParaRPr sz="2200">
              <a:latin typeface="Arial"/>
              <a:ea typeface="Arial"/>
              <a:cs typeface="Arial"/>
              <a:sym typeface="Arial"/>
            </a:endParaRPr>
          </a:p>
          <a:p>
            <a:pPr marL="457200" lvl="0" indent="0" algn="l" rtl="0">
              <a:lnSpc>
                <a:spcPct val="100000"/>
              </a:lnSpc>
              <a:spcBef>
                <a:spcPts val="0"/>
              </a:spcBef>
              <a:spcAft>
                <a:spcPts val="0"/>
              </a:spcAft>
              <a:buNone/>
            </a:pPr>
            <a:endParaRPr sz="2200">
              <a:latin typeface="Arial"/>
              <a:ea typeface="Arial"/>
              <a:cs typeface="Arial"/>
              <a:sym typeface="Arial"/>
            </a:endParaRPr>
          </a:p>
          <a:p>
            <a:pPr marL="457200" lvl="0" indent="-393700" algn="l" rtl="0">
              <a:lnSpc>
                <a:spcPct val="100000"/>
              </a:lnSpc>
              <a:spcBef>
                <a:spcPts val="0"/>
              </a:spcBef>
              <a:spcAft>
                <a:spcPts val="0"/>
              </a:spcAft>
              <a:buClr>
                <a:srgbClr val="22314E"/>
              </a:buClr>
              <a:buSzPts val="2000"/>
              <a:buChar char="•"/>
            </a:pPr>
            <a:r>
              <a:rPr lang="en-GB" sz="2200">
                <a:latin typeface="Arial"/>
                <a:ea typeface="Arial"/>
                <a:cs typeface="Arial"/>
                <a:sym typeface="Arial"/>
              </a:rPr>
              <a:t>Reflection is part of what we do as educators</a:t>
            </a:r>
            <a:endParaRPr sz="2200">
              <a:latin typeface="Arial"/>
              <a:ea typeface="Arial"/>
              <a:cs typeface="Arial"/>
              <a:sym typeface="Arial"/>
            </a:endParaRPr>
          </a:p>
          <a:p>
            <a:pPr marL="457200" lvl="0" indent="0" algn="l" rtl="0">
              <a:lnSpc>
                <a:spcPct val="100000"/>
              </a:lnSpc>
              <a:spcBef>
                <a:spcPts val="0"/>
              </a:spcBef>
              <a:spcAft>
                <a:spcPts val="0"/>
              </a:spcAft>
              <a:buNone/>
            </a:pPr>
            <a:endParaRPr sz="2200">
              <a:latin typeface="Arial"/>
              <a:ea typeface="Arial"/>
              <a:cs typeface="Arial"/>
              <a:sym typeface="Arial"/>
            </a:endParaRPr>
          </a:p>
          <a:p>
            <a:pPr marL="457200" lvl="0" indent="-393700" algn="l" rtl="0">
              <a:lnSpc>
                <a:spcPct val="100000"/>
              </a:lnSpc>
              <a:spcBef>
                <a:spcPts val="0"/>
              </a:spcBef>
              <a:spcAft>
                <a:spcPts val="0"/>
              </a:spcAft>
              <a:buClr>
                <a:srgbClr val="22314E"/>
              </a:buClr>
              <a:buSzPts val="2000"/>
              <a:buChar char="•"/>
            </a:pPr>
            <a:r>
              <a:rPr lang="en-GB" sz="2200">
                <a:latin typeface="Arial"/>
                <a:ea typeface="Arial"/>
                <a:cs typeface="Arial"/>
                <a:sym typeface="Arial"/>
              </a:rPr>
              <a:t>This can be translated into Pedagogic Research</a:t>
            </a:r>
            <a:endParaRPr sz="2200">
              <a:latin typeface="Arial"/>
              <a:ea typeface="Arial"/>
              <a:cs typeface="Arial"/>
              <a:sym typeface="Arial"/>
            </a:endParaRPr>
          </a:p>
          <a:p>
            <a:pPr marL="457200" lvl="0" indent="0" algn="l" rtl="0">
              <a:lnSpc>
                <a:spcPct val="100000"/>
              </a:lnSpc>
              <a:spcBef>
                <a:spcPts val="0"/>
              </a:spcBef>
              <a:spcAft>
                <a:spcPts val="0"/>
              </a:spcAft>
              <a:buNone/>
            </a:pPr>
            <a:endParaRPr sz="2200">
              <a:latin typeface="Arial"/>
              <a:ea typeface="Arial"/>
              <a:cs typeface="Arial"/>
              <a:sym typeface="Arial"/>
            </a:endParaRPr>
          </a:p>
          <a:p>
            <a:pPr marL="457200" lvl="0" indent="-393700" algn="l" rtl="0">
              <a:lnSpc>
                <a:spcPct val="100000"/>
              </a:lnSpc>
              <a:spcBef>
                <a:spcPts val="0"/>
              </a:spcBef>
              <a:spcAft>
                <a:spcPts val="0"/>
              </a:spcAft>
              <a:buClr>
                <a:srgbClr val="22314E"/>
              </a:buClr>
              <a:buSzPts val="2000"/>
              <a:buChar char="•"/>
            </a:pPr>
            <a:r>
              <a:rPr lang="en-GB" sz="2200">
                <a:latin typeface="Arial"/>
                <a:ea typeface="Arial"/>
                <a:cs typeface="Arial"/>
                <a:sym typeface="Arial"/>
              </a:rPr>
              <a:t>Look out for opportunities, keep growing</a:t>
            </a:r>
            <a:endParaRPr sz="2200">
              <a:latin typeface="Arial"/>
              <a:ea typeface="Arial"/>
              <a:cs typeface="Arial"/>
              <a:sym typeface="Arial"/>
            </a:endParaRPr>
          </a:p>
        </p:txBody>
      </p:sp>
      <p:pic>
        <p:nvPicPr>
          <p:cNvPr id="271" name="Google Shape;271;p27" descr="Tick with solid fill"/>
          <p:cNvPicPr preferRelativeResize="0"/>
          <p:nvPr/>
        </p:nvPicPr>
        <p:blipFill rotWithShape="1">
          <a:blip r:embed="rId4">
            <a:alphaModFix/>
          </a:blip>
          <a:srcRect/>
          <a:stretch/>
        </p:blipFill>
        <p:spPr>
          <a:xfrm>
            <a:off x="8229612" y="-12"/>
            <a:ext cx="914400" cy="914400"/>
          </a:xfrm>
          <a:prstGeom prst="rect">
            <a:avLst/>
          </a:prstGeom>
          <a:noFill/>
          <a:ln>
            <a:noFill/>
          </a:ln>
        </p:spPr>
      </p:pic>
      <p:pic>
        <p:nvPicPr>
          <p:cNvPr id="3" name="Google Shape;84;p11" descr="BSU + Transform-ED + Partner logos&#10;">
            <a:extLst>
              <a:ext uri="{FF2B5EF4-FFF2-40B4-BE49-F238E27FC236}">
                <a16:creationId xmlns:a16="http://schemas.microsoft.com/office/drawing/2014/main" id="{26EDD774-BAA8-1B97-0B2D-5ABB4B1BFD4D}"/>
              </a:ext>
            </a:extLst>
          </p:cNvPr>
          <p:cNvPicPr preferRelativeResize="0"/>
          <p:nvPr/>
        </p:nvPicPr>
        <p:blipFill rotWithShape="1">
          <a:blip r:embed="rId5">
            <a:alphaModFix/>
          </a:blip>
          <a:srcRect r="517"/>
          <a:stretch/>
        </p:blipFill>
        <p:spPr>
          <a:xfrm>
            <a:off x="0" y="5643925"/>
            <a:ext cx="9151200" cy="12454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276"/>
        <p:cNvGrpSpPr/>
        <p:nvPr/>
      </p:nvGrpSpPr>
      <p:grpSpPr>
        <a:xfrm>
          <a:off x="0" y="0"/>
          <a:ext cx="0" cy="0"/>
          <a:chOff x="0" y="0"/>
          <a:chExt cx="0" cy="0"/>
        </a:xfrm>
      </p:grpSpPr>
      <p:sp>
        <p:nvSpPr>
          <p:cNvPr id="277" name="Google Shape;277;p2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ts val="4400"/>
              <a:buFont typeface="Arial"/>
              <a:buNone/>
            </a:pPr>
            <a:r>
              <a:rPr lang="en-GB" b="1">
                <a:latin typeface="Arial"/>
                <a:ea typeface="Arial"/>
                <a:cs typeface="Arial"/>
                <a:sym typeface="Arial"/>
              </a:rPr>
              <a:t>Just One Thing</a:t>
            </a:r>
            <a:endParaRPr/>
          </a:p>
        </p:txBody>
      </p:sp>
      <p:sp>
        <p:nvSpPr>
          <p:cNvPr id="278" name="Google Shape;278;p28"/>
          <p:cNvSpPr txBox="1">
            <a:spLocks noGrp="1"/>
          </p:cNvSpPr>
          <p:nvPr>
            <p:ph type="body" idx="1"/>
          </p:nvPr>
        </p:nvSpPr>
        <p:spPr>
          <a:xfrm>
            <a:off x="457200" y="1600201"/>
            <a:ext cx="7956522" cy="3151682"/>
          </a:xfrm>
          <a:prstGeom prst="rect">
            <a:avLst/>
          </a:prstGeom>
          <a:noFill/>
          <a:ln>
            <a:noFill/>
          </a:ln>
        </p:spPr>
        <p:txBody>
          <a:bodyPr spcFirstLastPara="1" wrap="square" lIns="91425" tIns="45700" rIns="91425" bIns="45700" anchor="t" anchorCtr="0">
            <a:normAutofit/>
          </a:bodyPr>
          <a:lstStyle/>
          <a:p>
            <a:pPr marL="457200" lvl="0" indent="-368300" algn="l" rtl="0">
              <a:lnSpc>
                <a:spcPct val="100000"/>
              </a:lnSpc>
              <a:spcBef>
                <a:spcPts val="360"/>
              </a:spcBef>
              <a:spcAft>
                <a:spcPts val="0"/>
              </a:spcAft>
              <a:buClr>
                <a:schemeClr val="dk1"/>
              </a:buClr>
              <a:buSzPts val="2200"/>
              <a:buChar char="●"/>
            </a:pPr>
            <a:r>
              <a:rPr lang="en-GB" sz="2200">
                <a:latin typeface="Arial"/>
                <a:ea typeface="Arial"/>
                <a:cs typeface="Arial"/>
                <a:sym typeface="Arial"/>
              </a:rPr>
              <a:t>Make contact with the </a:t>
            </a:r>
            <a:r>
              <a:rPr lang="en-GB" sz="2200" u="sng">
                <a:solidFill>
                  <a:schemeClr val="hlink"/>
                </a:solidFill>
                <a:latin typeface="Arial"/>
                <a:ea typeface="Arial"/>
                <a:cs typeface="Arial"/>
                <a:sym typeface="Arial"/>
                <a:hlinkClick r:id="rId4"/>
              </a:rPr>
              <a:t>Centre for Pedagogy, Policy and Practice</a:t>
            </a:r>
            <a:r>
              <a:rPr lang="en-GB" sz="2200">
                <a:latin typeface="Arial"/>
                <a:ea typeface="Arial"/>
                <a:cs typeface="Arial"/>
                <a:sym typeface="Arial"/>
              </a:rPr>
              <a:t> and choose one of the events and/or check their resources. </a:t>
            </a:r>
            <a:endParaRPr sz="2200"/>
          </a:p>
        </p:txBody>
      </p:sp>
      <p:pic>
        <p:nvPicPr>
          <p:cNvPr id="281" name="Google Shape;281;p28" descr="Badge 1 with solid fill"/>
          <p:cNvPicPr preferRelativeResize="0"/>
          <p:nvPr/>
        </p:nvPicPr>
        <p:blipFill rotWithShape="1">
          <a:blip r:embed="rId5">
            <a:alphaModFix/>
          </a:blip>
          <a:srcRect/>
          <a:stretch/>
        </p:blipFill>
        <p:spPr>
          <a:xfrm>
            <a:off x="8229597" y="-7"/>
            <a:ext cx="914400" cy="914400"/>
          </a:xfrm>
          <a:prstGeom prst="rect">
            <a:avLst/>
          </a:prstGeom>
          <a:noFill/>
          <a:ln>
            <a:noFill/>
          </a:ln>
        </p:spPr>
      </p:pic>
      <p:pic>
        <p:nvPicPr>
          <p:cNvPr id="3" name="Google Shape;84;p11" descr="BSU + Transform-ED + Partner logos&#10;">
            <a:extLst>
              <a:ext uri="{FF2B5EF4-FFF2-40B4-BE49-F238E27FC236}">
                <a16:creationId xmlns:a16="http://schemas.microsoft.com/office/drawing/2014/main" id="{519B60A9-EB0D-9E86-EFC4-272426E9C70E}"/>
              </a:ext>
            </a:extLst>
          </p:cNvPr>
          <p:cNvPicPr preferRelativeResize="0"/>
          <p:nvPr/>
        </p:nvPicPr>
        <p:blipFill rotWithShape="1">
          <a:blip r:embed="rId6">
            <a:alphaModFix/>
          </a:blip>
          <a:srcRect r="517"/>
          <a:stretch/>
        </p:blipFill>
        <p:spPr>
          <a:xfrm>
            <a:off x="0" y="5643925"/>
            <a:ext cx="9151200" cy="12454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288"/>
        <p:cNvGrpSpPr/>
        <p:nvPr/>
      </p:nvGrpSpPr>
      <p:grpSpPr>
        <a:xfrm>
          <a:off x="0" y="0"/>
          <a:ext cx="0" cy="0"/>
          <a:chOff x="0" y="0"/>
          <a:chExt cx="0" cy="0"/>
        </a:xfrm>
      </p:grpSpPr>
      <p:sp>
        <p:nvSpPr>
          <p:cNvPr id="289" name="Google Shape;289;p2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ts val="4400"/>
              <a:buFont typeface="Arial"/>
              <a:buNone/>
            </a:pPr>
            <a:r>
              <a:rPr lang="en-GB" b="1">
                <a:latin typeface="Arial"/>
                <a:ea typeface="Arial"/>
                <a:cs typeface="Arial"/>
                <a:sym typeface="Arial"/>
              </a:rPr>
              <a:t>Resources</a:t>
            </a:r>
            <a:endParaRPr b="1">
              <a:latin typeface="Arial"/>
              <a:ea typeface="Arial"/>
              <a:cs typeface="Arial"/>
              <a:sym typeface="Arial"/>
            </a:endParaRPr>
          </a:p>
        </p:txBody>
      </p:sp>
      <p:sp>
        <p:nvSpPr>
          <p:cNvPr id="290" name="Google Shape;290;p29"/>
          <p:cNvSpPr txBox="1">
            <a:spLocks noGrp="1"/>
          </p:cNvSpPr>
          <p:nvPr>
            <p:ph type="body" idx="1"/>
          </p:nvPr>
        </p:nvSpPr>
        <p:spPr>
          <a:xfrm>
            <a:off x="457200" y="1117950"/>
            <a:ext cx="8229600" cy="4526100"/>
          </a:xfrm>
          <a:prstGeom prst="rect">
            <a:avLst/>
          </a:prstGeom>
          <a:noFill/>
          <a:ln>
            <a:noFill/>
          </a:ln>
        </p:spPr>
        <p:txBody>
          <a:bodyPr spcFirstLastPara="1" wrap="square" lIns="91425" tIns="45700" rIns="91425" bIns="45700" anchor="t" anchorCtr="0">
            <a:normAutofit fontScale="92500" lnSpcReduction="10000"/>
          </a:bodyPr>
          <a:lstStyle/>
          <a:p>
            <a:pPr marL="457200" lvl="0" indent="-347345" algn="l" rtl="0">
              <a:lnSpc>
                <a:spcPct val="100000"/>
              </a:lnSpc>
              <a:spcBef>
                <a:spcPts val="360"/>
              </a:spcBef>
              <a:spcAft>
                <a:spcPts val="0"/>
              </a:spcAft>
              <a:buClr>
                <a:schemeClr val="dk1"/>
              </a:buClr>
              <a:buSzPct val="100000"/>
              <a:buChar char="•"/>
            </a:pPr>
            <a:r>
              <a:rPr lang="en-GB" dirty="0">
                <a:latin typeface="Arial"/>
                <a:ea typeface="Arial"/>
                <a:cs typeface="Arial"/>
                <a:sym typeface="Arial"/>
              </a:rPr>
              <a:t>Centre for Policy, Pedagogy and Practice:  </a:t>
            </a:r>
            <a:r>
              <a:rPr lang="en-GB" sz="2200" u="sng" dirty="0">
                <a:solidFill>
                  <a:schemeClr val="hlink"/>
                </a:solidFill>
                <a:latin typeface="Arial"/>
                <a:ea typeface="Arial"/>
                <a:cs typeface="Arial"/>
                <a:sym typeface="Arial"/>
                <a:hlinkClick r:id="rId4"/>
              </a:rPr>
              <a:t>https://www.bathspa.ac.uk/research-and-enterprise/research-centres/centre-for-policy-pedagogy-and-practice/</a:t>
            </a:r>
            <a:endParaRPr sz="2200" dirty="0">
              <a:latin typeface="Arial"/>
              <a:ea typeface="Arial"/>
              <a:cs typeface="Arial"/>
              <a:sym typeface="Arial"/>
            </a:endParaRPr>
          </a:p>
          <a:p>
            <a:pPr marL="457200" lvl="0" indent="-347345" algn="l" rtl="0">
              <a:lnSpc>
                <a:spcPct val="100000"/>
              </a:lnSpc>
              <a:spcBef>
                <a:spcPts val="360"/>
              </a:spcBef>
              <a:spcAft>
                <a:spcPts val="0"/>
              </a:spcAft>
              <a:buClr>
                <a:schemeClr val="dk1"/>
              </a:buClr>
              <a:buSzPct val="100000"/>
              <a:buChar char="•"/>
            </a:pPr>
            <a:endParaRPr sz="2200" dirty="0">
              <a:latin typeface="Arial"/>
              <a:ea typeface="Arial"/>
              <a:cs typeface="Arial"/>
              <a:sym typeface="Arial"/>
            </a:endParaRPr>
          </a:p>
          <a:p>
            <a:pPr marL="457200" lvl="0" indent="-347345" algn="l" rtl="0">
              <a:lnSpc>
                <a:spcPct val="100000"/>
              </a:lnSpc>
              <a:spcBef>
                <a:spcPts val="360"/>
              </a:spcBef>
              <a:spcAft>
                <a:spcPts val="0"/>
              </a:spcAft>
              <a:buClr>
                <a:schemeClr val="dk1"/>
              </a:buClr>
              <a:buSzPct val="100000"/>
              <a:buChar char="•"/>
            </a:pPr>
            <a:r>
              <a:rPr lang="en-GB" sz="2200" dirty="0">
                <a:latin typeface="Arial"/>
                <a:ea typeface="Arial"/>
                <a:cs typeface="Arial"/>
                <a:sym typeface="Arial"/>
              </a:rPr>
              <a:t>Advance HE </a:t>
            </a:r>
            <a:r>
              <a:rPr lang="en-GB" sz="2200" u="sng" dirty="0">
                <a:solidFill>
                  <a:schemeClr val="hlink"/>
                </a:solidFill>
                <a:latin typeface="Arial"/>
                <a:ea typeface="Arial"/>
                <a:cs typeface="Arial"/>
                <a:sym typeface="Arial"/>
                <a:hlinkClick r:id="rId5"/>
              </a:rPr>
              <a:t>PSF 2023</a:t>
            </a:r>
            <a:endParaRPr sz="2200" dirty="0">
              <a:latin typeface="Arial"/>
              <a:ea typeface="Arial"/>
              <a:cs typeface="Arial"/>
              <a:sym typeface="Arial"/>
            </a:endParaRPr>
          </a:p>
          <a:p>
            <a:pPr marL="457200" lvl="0" indent="0" algn="l" rtl="0">
              <a:lnSpc>
                <a:spcPct val="100000"/>
              </a:lnSpc>
              <a:spcBef>
                <a:spcPts val="360"/>
              </a:spcBef>
              <a:spcAft>
                <a:spcPts val="0"/>
              </a:spcAft>
              <a:buNone/>
            </a:pPr>
            <a:endParaRPr sz="2200" dirty="0">
              <a:latin typeface="Arial"/>
              <a:ea typeface="Arial"/>
              <a:cs typeface="Arial"/>
              <a:sym typeface="Arial"/>
            </a:endParaRPr>
          </a:p>
          <a:p>
            <a:pPr marL="457200" lvl="0" indent="-347345" algn="l" rtl="0">
              <a:lnSpc>
                <a:spcPct val="100000"/>
              </a:lnSpc>
              <a:spcBef>
                <a:spcPts val="360"/>
              </a:spcBef>
              <a:spcAft>
                <a:spcPts val="0"/>
              </a:spcAft>
              <a:buClr>
                <a:schemeClr val="dk1"/>
              </a:buClr>
              <a:buSzPct val="100000"/>
              <a:buChar char="•"/>
            </a:pPr>
            <a:r>
              <a:rPr lang="en-GB" sz="2200" dirty="0">
                <a:latin typeface="Arial"/>
                <a:ea typeface="Arial"/>
                <a:cs typeface="Arial"/>
                <a:sym typeface="Arial"/>
              </a:rPr>
              <a:t>Reflective Practice – </a:t>
            </a:r>
            <a:r>
              <a:rPr lang="en-GB" sz="2200" u="sng" dirty="0">
                <a:solidFill>
                  <a:schemeClr val="hlink"/>
                </a:solidFill>
                <a:latin typeface="Arial"/>
                <a:ea typeface="Arial"/>
                <a:cs typeface="Arial"/>
                <a:sym typeface="Arial"/>
                <a:hlinkClick r:id="rId6"/>
              </a:rPr>
              <a:t>scholarship</a:t>
            </a:r>
            <a:r>
              <a:rPr lang="en-GB" sz="2200" dirty="0">
                <a:latin typeface="Arial"/>
                <a:ea typeface="Arial"/>
                <a:cs typeface="Arial"/>
                <a:sym typeface="Arial"/>
              </a:rPr>
              <a:t> </a:t>
            </a:r>
            <a:r>
              <a:rPr lang="en-GB" sz="2200" dirty="0" err="1">
                <a:latin typeface="Arial"/>
                <a:ea typeface="Arial"/>
                <a:cs typeface="Arial"/>
                <a:sym typeface="Arial"/>
              </a:rPr>
              <a:t>AdvanceHE</a:t>
            </a:r>
            <a:endParaRPr sz="2200" dirty="0">
              <a:latin typeface="Arial"/>
              <a:ea typeface="Arial"/>
              <a:cs typeface="Arial"/>
              <a:sym typeface="Arial"/>
            </a:endParaRPr>
          </a:p>
          <a:p>
            <a:pPr marL="457200" lvl="0" indent="0" algn="l" rtl="0">
              <a:lnSpc>
                <a:spcPct val="100000"/>
              </a:lnSpc>
              <a:spcBef>
                <a:spcPts val="360"/>
              </a:spcBef>
              <a:spcAft>
                <a:spcPts val="0"/>
              </a:spcAft>
              <a:buNone/>
            </a:pPr>
            <a:endParaRPr sz="2200" dirty="0">
              <a:latin typeface="Arial"/>
              <a:ea typeface="Arial"/>
              <a:cs typeface="Arial"/>
              <a:sym typeface="Arial"/>
            </a:endParaRPr>
          </a:p>
          <a:p>
            <a:pPr marL="457200" lvl="0" indent="-347345" algn="l" rtl="0">
              <a:lnSpc>
                <a:spcPct val="100000"/>
              </a:lnSpc>
              <a:spcBef>
                <a:spcPts val="360"/>
              </a:spcBef>
              <a:spcAft>
                <a:spcPts val="0"/>
              </a:spcAft>
              <a:buClr>
                <a:schemeClr val="dk1"/>
              </a:buClr>
              <a:buSzPct val="100000"/>
              <a:buChar char="•"/>
            </a:pPr>
            <a:r>
              <a:rPr lang="en-GB" sz="2200" i="0" dirty="0">
                <a:solidFill>
                  <a:srgbClr val="000000"/>
                </a:solidFill>
                <a:latin typeface="Arial"/>
                <a:ea typeface="Arial"/>
                <a:cs typeface="Arial"/>
                <a:sym typeface="Arial"/>
              </a:rPr>
              <a:t>Cohen, L., Manion, L., and Morrison, K. (2007). </a:t>
            </a:r>
            <a:r>
              <a:rPr lang="en-GB" sz="2200" i="0" u="sng" strike="noStrike" dirty="0">
                <a:solidFill>
                  <a:srgbClr val="3366CC"/>
                </a:solidFill>
                <a:latin typeface="Arial"/>
                <a:ea typeface="Arial"/>
                <a:cs typeface="Arial"/>
                <a:sym typeface="Arial"/>
                <a:hlinkClick r:id="rId7">
                  <a:extLst>
                    <a:ext uri="{A12FA001-AC4F-418D-AE19-62706E023703}">
                      <ahyp:hlinkClr xmlns:ahyp="http://schemas.microsoft.com/office/drawing/2018/hyperlinkcolor" val="tx"/>
                    </a:ext>
                  </a:extLst>
                </a:hlinkClick>
              </a:rPr>
              <a:t>Research Methods in Educatio</a:t>
            </a:r>
            <a:r>
              <a:rPr lang="en-GB" sz="2200" i="0" dirty="0">
                <a:solidFill>
                  <a:srgbClr val="000000"/>
                </a:solidFill>
                <a:latin typeface="Arial"/>
                <a:ea typeface="Arial"/>
                <a:cs typeface="Arial"/>
                <a:sym typeface="Arial"/>
              </a:rPr>
              <a:t>n. London: Routledge</a:t>
            </a:r>
            <a:endParaRPr sz="2200" i="0" dirty="0">
              <a:solidFill>
                <a:srgbClr val="000000"/>
              </a:solidFill>
              <a:latin typeface="Arial"/>
              <a:ea typeface="Arial"/>
              <a:cs typeface="Arial"/>
              <a:sym typeface="Arial"/>
            </a:endParaRPr>
          </a:p>
          <a:p>
            <a:pPr marL="457200" lvl="0" indent="0" algn="l" rtl="0">
              <a:lnSpc>
                <a:spcPct val="100000"/>
              </a:lnSpc>
              <a:spcBef>
                <a:spcPts val="360"/>
              </a:spcBef>
              <a:spcAft>
                <a:spcPts val="0"/>
              </a:spcAft>
              <a:buNone/>
            </a:pPr>
            <a:endParaRPr sz="2200" dirty="0">
              <a:solidFill>
                <a:srgbClr val="000000"/>
              </a:solidFill>
              <a:latin typeface="Arial"/>
              <a:ea typeface="Arial"/>
              <a:cs typeface="Arial"/>
              <a:sym typeface="Arial"/>
            </a:endParaRPr>
          </a:p>
          <a:p>
            <a:pPr marL="457200" lvl="0" indent="-347345" algn="l" rtl="0">
              <a:lnSpc>
                <a:spcPct val="100000"/>
              </a:lnSpc>
              <a:spcBef>
                <a:spcPts val="360"/>
              </a:spcBef>
              <a:spcAft>
                <a:spcPts val="0"/>
              </a:spcAft>
              <a:buClr>
                <a:schemeClr val="dk1"/>
              </a:buClr>
              <a:buSzPct val="100000"/>
              <a:buChar char="•"/>
            </a:pPr>
            <a:r>
              <a:rPr lang="en-GB" sz="2200" dirty="0">
                <a:solidFill>
                  <a:srgbClr val="000000"/>
                </a:solidFill>
                <a:latin typeface="Arial"/>
                <a:ea typeface="Arial"/>
                <a:cs typeface="Arial"/>
                <a:sym typeface="Arial"/>
              </a:rPr>
              <a:t>Action Research Guide HEA </a:t>
            </a:r>
            <a:r>
              <a:rPr lang="en-GB" sz="2200" u="sng" dirty="0">
                <a:solidFill>
                  <a:srgbClr val="000000"/>
                </a:solidFill>
                <a:latin typeface="Arial"/>
                <a:ea typeface="Arial"/>
                <a:cs typeface="Arial"/>
                <a:sym typeface="Arial"/>
                <a:hlinkClick r:id="rId8">
                  <a:extLst>
                    <a:ext uri="{A12FA001-AC4F-418D-AE19-62706E023703}">
                      <ahyp:hlinkClr xmlns:ahyp="http://schemas.microsoft.com/office/drawing/2018/hyperlinkcolor" val="tx"/>
                    </a:ext>
                  </a:extLst>
                </a:hlinkClick>
              </a:rPr>
              <a:t>https://advance-he.ac.uk/knowledge-hub/action-research-practice-guide</a:t>
            </a:r>
            <a:endParaRPr sz="2200" dirty="0">
              <a:solidFill>
                <a:srgbClr val="000000"/>
              </a:solidFill>
              <a:latin typeface="Arial"/>
              <a:ea typeface="Arial"/>
              <a:cs typeface="Arial"/>
              <a:sym typeface="Arial"/>
            </a:endParaRPr>
          </a:p>
          <a:p>
            <a:pPr marL="457200" lvl="0" indent="-228600" algn="l" rtl="0">
              <a:lnSpc>
                <a:spcPct val="100000"/>
              </a:lnSpc>
              <a:spcBef>
                <a:spcPts val="360"/>
              </a:spcBef>
              <a:spcAft>
                <a:spcPts val="0"/>
              </a:spcAft>
              <a:buClr>
                <a:schemeClr val="dk1"/>
              </a:buClr>
              <a:buSzPct val="75000"/>
              <a:buNone/>
            </a:pPr>
            <a:endParaRPr sz="2400" i="0" dirty="0">
              <a:solidFill>
                <a:srgbClr val="000000"/>
              </a:solidFill>
              <a:latin typeface="Arial"/>
              <a:ea typeface="Arial"/>
              <a:cs typeface="Arial"/>
              <a:sym typeface="Arial"/>
            </a:endParaRPr>
          </a:p>
          <a:p>
            <a:pPr marL="114300" lvl="0" indent="0" algn="l" rtl="0">
              <a:lnSpc>
                <a:spcPct val="100000"/>
              </a:lnSpc>
              <a:spcBef>
                <a:spcPts val="360"/>
              </a:spcBef>
              <a:spcAft>
                <a:spcPts val="0"/>
              </a:spcAft>
              <a:buSzPct val="75000"/>
              <a:buNone/>
            </a:pPr>
            <a:endParaRPr sz="2400" dirty="0">
              <a:latin typeface="Arial"/>
              <a:ea typeface="Arial"/>
              <a:cs typeface="Arial"/>
              <a:sym typeface="Arial"/>
            </a:endParaRPr>
          </a:p>
          <a:p>
            <a:pPr marL="457200" lvl="0" indent="-228600" algn="l" rtl="0">
              <a:lnSpc>
                <a:spcPct val="100000"/>
              </a:lnSpc>
              <a:spcBef>
                <a:spcPts val="360"/>
              </a:spcBef>
              <a:spcAft>
                <a:spcPts val="0"/>
              </a:spcAft>
              <a:buClr>
                <a:schemeClr val="dk1"/>
              </a:buClr>
              <a:buSzPct val="75000"/>
              <a:buNone/>
            </a:pPr>
            <a:endParaRPr sz="2400" dirty="0">
              <a:latin typeface="Arial"/>
              <a:ea typeface="Arial"/>
              <a:cs typeface="Arial"/>
              <a:sym typeface="Arial"/>
            </a:endParaRPr>
          </a:p>
        </p:txBody>
      </p:sp>
      <p:pic>
        <p:nvPicPr>
          <p:cNvPr id="293" name="Google Shape;293;p29">
            <a:extLst>
              <a:ext uri="{C183D7F6-B498-43B3-948B-1728B52AA6E4}">
                <adec:decorative xmlns:adec="http://schemas.microsoft.com/office/drawing/2017/decorative" val="1"/>
              </a:ext>
            </a:extLst>
          </p:cNvPr>
          <p:cNvPicPr preferRelativeResize="0"/>
          <p:nvPr/>
        </p:nvPicPr>
        <p:blipFill rotWithShape="1">
          <a:blip r:embed="rId9">
            <a:alphaModFix/>
          </a:blip>
          <a:srcRect/>
          <a:stretch/>
        </p:blipFill>
        <p:spPr>
          <a:xfrm>
            <a:off x="8229599" y="-9"/>
            <a:ext cx="914400" cy="914400"/>
          </a:xfrm>
          <a:prstGeom prst="rect">
            <a:avLst/>
          </a:prstGeom>
          <a:noFill/>
          <a:ln>
            <a:noFill/>
          </a:ln>
        </p:spPr>
      </p:pic>
      <p:pic>
        <p:nvPicPr>
          <p:cNvPr id="3" name="Google Shape;84;p11" descr="BSU + Transform-ED + Partner logos&#10;">
            <a:extLst>
              <a:ext uri="{FF2B5EF4-FFF2-40B4-BE49-F238E27FC236}">
                <a16:creationId xmlns:a16="http://schemas.microsoft.com/office/drawing/2014/main" id="{02CC9B73-168A-CE9C-6D3A-ED417B73E8EB}"/>
              </a:ext>
            </a:extLst>
          </p:cNvPr>
          <p:cNvPicPr preferRelativeResize="0"/>
          <p:nvPr/>
        </p:nvPicPr>
        <p:blipFill rotWithShape="1">
          <a:blip r:embed="rId10">
            <a:alphaModFix/>
          </a:blip>
          <a:srcRect r="517"/>
          <a:stretch/>
        </p:blipFill>
        <p:spPr>
          <a:xfrm>
            <a:off x="0" y="5643925"/>
            <a:ext cx="9151200" cy="12454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87"/>
        <p:cNvGrpSpPr/>
        <p:nvPr/>
      </p:nvGrpSpPr>
      <p:grpSpPr>
        <a:xfrm>
          <a:off x="0" y="0"/>
          <a:ext cx="0" cy="0"/>
          <a:chOff x="0" y="0"/>
          <a:chExt cx="0" cy="0"/>
        </a:xfrm>
      </p:grpSpPr>
      <p:sp>
        <p:nvSpPr>
          <p:cNvPr id="88" name="Google Shape;88;p12"/>
          <p:cNvSpPr txBox="1">
            <a:spLocks noGrp="1"/>
          </p:cNvSpPr>
          <p:nvPr>
            <p:ph type="title"/>
          </p:nvPr>
        </p:nvSpPr>
        <p:spPr>
          <a:xfrm>
            <a:off x="457200" y="404664"/>
            <a:ext cx="8229600" cy="2437238"/>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ts val="4400"/>
              <a:buFont typeface="Arial"/>
              <a:buNone/>
            </a:pPr>
            <a:r>
              <a:rPr lang="en-GB" b="1">
                <a:latin typeface="Arial"/>
                <a:ea typeface="Arial"/>
                <a:cs typeface="Arial"/>
                <a:sym typeface="Arial"/>
              </a:rPr>
              <a:t>Learning Outcomes</a:t>
            </a:r>
            <a:endParaRPr/>
          </a:p>
        </p:txBody>
      </p:sp>
      <p:sp>
        <p:nvSpPr>
          <p:cNvPr id="89" name="Google Shape;89;p12"/>
          <p:cNvSpPr txBox="1">
            <a:spLocks noGrp="1"/>
          </p:cNvSpPr>
          <p:nvPr>
            <p:ph type="body" idx="1"/>
          </p:nvPr>
        </p:nvSpPr>
        <p:spPr>
          <a:xfrm>
            <a:off x="457200" y="1476782"/>
            <a:ext cx="8362624" cy="4054587"/>
          </a:xfrm>
          <a:prstGeom prst="rect">
            <a:avLst/>
          </a:prstGeom>
          <a:noFill/>
          <a:ln>
            <a:noFill/>
          </a:ln>
        </p:spPr>
        <p:txBody>
          <a:bodyPr spcFirstLastPara="1" wrap="square" lIns="91425" tIns="45700" rIns="91425" bIns="45700" anchor="t" anchorCtr="0">
            <a:noAutofit/>
          </a:bodyPr>
          <a:lstStyle/>
          <a:p>
            <a:pPr marL="539750" lvl="0" indent="-457200" algn="l" rtl="0">
              <a:spcBef>
                <a:spcPts val="0"/>
              </a:spcBef>
              <a:spcAft>
                <a:spcPts val="0"/>
              </a:spcAft>
              <a:buSzPts val="2300"/>
              <a:buFont typeface="+mj-lt"/>
              <a:buAutoNum type="arabicPeriod"/>
            </a:pPr>
            <a:r>
              <a:rPr lang="en-GB" sz="2200" dirty="0">
                <a:latin typeface="Arial"/>
                <a:ea typeface="Arial"/>
                <a:cs typeface="Arial"/>
                <a:sym typeface="Arial"/>
              </a:rPr>
              <a:t>To understand the Professional Standard Framework for HEI as the professional guidance for educators in the UK</a:t>
            </a:r>
          </a:p>
          <a:p>
            <a:pPr marL="539750" lvl="0" indent="-457200" algn="l" rtl="0">
              <a:spcBef>
                <a:spcPts val="0"/>
              </a:spcBef>
              <a:spcAft>
                <a:spcPts val="0"/>
              </a:spcAft>
              <a:buSzPts val="2300"/>
              <a:buFont typeface="+mj-lt"/>
              <a:buAutoNum type="arabicPeriod"/>
            </a:pPr>
            <a:endParaRPr sz="2200" dirty="0">
              <a:latin typeface="Arial"/>
              <a:ea typeface="Arial"/>
              <a:cs typeface="Arial"/>
              <a:sym typeface="Arial"/>
            </a:endParaRPr>
          </a:p>
          <a:p>
            <a:pPr marL="539750" lvl="0" indent="-457200" algn="l" rtl="0">
              <a:spcBef>
                <a:spcPts val="0"/>
              </a:spcBef>
              <a:spcAft>
                <a:spcPts val="0"/>
              </a:spcAft>
              <a:buSzPts val="2300"/>
              <a:buFont typeface="+mj-lt"/>
              <a:buAutoNum type="arabicPeriod"/>
            </a:pPr>
            <a:r>
              <a:rPr lang="en-GB" sz="2200" dirty="0">
                <a:latin typeface="Arial"/>
                <a:ea typeface="Arial"/>
                <a:cs typeface="Arial"/>
                <a:sym typeface="Arial"/>
              </a:rPr>
              <a:t>To relate teaching practice with pedagogical research and reflective practice</a:t>
            </a:r>
          </a:p>
          <a:p>
            <a:pPr marL="539750" lvl="0" indent="-457200" algn="l" rtl="0">
              <a:spcBef>
                <a:spcPts val="0"/>
              </a:spcBef>
              <a:spcAft>
                <a:spcPts val="0"/>
              </a:spcAft>
              <a:buSzPts val="2300"/>
              <a:buFont typeface="+mj-lt"/>
              <a:buAutoNum type="arabicPeriod"/>
            </a:pPr>
            <a:endParaRPr sz="2200" dirty="0">
              <a:latin typeface="Arial"/>
              <a:ea typeface="Arial"/>
              <a:cs typeface="Arial"/>
              <a:sym typeface="Arial"/>
            </a:endParaRPr>
          </a:p>
          <a:p>
            <a:pPr marL="571500" lvl="0" indent="-457200" algn="l" rtl="0">
              <a:spcBef>
                <a:spcPts val="0"/>
              </a:spcBef>
              <a:spcAft>
                <a:spcPts val="0"/>
              </a:spcAft>
              <a:buSzPts val="1800"/>
              <a:buFont typeface="+mj-lt"/>
              <a:buAutoNum type="arabicPeriod"/>
            </a:pPr>
            <a:r>
              <a:rPr lang="en-GB" sz="2200" dirty="0">
                <a:latin typeface="Arial"/>
                <a:ea typeface="Arial"/>
                <a:cs typeface="Arial"/>
                <a:sym typeface="Arial"/>
              </a:rPr>
              <a:t>To identify spaces for professional development internally and externally. </a:t>
            </a:r>
            <a:r>
              <a:rPr lang="en-GB" sz="2200" i="0" u="none" strike="noStrike" dirty="0">
                <a:solidFill>
                  <a:srgbClr val="000000"/>
                </a:solidFill>
                <a:latin typeface="Arial"/>
                <a:ea typeface="Arial"/>
                <a:cs typeface="Arial"/>
                <a:sym typeface="Arial"/>
              </a:rPr>
              <a:t> </a:t>
            </a:r>
            <a:endParaRPr sz="2200" dirty="0">
              <a:latin typeface="Arial"/>
              <a:ea typeface="Arial"/>
              <a:cs typeface="Arial"/>
              <a:sym typeface="Arial"/>
            </a:endParaRPr>
          </a:p>
          <a:p>
            <a:pPr marL="0" lvl="0" indent="0" algn="l" rtl="0">
              <a:lnSpc>
                <a:spcPct val="150000"/>
              </a:lnSpc>
              <a:spcBef>
                <a:spcPts val="360"/>
              </a:spcBef>
              <a:spcAft>
                <a:spcPts val="0"/>
              </a:spcAft>
              <a:buNone/>
            </a:pPr>
            <a:endParaRPr sz="3600" dirty="0">
              <a:latin typeface="Arial"/>
              <a:ea typeface="Arial"/>
              <a:cs typeface="Arial"/>
              <a:sym typeface="Arial"/>
            </a:endParaRPr>
          </a:p>
        </p:txBody>
      </p:sp>
      <p:pic>
        <p:nvPicPr>
          <p:cNvPr id="91" name="Google Shape;91;p12" descr="Badge Tm with solid fill"/>
          <p:cNvPicPr preferRelativeResize="0"/>
          <p:nvPr/>
        </p:nvPicPr>
        <p:blipFill rotWithShape="1">
          <a:blip r:embed="rId4">
            <a:alphaModFix/>
          </a:blip>
          <a:srcRect/>
          <a:stretch/>
        </p:blipFill>
        <p:spPr>
          <a:xfrm>
            <a:off x="3657600" y="5643925"/>
            <a:ext cx="914400" cy="914400"/>
          </a:xfrm>
          <a:prstGeom prst="rect">
            <a:avLst/>
          </a:prstGeom>
          <a:noFill/>
          <a:ln>
            <a:noFill/>
          </a:ln>
        </p:spPr>
      </p:pic>
      <p:sp>
        <p:nvSpPr>
          <p:cNvPr id="92" name="Google Shape;92;p12"/>
          <p:cNvSpPr txBox="1"/>
          <p:nvPr/>
        </p:nvSpPr>
        <p:spPr>
          <a:xfrm>
            <a:off x="3404514" y="6485966"/>
            <a:ext cx="14205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1400" b="0" i="0" u="none" strike="noStrike" cap="none">
                <a:solidFill>
                  <a:srgbClr val="000000"/>
                </a:solidFill>
                <a:latin typeface="Arial"/>
                <a:ea typeface="Arial"/>
                <a:cs typeface="Arial"/>
                <a:sym typeface="Arial"/>
              </a:rPr>
              <a:t>Placeholder EP</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97"/>
        <p:cNvGrpSpPr/>
        <p:nvPr/>
      </p:nvGrpSpPr>
      <p:grpSpPr>
        <a:xfrm>
          <a:off x="0" y="0"/>
          <a:ext cx="0" cy="0"/>
          <a:chOff x="0" y="0"/>
          <a:chExt cx="0" cy="0"/>
        </a:xfrm>
      </p:grpSpPr>
      <p:sp>
        <p:nvSpPr>
          <p:cNvPr id="98" name="Google Shape;98;p13"/>
          <p:cNvSpPr txBox="1">
            <a:spLocks noGrp="1"/>
          </p:cNvSpPr>
          <p:nvPr>
            <p:ph type="title"/>
          </p:nvPr>
        </p:nvSpPr>
        <p:spPr>
          <a:xfrm>
            <a:off x="457200" y="404668"/>
            <a:ext cx="8229600" cy="9444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ts val="4400"/>
              <a:buFont typeface="Arial"/>
              <a:buNone/>
            </a:pPr>
            <a:r>
              <a:rPr lang="en-GB" b="1">
                <a:latin typeface="Arial"/>
                <a:ea typeface="Arial"/>
                <a:cs typeface="Arial"/>
                <a:sym typeface="Arial"/>
              </a:rPr>
              <a:t>Content</a:t>
            </a:r>
            <a:endParaRPr/>
          </a:p>
        </p:txBody>
      </p:sp>
      <p:sp>
        <p:nvSpPr>
          <p:cNvPr id="99" name="Google Shape;99;p13"/>
          <p:cNvSpPr txBox="1">
            <a:spLocks noGrp="1"/>
          </p:cNvSpPr>
          <p:nvPr>
            <p:ph type="body" idx="1"/>
          </p:nvPr>
        </p:nvSpPr>
        <p:spPr>
          <a:xfrm>
            <a:off x="457200" y="1924656"/>
            <a:ext cx="8229600" cy="3592800"/>
          </a:xfrm>
          <a:prstGeom prst="rect">
            <a:avLst/>
          </a:prstGeom>
          <a:noFill/>
          <a:ln>
            <a:noFill/>
          </a:ln>
        </p:spPr>
        <p:txBody>
          <a:bodyPr spcFirstLastPara="1" wrap="square" lIns="91425" tIns="45700" rIns="91425" bIns="45700" anchor="t" anchorCtr="0">
            <a:normAutofit/>
          </a:bodyPr>
          <a:lstStyle/>
          <a:p>
            <a:pPr marL="457200" lvl="0" indent="-368300" algn="l" rtl="0">
              <a:lnSpc>
                <a:spcPct val="100000"/>
              </a:lnSpc>
              <a:spcBef>
                <a:spcPts val="360"/>
              </a:spcBef>
              <a:spcAft>
                <a:spcPts val="0"/>
              </a:spcAft>
              <a:buSzPts val="2200"/>
              <a:buFont typeface="Arial"/>
              <a:buChar char="•"/>
            </a:pPr>
            <a:r>
              <a:rPr lang="en-GB" sz="2200">
                <a:solidFill>
                  <a:srgbClr val="000000"/>
                </a:solidFill>
                <a:latin typeface="Arial"/>
                <a:ea typeface="Arial"/>
                <a:cs typeface="Arial"/>
                <a:sym typeface="Arial"/>
              </a:rPr>
              <a:t>Advance HE </a:t>
            </a:r>
            <a:r>
              <a:rPr lang="en-GB" sz="2200" b="0" i="0" u="none" strike="noStrike">
                <a:solidFill>
                  <a:srgbClr val="000000"/>
                </a:solidFill>
                <a:latin typeface="Arial"/>
                <a:ea typeface="Arial"/>
                <a:cs typeface="Arial"/>
                <a:sym typeface="Arial"/>
              </a:rPr>
              <a:t>Professional Standard Framework</a:t>
            </a:r>
            <a:endParaRPr sz="2200"/>
          </a:p>
          <a:p>
            <a:pPr marL="457200" lvl="0" indent="-368300" algn="l" rtl="0">
              <a:lnSpc>
                <a:spcPct val="100000"/>
              </a:lnSpc>
              <a:spcBef>
                <a:spcPts val="360"/>
              </a:spcBef>
              <a:spcAft>
                <a:spcPts val="0"/>
              </a:spcAft>
              <a:buSzPts val="2200"/>
              <a:buFont typeface="Arial"/>
              <a:buChar char="•"/>
            </a:pPr>
            <a:r>
              <a:rPr lang="en-GB" sz="2200" b="0" i="0" u="none" strike="noStrike">
                <a:solidFill>
                  <a:srgbClr val="000000"/>
                </a:solidFill>
                <a:latin typeface="Arial"/>
                <a:ea typeface="Arial"/>
                <a:cs typeface="Arial"/>
                <a:sym typeface="Arial"/>
              </a:rPr>
              <a:t>Reflective Teaching Practice</a:t>
            </a:r>
            <a:endParaRPr sz="2200"/>
          </a:p>
          <a:p>
            <a:pPr marL="457200" lvl="0" indent="-368300" algn="l" rtl="0">
              <a:lnSpc>
                <a:spcPct val="100000"/>
              </a:lnSpc>
              <a:spcBef>
                <a:spcPts val="360"/>
              </a:spcBef>
              <a:spcAft>
                <a:spcPts val="0"/>
              </a:spcAft>
              <a:buSzPts val="2200"/>
              <a:buFont typeface="Arial"/>
              <a:buChar char="•"/>
            </a:pPr>
            <a:r>
              <a:rPr lang="en-GB" sz="2200">
                <a:solidFill>
                  <a:srgbClr val="000000"/>
                </a:solidFill>
                <a:latin typeface="Arial"/>
                <a:ea typeface="Arial"/>
                <a:cs typeface="Arial"/>
                <a:sym typeface="Arial"/>
              </a:rPr>
              <a:t>Pedagogical Research</a:t>
            </a:r>
            <a:endParaRPr sz="2200" b="0" i="0" u="none" strike="noStrike">
              <a:solidFill>
                <a:srgbClr val="000000"/>
              </a:solidFill>
              <a:latin typeface="Arial"/>
              <a:ea typeface="Arial"/>
              <a:cs typeface="Arial"/>
              <a:sym typeface="Arial"/>
            </a:endParaRPr>
          </a:p>
          <a:p>
            <a:pPr marL="457200" lvl="0" indent="-368300" algn="l" rtl="0">
              <a:lnSpc>
                <a:spcPct val="100000"/>
              </a:lnSpc>
              <a:spcBef>
                <a:spcPts val="360"/>
              </a:spcBef>
              <a:spcAft>
                <a:spcPts val="0"/>
              </a:spcAft>
              <a:buSzPts val="2200"/>
              <a:buFont typeface="Arial"/>
              <a:buChar char="•"/>
            </a:pPr>
            <a:r>
              <a:rPr lang="en-GB" sz="2200" b="0" i="0" u="none" strike="noStrike">
                <a:solidFill>
                  <a:srgbClr val="000000"/>
                </a:solidFill>
                <a:latin typeface="Arial"/>
                <a:ea typeface="Arial"/>
                <a:cs typeface="Arial"/>
                <a:sym typeface="Arial"/>
              </a:rPr>
              <a:t>Opportunities for Professional Development</a:t>
            </a:r>
            <a:endParaRPr sz="2200"/>
          </a:p>
          <a:p>
            <a:pPr marL="457200" lvl="1" indent="0" algn="l" rtl="0">
              <a:lnSpc>
                <a:spcPct val="115000"/>
              </a:lnSpc>
              <a:spcBef>
                <a:spcPts val="360"/>
              </a:spcBef>
              <a:spcAft>
                <a:spcPts val="0"/>
              </a:spcAft>
              <a:buSzPts val="1800"/>
              <a:buNone/>
            </a:pPr>
            <a:endParaRPr>
              <a:latin typeface="Arial"/>
              <a:ea typeface="Arial"/>
              <a:cs typeface="Arial"/>
              <a:sym typeface="Arial"/>
            </a:endParaRPr>
          </a:p>
        </p:txBody>
      </p:sp>
      <p:pic>
        <p:nvPicPr>
          <p:cNvPr id="101" name="Google Shape;101;p13" descr="Badge Tm with solid fill"/>
          <p:cNvPicPr preferRelativeResize="0"/>
          <p:nvPr/>
        </p:nvPicPr>
        <p:blipFill rotWithShape="1">
          <a:blip r:embed="rId4">
            <a:alphaModFix/>
          </a:blip>
          <a:srcRect/>
          <a:stretch/>
        </p:blipFill>
        <p:spPr>
          <a:xfrm>
            <a:off x="3657600" y="5643925"/>
            <a:ext cx="914400" cy="914400"/>
          </a:xfrm>
          <a:prstGeom prst="rect">
            <a:avLst/>
          </a:prstGeom>
          <a:noFill/>
          <a:ln>
            <a:noFill/>
          </a:ln>
        </p:spPr>
      </p:pic>
      <p:sp>
        <p:nvSpPr>
          <p:cNvPr id="102" name="Google Shape;102;p13"/>
          <p:cNvSpPr txBox="1"/>
          <p:nvPr/>
        </p:nvSpPr>
        <p:spPr>
          <a:xfrm>
            <a:off x="3404514" y="6485966"/>
            <a:ext cx="14205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1400" b="0" i="0" u="none" strike="noStrike" cap="none">
                <a:solidFill>
                  <a:srgbClr val="000000"/>
                </a:solidFill>
                <a:latin typeface="Arial"/>
                <a:ea typeface="Arial"/>
                <a:cs typeface="Arial"/>
                <a:sym typeface="Arial"/>
              </a:rPr>
              <a:t>Placeholder EP</a:t>
            </a:r>
            <a:endParaRPr/>
          </a:p>
        </p:txBody>
      </p:sp>
      <p:pic>
        <p:nvPicPr>
          <p:cNvPr id="3" name="Google Shape;92;p12" descr="BSU + Transform-ED + Partner logos">
            <a:extLst>
              <a:ext uri="{FF2B5EF4-FFF2-40B4-BE49-F238E27FC236}">
                <a16:creationId xmlns:a16="http://schemas.microsoft.com/office/drawing/2014/main" id="{2D5D29A5-BC89-F237-3FD7-B00C8AA2BB6A}"/>
              </a:ext>
            </a:extLst>
          </p:cNvPr>
          <p:cNvPicPr preferRelativeResize="0"/>
          <p:nvPr/>
        </p:nvPicPr>
        <p:blipFill>
          <a:blip r:embed="rId5">
            <a:alphaModFix/>
          </a:blip>
          <a:stretch>
            <a:fillRect/>
          </a:stretch>
        </p:blipFill>
        <p:spPr>
          <a:xfrm>
            <a:off x="0" y="5651346"/>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107"/>
        <p:cNvGrpSpPr/>
        <p:nvPr/>
      </p:nvGrpSpPr>
      <p:grpSpPr>
        <a:xfrm>
          <a:off x="0" y="0"/>
          <a:ext cx="0" cy="0"/>
          <a:chOff x="0" y="0"/>
          <a:chExt cx="0" cy="0"/>
        </a:xfrm>
      </p:grpSpPr>
      <p:sp>
        <p:nvSpPr>
          <p:cNvPr id="108" name="Google Shape;108;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rmAutofit fontScale="90000"/>
          </a:bodyPr>
          <a:lstStyle/>
          <a:p>
            <a:pPr marL="0" lvl="0" indent="0" algn="l" rtl="0">
              <a:lnSpc>
                <a:spcPct val="100000"/>
              </a:lnSpc>
              <a:spcBef>
                <a:spcPts val="0"/>
              </a:spcBef>
              <a:spcAft>
                <a:spcPts val="0"/>
              </a:spcAft>
              <a:buClr>
                <a:srgbClr val="22314E"/>
              </a:buClr>
              <a:buSzPct val="111111"/>
              <a:buFont typeface="Arial"/>
              <a:buNone/>
            </a:pPr>
            <a:r>
              <a:rPr lang="en-GB" b="1">
                <a:latin typeface="Arial"/>
                <a:ea typeface="Arial"/>
                <a:cs typeface="Arial"/>
                <a:sym typeface="Arial"/>
              </a:rPr>
              <a:t>Interactive</a:t>
            </a:r>
            <a:br>
              <a:rPr lang="en-GB" b="1">
                <a:solidFill>
                  <a:srgbClr val="22314E"/>
                </a:solidFill>
                <a:latin typeface="Arial"/>
                <a:ea typeface="Arial"/>
                <a:cs typeface="Arial"/>
                <a:sym typeface="Arial"/>
              </a:rPr>
            </a:br>
            <a:br>
              <a:rPr lang="en-GB" b="1">
                <a:solidFill>
                  <a:srgbClr val="22314E"/>
                </a:solidFill>
                <a:latin typeface="Arial"/>
                <a:ea typeface="Arial"/>
                <a:cs typeface="Arial"/>
                <a:sym typeface="Arial"/>
              </a:rPr>
            </a:br>
            <a:endParaRPr b="1">
              <a:solidFill>
                <a:srgbClr val="22314E"/>
              </a:solidFill>
              <a:latin typeface="Arial"/>
              <a:ea typeface="Arial"/>
              <a:cs typeface="Arial"/>
              <a:sym typeface="Arial"/>
            </a:endParaRPr>
          </a:p>
        </p:txBody>
      </p:sp>
      <p:pic>
        <p:nvPicPr>
          <p:cNvPr id="111" name="Google Shape;111;p14" descr="Brainstorm with solid fill"/>
          <p:cNvPicPr preferRelativeResize="0"/>
          <p:nvPr/>
        </p:nvPicPr>
        <p:blipFill rotWithShape="1">
          <a:blip r:embed="rId4">
            <a:alphaModFix/>
          </a:blip>
          <a:srcRect/>
          <a:stretch/>
        </p:blipFill>
        <p:spPr>
          <a:xfrm>
            <a:off x="7388790" y="11"/>
            <a:ext cx="921895" cy="914400"/>
          </a:xfrm>
          <a:prstGeom prst="rect">
            <a:avLst/>
          </a:prstGeom>
          <a:noFill/>
          <a:ln>
            <a:noFill/>
          </a:ln>
        </p:spPr>
      </p:pic>
      <p:sp>
        <p:nvSpPr>
          <p:cNvPr id="109" name="Google Shape;109;p14"/>
          <p:cNvSpPr txBox="1">
            <a:spLocks noGrp="1"/>
          </p:cNvSpPr>
          <p:nvPr>
            <p:ph type="body" idx="1"/>
          </p:nvPr>
        </p:nvSpPr>
        <p:spPr>
          <a:xfrm>
            <a:off x="457200" y="1600200"/>
            <a:ext cx="8229600" cy="1493700"/>
          </a:xfrm>
          <a:prstGeom prst="rect">
            <a:avLst/>
          </a:prstGeom>
          <a:noFill/>
          <a:ln>
            <a:noFill/>
          </a:ln>
        </p:spPr>
        <p:txBody>
          <a:bodyPr spcFirstLastPara="1" wrap="square" lIns="91425" tIns="45700" rIns="91425" bIns="45700" anchor="t" anchorCtr="0">
            <a:normAutofit/>
          </a:bodyPr>
          <a:lstStyle/>
          <a:p>
            <a:pPr marL="114300" lvl="0" indent="0" algn="l" rtl="0">
              <a:lnSpc>
                <a:spcPct val="100000"/>
              </a:lnSpc>
              <a:spcBef>
                <a:spcPts val="360"/>
              </a:spcBef>
              <a:spcAft>
                <a:spcPts val="0"/>
              </a:spcAft>
              <a:buSzPts val="1800"/>
              <a:buNone/>
            </a:pPr>
            <a:r>
              <a:rPr lang="en-GB" sz="2200">
                <a:latin typeface="Arial"/>
                <a:ea typeface="Arial"/>
                <a:cs typeface="Arial"/>
                <a:sym typeface="Arial"/>
              </a:rPr>
              <a:t>What do you enjoy most about being an educator?</a:t>
            </a:r>
            <a:endParaRPr sz="2200"/>
          </a:p>
          <a:p>
            <a:pPr marL="114300" lvl="0" indent="0" algn="l" rtl="0">
              <a:lnSpc>
                <a:spcPct val="100000"/>
              </a:lnSpc>
              <a:spcBef>
                <a:spcPts val="360"/>
              </a:spcBef>
              <a:spcAft>
                <a:spcPts val="0"/>
              </a:spcAft>
              <a:buSzPts val="1800"/>
              <a:buNone/>
            </a:pPr>
            <a:endParaRPr>
              <a:latin typeface="Arial"/>
              <a:ea typeface="Arial"/>
              <a:cs typeface="Arial"/>
              <a:sym typeface="Arial"/>
            </a:endParaRPr>
          </a:p>
        </p:txBody>
      </p:sp>
      <p:pic>
        <p:nvPicPr>
          <p:cNvPr id="110" name="Google Shape;110;p14">
            <a:extLst>
              <a:ext uri="{C183D7F6-B498-43B3-948B-1728B52AA6E4}">
                <adec:decorative xmlns:adec="http://schemas.microsoft.com/office/drawing/2017/decorative" val="1"/>
              </a:ext>
            </a:extLst>
          </p:cNvPr>
          <p:cNvPicPr preferRelativeResize="0"/>
          <p:nvPr/>
        </p:nvPicPr>
        <p:blipFill rotWithShape="1">
          <a:blip r:embed="rId5">
            <a:alphaModFix/>
          </a:blip>
          <a:srcRect/>
          <a:stretch/>
        </p:blipFill>
        <p:spPr>
          <a:xfrm>
            <a:off x="6879650" y="6122875"/>
            <a:ext cx="1940174" cy="435450"/>
          </a:xfrm>
          <a:prstGeom prst="rect">
            <a:avLst/>
          </a:prstGeom>
          <a:noFill/>
          <a:ln>
            <a:noFill/>
          </a:ln>
        </p:spPr>
      </p:pic>
      <p:pic>
        <p:nvPicPr>
          <p:cNvPr id="112" name="Google Shape;112;p14">
            <a:extLst>
              <a:ext uri="{C183D7F6-B498-43B3-948B-1728B52AA6E4}">
                <adec:decorative xmlns:adec="http://schemas.microsoft.com/office/drawing/2017/decorative" val="1"/>
              </a:ext>
            </a:extLst>
          </p:cNvPr>
          <p:cNvPicPr preferRelativeResize="0"/>
          <p:nvPr/>
        </p:nvPicPr>
        <p:blipFill rotWithShape="1">
          <a:blip r:embed="rId4">
            <a:alphaModFix/>
          </a:blip>
          <a:srcRect/>
          <a:stretch/>
        </p:blipFill>
        <p:spPr>
          <a:xfrm flipH="1">
            <a:off x="8289545" y="6"/>
            <a:ext cx="790195" cy="914400"/>
          </a:xfrm>
          <a:prstGeom prst="rect">
            <a:avLst/>
          </a:prstGeom>
          <a:noFill/>
          <a:ln>
            <a:noFill/>
          </a:ln>
        </p:spPr>
      </p:pic>
      <p:pic>
        <p:nvPicPr>
          <p:cNvPr id="113" name="Google Shape;113;p14">
            <a:extLst>
              <a:ext uri="{C183D7F6-B498-43B3-948B-1728B52AA6E4}">
                <adec:decorative xmlns:adec="http://schemas.microsoft.com/office/drawing/2017/decorative" val="1"/>
              </a:ext>
            </a:extLst>
          </p:cNvPr>
          <p:cNvPicPr preferRelativeResize="0"/>
          <p:nvPr/>
        </p:nvPicPr>
        <p:blipFill rotWithShape="1">
          <a:blip r:embed="rId6">
            <a:alphaModFix/>
          </a:blip>
          <a:srcRect/>
          <a:stretch/>
        </p:blipFill>
        <p:spPr>
          <a:xfrm>
            <a:off x="3657600" y="5643925"/>
            <a:ext cx="914400" cy="914400"/>
          </a:xfrm>
          <a:prstGeom prst="rect">
            <a:avLst/>
          </a:prstGeom>
          <a:noFill/>
          <a:ln>
            <a:noFill/>
          </a:ln>
        </p:spPr>
      </p:pic>
      <p:sp>
        <p:nvSpPr>
          <p:cNvPr id="114" name="Google Shape;114;p14">
            <a:extLst>
              <a:ext uri="{C183D7F6-B498-43B3-948B-1728B52AA6E4}">
                <adec:decorative xmlns:adec="http://schemas.microsoft.com/office/drawing/2017/decorative" val="1"/>
              </a:ext>
            </a:extLst>
          </p:cNvPr>
          <p:cNvSpPr txBox="1"/>
          <p:nvPr/>
        </p:nvSpPr>
        <p:spPr>
          <a:xfrm>
            <a:off x="3404514" y="6485966"/>
            <a:ext cx="14205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1400" b="0" i="0" u="none" strike="noStrike" cap="none">
                <a:solidFill>
                  <a:srgbClr val="000000"/>
                </a:solidFill>
                <a:latin typeface="Arial"/>
                <a:ea typeface="Arial"/>
                <a:cs typeface="Arial"/>
                <a:sym typeface="Arial"/>
              </a:rPr>
              <a:t>Placeholder EP</a:t>
            </a:r>
            <a:endParaRPr/>
          </a:p>
        </p:txBody>
      </p:sp>
      <p:pic>
        <p:nvPicPr>
          <p:cNvPr id="2" name="Google Shape;84;p11" descr="BSU + Transform-ED + Partner logos&#10;">
            <a:extLst>
              <a:ext uri="{FF2B5EF4-FFF2-40B4-BE49-F238E27FC236}">
                <a16:creationId xmlns:a16="http://schemas.microsoft.com/office/drawing/2014/main" id="{D19FE378-59BF-A0D1-2E66-1C527CDDC73D}"/>
              </a:ext>
            </a:extLst>
          </p:cNvPr>
          <p:cNvPicPr preferRelativeResize="0"/>
          <p:nvPr/>
        </p:nvPicPr>
        <p:blipFill rotWithShape="1">
          <a:blip r:embed="rId7">
            <a:alphaModFix/>
          </a:blip>
          <a:srcRect r="517"/>
          <a:stretch/>
        </p:blipFill>
        <p:spPr>
          <a:xfrm>
            <a:off x="0" y="5643925"/>
            <a:ext cx="9151200" cy="12454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119"/>
        <p:cNvGrpSpPr/>
        <p:nvPr/>
      </p:nvGrpSpPr>
      <p:grpSpPr>
        <a:xfrm>
          <a:off x="0" y="0"/>
          <a:ext cx="0" cy="0"/>
          <a:chOff x="0" y="0"/>
          <a:chExt cx="0" cy="0"/>
        </a:xfrm>
      </p:grpSpPr>
      <p:sp>
        <p:nvSpPr>
          <p:cNvPr id="120" name="Google Shape;120;p1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2000"/>
              <a:buNone/>
            </a:pPr>
            <a:r>
              <a:rPr lang="en-GB" sz="3400" b="1">
                <a:latin typeface="Arial"/>
                <a:ea typeface="Arial"/>
                <a:cs typeface="Arial"/>
                <a:sym typeface="Arial"/>
              </a:rPr>
              <a:t>Professional Standard Framework 2023</a:t>
            </a:r>
            <a:endParaRPr sz="3400" b="1">
              <a:latin typeface="Arial"/>
              <a:ea typeface="Arial"/>
              <a:cs typeface="Arial"/>
              <a:sym typeface="Arial"/>
            </a:endParaRPr>
          </a:p>
        </p:txBody>
      </p:sp>
      <p:pic>
        <p:nvPicPr>
          <p:cNvPr id="121" name="Google Shape;121;p15" descr="The 2023 Professional Standards Framework (PSF) – Learning at City"/>
          <p:cNvPicPr preferRelativeResize="0"/>
          <p:nvPr/>
        </p:nvPicPr>
        <p:blipFill rotWithShape="1">
          <a:blip r:embed="rId4">
            <a:alphaModFix/>
          </a:blip>
          <a:srcRect/>
          <a:stretch/>
        </p:blipFill>
        <p:spPr>
          <a:xfrm>
            <a:off x="2196111" y="1020896"/>
            <a:ext cx="5411345" cy="4816207"/>
          </a:xfrm>
          <a:prstGeom prst="rect">
            <a:avLst/>
          </a:prstGeom>
          <a:noFill/>
          <a:ln>
            <a:noFill/>
          </a:ln>
        </p:spPr>
      </p:pic>
      <p:pic>
        <p:nvPicPr>
          <p:cNvPr id="2" name="Google Shape;92;p12" descr="BSU + Transform-ED + Partner logos">
            <a:extLst>
              <a:ext uri="{FF2B5EF4-FFF2-40B4-BE49-F238E27FC236}">
                <a16:creationId xmlns:a16="http://schemas.microsoft.com/office/drawing/2014/main" id="{05E53EF9-492C-3747-5B53-21B56F53C785}"/>
              </a:ext>
            </a:extLst>
          </p:cNvPr>
          <p:cNvPicPr preferRelativeResize="0"/>
          <p:nvPr/>
        </p:nvPicPr>
        <p:blipFill>
          <a:blip r:embed="rId5">
            <a:alphaModFix/>
          </a:blip>
          <a:stretch>
            <a:fillRect/>
          </a:stretch>
        </p:blipFill>
        <p:spPr>
          <a:xfrm>
            <a:off x="0" y="5651346"/>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126"/>
        <p:cNvGrpSpPr/>
        <p:nvPr/>
      </p:nvGrpSpPr>
      <p:grpSpPr>
        <a:xfrm>
          <a:off x="0" y="0"/>
          <a:ext cx="0" cy="0"/>
          <a:chOff x="0" y="0"/>
          <a:chExt cx="0" cy="0"/>
        </a:xfrm>
      </p:grpSpPr>
      <p:sp>
        <p:nvSpPr>
          <p:cNvPr id="128" name="Google Shape;128;p1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1800"/>
              <a:buNone/>
            </a:pPr>
            <a:r>
              <a:rPr lang="en-GB" sz="3800" b="1">
                <a:latin typeface="Arial"/>
                <a:ea typeface="Arial"/>
                <a:cs typeface="Arial"/>
                <a:sym typeface="Arial"/>
              </a:rPr>
              <a:t>PSF Key information</a:t>
            </a:r>
            <a:endParaRPr sz="3800" b="1">
              <a:latin typeface="Arial"/>
              <a:ea typeface="Arial"/>
              <a:cs typeface="Arial"/>
              <a:sym typeface="Arial"/>
            </a:endParaRPr>
          </a:p>
        </p:txBody>
      </p:sp>
      <p:sp>
        <p:nvSpPr>
          <p:cNvPr id="129" name="Google Shape;129;p16"/>
          <p:cNvSpPr txBox="1">
            <a:spLocks noGrp="1"/>
          </p:cNvSpPr>
          <p:nvPr>
            <p:ph type="body" idx="1"/>
          </p:nvPr>
        </p:nvSpPr>
        <p:spPr>
          <a:xfrm>
            <a:off x="457200" y="1371600"/>
            <a:ext cx="8229600" cy="4526100"/>
          </a:xfrm>
          <a:prstGeom prst="rect">
            <a:avLst/>
          </a:prstGeom>
          <a:noFill/>
          <a:ln>
            <a:noFill/>
          </a:ln>
        </p:spPr>
        <p:txBody>
          <a:bodyPr spcFirstLastPara="1" wrap="square" lIns="91425" tIns="45700" rIns="91425" bIns="45700" anchor="t" anchorCtr="0">
            <a:normAutofit/>
          </a:bodyPr>
          <a:lstStyle/>
          <a:p>
            <a:pPr marL="457200" lvl="0" indent="-368300" algn="l" rtl="0">
              <a:lnSpc>
                <a:spcPct val="100000"/>
              </a:lnSpc>
              <a:spcBef>
                <a:spcPts val="360"/>
              </a:spcBef>
              <a:spcAft>
                <a:spcPts val="0"/>
              </a:spcAft>
              <a:buClr>
                <a:schemeClr val="dk1"/>
              </a:buClr>
              <a:buSzPts val="2200"/>
              <a:buChar char="●"/>
            </a:pPr>
            <a:r>
              <a:rPr lang="en-GB" sz="2200">
                <a:latin typeface="Arial"/>
                <a:ea typeface="Arial"/>
                <a:cs typeface="Arial"/>
                <a:sym typeface="Arial"/>
              </a:rPr>
              <a:t>Updated in 2023 - professional guidance for educators in the UK managed by AdvanceHE</a:t>
            </a:r>
            <a:endParaRPr sz="2200">
              <a:latin typeface="Arial"/>
              <a:ea typeface="Arial"/>
              <a:cs typeface="Arial"/>
              <a:sym typeface="Arial"/>
            </a:endParaRPr>
          </a:p>
          <a:p>
            <a:pPr marL="457200" lvl="0" indent="0" algn="l" rtl="0">
              <a:lnSpc>
                <a:spcPct val="100000"/>
              </a:lnSpc>
              <a:spcBef>
                <a:spcPts val="360"/>
              </a:spcBef>
              <a:spcAft>
                <a:spcPts val="0"/>
              </a:spcAft>
              <a:buNone/>
            </a:pPr>
            <a:endParaRPr sz="2200">
              <a:latin typeface="Arial"/>
              <a:ea typeface="Arial"/>
              <a:cs typeface="Arial"/>
              <a:sym typeface="Arial"/>
            </a:endParaRPr>
          </a:p>
          <a:p>
            <a:pPr marL="457200" lvl="0" indent="-368300" algn="l" rtl="0">
              <a:lnSpc>
                <a:spcPct val="100000"/>
              </a:lnSpc>
              <a:spcBef>
                <a:spcPts val="360"/>
              </a:spcBef>
              <a:spcAft>
                <a:spcPts val="0"/>
              </a:spcAft>
              <a:buClr>
                <a:schemeClr val="dk1"/>
              </a:buClr>
              <a:buSzPts val="2200"/>
              <a:buChar char="●"/>
            </a:pPr>
            <a:r>
              <a:rPr lang="en-GB" sz="2200">
                <a:latin typeface="Arial"/>
                <a:ea typeface="Arial"/>
                <a:cs typeface="Arial"/>
                <a:sym typeface="Arial"/>
              </a:rPr>
              <a:t>Dimensions: Professional Values (5) , Core Knowledge (5)  and Areas of Activity (5) </a:t>
            </a:r>
            <a:endParaRPr sz="2200">
              <a:latin typeface="Arial"/>
              <a:ea typeface="Arial"/>
              <a:cs typeface="Arial"/>
              <a:sym typeface="Arial"/>
            </a:endParaRPr>
          </a:p>
          <a:p>
            <a:pPr marL="457200" lvl="0" indent="0" algn="l" rtl="0">
              <a:lnSpc>
                <a:spcPct val="100000"/>
              </a:lnSpc>
              <a:spcBef>
                <a:spcPts val="360"/>
              </a:spcBef>
              <a:spcAft>
                <a:spcPts val="0"/>
              </a:spcAft>
              <a:buNone/>
            </a:pPr>
            <a:endParaRPr sz="2200">
              <a:latin typeface="Arial"/>
              <a:ea typeface="Arial"/>
              <a:cs typeface="Arial"/>
              <a:sym typeface="Arial"/>
            </a:endParaRPr>
          </a:p>
          <a:p>
            <a:pPr marL="457200" lvl="0" indent="-368300" algn="l" rtl="0">
              <a:lnSpc>
                <a:spcPct val="100000"/>
              </a:lnSpc>
              <a:spcBef>
                <a:spcPts val="360"/>
              </a:spcBef>
              <a:spcAft>
                <a:spcPts val="0"/>
              </a:spcAft>
              <a:buClr>
                <a:schemeClr val="dk1"/>
              </a:buClr>
              <a:buSzPts val="2200"/>
              <a:buChar char="●"/>
            </a:pPr>
            <a:r>
              <a:rPr lang="en-GB" sz="2200">
                <a:latin typeface="Arial"/>
                <a:ea typeface="Arial"/>
                <a:cs typeface="Arial"/>
                <a:sym typeface="Arial"/>
              </a:rPr>
              <a:t>Four Descriptors: Professional recognition. </a:t>
            </a:r>
            <a:endParaRPr sz="2200">
              <a:latin typeface="Arial"/>
              <a:ea typeface="Arial"/>
              <a:cs typeface="Arial"/>
              <a:sym typeface="Arial"/>
            </a:endParaRPr>
          </a:p>
          <a:p>
            <a:pPr marL="457200" lvl="0" indent="0" algn="l" rtl="0">
              <a:lnSpc>
                <a:spcPct val="100000"/>
              </a:lnSpc>
              <a:spcBef>
                <a:spcPts val="360"/>
              </a:spcBef>
              <a:spcAft>
                <a:spcPts val="0"/>
              </a:spcAft>
              <a:buNone/>
            </a:pPr>
            <a:endParaRPr sz="2200">
              <a:latin typeface="Arial"/>
              <a:ea typeface="Arial"/>
              <a:cs typeface="Arial"/>
              <a:sym typeface="Arial"/>
            </a:endParaRPr>
          </a:p>
          <a:p>
            <a:pPr marL="457200" lvl="0" indent="-368300" algn="l" rtl="0">
              <a:lnSpc>
                <a:spcPct val="100000"/>
              </a:lnSpc>
              <a:spcBef>
                <a:spcPts val="360"/>
              </a:spcBef>
              <a:spcAft>
                <a:spcPts val="0"/>
              </a:spcAft>
              <a:buClr>
                <a:schemeClr val="dk1"/>
              </a:buClr>
              <a:buSzPts val="2200"/>
              <a:buChar char="●"/>
            </a:pPr>
            <a:r>
              <a:rPr lang="en-GB" sz="2200">
                <a:latin typeface="Arial"/>
                <a:ea typeface="Arial"/>
                <a:cs typeface="Arial"/>
                <a:sym typeface="Arial"/>
              </a:rPr>
              <a:t>Provides a structure to support high-quality learning</a:t>
            </a:r>
            <a:endParaRPr sz="2200">
              <a:latin typeface="Arial"/>
              <a:ea typeface="Arial"/>
              <a:cs typeface="Arial"/>
              <a:sym typeface="Arial"/>
            </a:endParaRPr>
          </a:p>
        </p:txBody>
      </p:sp>
      <p:pic>
        <p:nvPicPr>
          <p:cNvPr id="3" name="Google Shape;84;p11" descr="BSU + Transform-ED + Partner logos&#10;">
            <a:extLst>
              <a:ext uri="{FF2B5EF4-FFF2-40B4-BE49-F238E27FC236}">
                <a16:creationId xmlns:a16="http://schemas.microsoft.com/office/drawing/2014/main" id="{602A0AB9-06C7-3553-B045-5702335408C8}"/>
              </a:ext>
            </a:extLst>
          </p:cNvPr>
          <p:cNvPicPr preferRelativeResize="0"/>
          <p:nvPr/>
        </p:nvPicPr>
        <p:blipFill rotWithShape="1">
          <a:blip r:embed="rId4">
            <a:alphaModFix/>
          </a:blip>
          <a:srcRect r="517"/>
          <a:stretch/>
        </p:blipFill>
        <p:spPr>
          <a:xfrm>
            <a:off x="0" y="5643925"/>
            <a:ext cx="9151200" cy="1245450"/>
          </a:xfrm>
          <a:prstGeom prst="rect">
            <a:avLst/>
          </a:prstGeom>
          <a:noFill/>
          <a:ln>
            <a:noFill/>
          </a:ln>
        </p:spPr>
      </p:pic>
      <p:pic>
        <p:nvPicPr>
          <p:cNvPr id="4" name="Google Shape;92;p12" descr="BSU + Transform-ED + Partner logos">
            <a:extLst>
              <a:ext uri="{FF2B5EF4-FFF2-40B4-BE49-F238E27FC236}">
                <a16:creationId xmlns:a16="http://schemas.microsoft.com/office/drawing/2014/main" id="{768CBAA6-DAE0-BCF2-115B-F41562923F19}"/>
              </a:ext>
            </a:extLst>
          </p:cNvPr>
          <p:cNvPicPr preferRelativeResize="0"/>
          <p:nvPr/>
        </p:nvPicPr>
        <p:blipFill>
          <a:blip r:embed="rId5">
            <a:alphaModFix/>
          </a:blip>
          <a:stretch>
            <a:fillRect/>
          </a:stretch>
        </p:blipFill>
        <p:spPr>
          <a:xfrm>
            <a:off x="0" y="5651346"/>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Shape 136"/>
        <p:cNvGrpSpPr/>
        <p:nvPr/>
      </p:nvGrpSpPr>
      <p:grpSpPr>
        <a:xfrm>
          <a:off x="0" y="0"/>
          <a:ext cx="0" cy="0"/>
          <a:chOff x="0" y="0"/>
          <a:chExt cx="0" cy="0"/>
        </a:xfrm>
      </p:grpSpPr>
      <p:sp>
        <p:nvSpPr>
          <p:cNvPr id="139" name="Google Shape;139;p17"/>
          <p:cNvSpPr txBox="1">
            <a:spLocks noGrp="1"/>
          </p:cNvSpPr>
          <p:nvPr>
            <p:ph type="title"/>
          </p:nvPr>
        </p:nvSpPr>
        <p:spPr>
          <a:xfrm>
            <a:off x="402568" y="60878"/>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a:latin typeface="Arial"/>
                <a:ea typeface="Arial"/>
                <a:cs typeface="Arial"/>
                <a:sym typeface="Arial"/>
              </a:rPr>
              <a:t>Dimensions</a:t>
            </a:r>
            <a:endParaRPr b="1">
              <a:latin typeface="Arial"/>
              <a:ea typeface="Arial"/>
              <a:cs typeface="Arial"/>
              <a:sym typeface="Arial"/>
            </a:endParaRPr>
          </a:p>
        </p:txBody>
      </p:sp>
      <p:sp>
        <p:nvSpPr>
          <p:cNvPr id="140" name="Google Shape;140;p17"/>
          <p:cNvSpPr/>
          <p:nvPr/>
        </p:nvSpPr>
        <p:spPr>
          <a:xfrm>
            <a:off x="564600" y="1203875"/>
            <a:ext cx="2586300" cy="3840300"/>
          </a:xfrm>
          <a:prstGeom prst="snip2SameRect">
            <a:avLst>
              <a:gd name="adj1" fmla="val 16667"/>
              <a:gd name="adj2" fmla="val 0"/>
            </a:avLst>
          </a:prstGeom>
          <a:solidFill>
            <a:srgbClr val="5F497A"/>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2000" b="1" i="0" u="none" strike="noStrike" cap="none">
                <a:solidFill>
                  <a:srgbClr val="FFFFFF"/>
                </a:solidFill>
                <a:latin typeface="Arial"/>
                <a:ea typeface="Arial"/>
                <a:cs typeface="Arial"/>
                <a:sym typeface="Arial"/>
              </a:rPr>
              <a:t>Core Knowledge</a:t>
            </a:r>
            <a:endParaRPr/>
          </a:p>
          <a:p>
            <a:pPr marL="0" marR="0" lvl="0" indent="0" algn="ctr" rtl="0">
              <a:lnSpc>
                <a:spcPct val="100000"/>
              </a:lnSpc>
              <a:spcBef>
                <a:spcPts val="0"/>
              </a:spcBef>
              <a:spcAft>
                <a:spcPts val="0"/>
              </a:spcAft>
              <a:buNone/>
            </a:pPr>
            <a:endParaRPr sz="2000" b="1" i="0" u="none" strike="noStrike" cap="none">
              <a:solidFill>
                <a:srgbClr val="FFFFFF"/>
              </a:solidFill>
              <a:latin typeface="Arial"/>
              <a:ea typeface="Arial"/>
              <a:cs typeface="Arial"/>
              <a:sym typeface="Arial"/>
            </a:endParaRPr>
          </a:p>
          <a:p>
            <a:pPr marL="0" marR="0" lvl="0" indent="0" algn="ctr" rtl="0">
              <a:lnSpc>
                <a:spcPct val="100000"/>
              </a:lnSpc>
              <a:spcBef>
                <a:spcPts val="0"/>
              </a:spcBef>
              <a:spcAft>
                <a:spcPts val="0"/>
              </a:spcAft>
              <a:buNone/>
            </a:pPr>
            <a:endParaRPr sz="1600">
              <a:solidFill>
                <a:srgbClr val="FFFFFF"/>
              </a:solidFill>
            </a:endParaRPr>
          </a:p>
          <a:p>
            <a:pPr marL="0" marR="0" lvl="0" indent="0" algn="ctr" rtl="0">
              <a:lnSpc>
                <a:spcPct val="100000"/>
              </a:lnSpc>
              <a:spcBef>
                <a:spcPts val="0"/>
              </a:spcBef>
              <a:spcAft>
                <a:spcPts val="0"/>
              </a:spcAft>
              <a:buNone/>
            </a:pPr>
            <a:r>
              <a:rPr lang="en-GB" sz="1600" b="0" i="0" u="none" strike="noStrike" cap="none">
                <a:solidFill>
                  <a:srgbClr val="FFFFFF"/>
                </a:solidFill>
                <a:latin typeface="Arial"/>
                <a:ea typeface="Arial"/>
                <a:cs typeface="Arial"/>
                <a:sym typeface="Arial"/>
              </a:rPr>
              <a:t>Pedagogy</a:t>
            </a:r>
            <a:endParaRPr/>
          </a:p>
          <a:p>
            <a:pPr marL="0" marR="0" lvl="0" indent="0" algn="ctr" rtl="0">
              <a:lnSpc>
                <a:spcPct val="100000"/>
              </a:lnSpc>
              <a:spcBef>
                <a:spcPts val="0"/>
              </a:spcBef>
              <a:spcAft>
                <a:spcPts val="0"/>
              </a:spcAft>
              <a:buNone/>
            </a:pPr>
            <a:r>
              <a:rPr lang="en-GB" sz="1600" b="0" i="0" u="none" strike="noStrike" cap="none">
                <a:solidFill>
                  <a:srgbClr val="FFFFFF"/>
                </a:solidFill>
                <a:latin typeface="Arial"/>
                <a:ea typeface="Arial"/>
                <a:cs typeface="Arial"/>
                <a:sym typeface="Arial"/>
              </a:rPr>
              <a:t>Critical evaluation</a:t>
            </a:r>
            <a:endParaRPr/>
          </a:p>
          <a:p>
            <a:pPr marL="0" marR="0" lvl="0" indent="0" algn="ctr" rtl="0">
              <a:lnSpc>
                <a:spcPct val="100000"/>
              </a:lnSpc>
              <a:spcBef>
                <a:spcPts val="0"/>
              </a:spcBef>
              <a:spcAft>
                <a:spcPts val="0"/>
              </a:spcAft>
              <a:buNone/>
            </a:pPr>
            <a:r>
              <a:rPr lang="en-GB" sz="1600" b="0" i="0" u="none" strike="noStrike" cap="none">
                <a:solidFill>
                  <a:srgbClr val="FFFFFF"/>
                </a:solidFill>
                <a:latin typeface="Arial"/>
                <a:ea typeface="Arial"/>
                <a:cs typeface="Arial"/>
                <a:sym typeface="Arial"/>
              </a:rPr>
              <a:t>Digital resources</a:t>
            </a:r>
            <a:endParaRPr/>
          </a:p>
          <a:p>
            <a:pPr marL="0" marR="0" lvl="0" indent="0" algn="ctr" rtl="0">
              <a:lnSpc>
                <a:spcPct val="100000"/>
              </a:lnSpc>
              <a:spcBef>
                <a:spcPts val="0"/>
              </a:spcBef>
              <a:spcAft>
                <a:spcPts val="0"/>
              </a:spcAft>
              <a:buNone/>
            </a:pPr>
            <a:r>
              <a:rPr lang="en-GB" sz="1600" b="0" i="0" u="none" strike="noStrike" cap="none">
                <a:solidFill>
                  <a:srgbClr val="FFFFFF"/>
                </a:solidFill>
                <a:latin typeface="Arial"/>
                <a:ea typeface="Arial"/>
                <a:cs typeface="Arial"/>
                <a:sym typeface="Arial"/>
              </a:rPr>
              <a:t>Quality </a:t>
            </a:r>
            <a:r>
              <a:rPr lang="en-GB" sz="1600">
                <a:solidFill>
                  <a:srgbClr val="FFFFFF"/>
                </a:solidFill>
              </a:rPr>
              <a:t>a</a:t>
            </a:r>
            <a:r>
              <a:rPr lang="en-GB" sz="1600" b="0" i="0" u="none" strike="noStrike" cap="none">
                <a:solidFill>
                  <a:srgbClr val="FFFFFF"/>
                </a:solidFill>
                <a:latin typeface="Arial"/>
                <a:ea typeface="Arial"/>
                <a:cs typeface="Arial"/>
                <a:sym typeface="Arial"/>
              </a:rPr>
              <a:t>ssurance</a:t>
            </a:r>
            <a:endParaRPr/>
          </a:p>
        </p:txBody>
      </p:sp>
      <p:sp>
        <p:nvSpPr>
          <p:cNvPr id="141" name="Google Shape;141;p17"/>
          <p:cNvSpPr/>
          <p:nvPr/>
        </p:nvSpPr>
        <p:spPr>
          <a:xfrm>
            <a:off x="3298655" y="1203940"/>
            <a:ext cx="2644200" cy="3840300"/>
          </a:xfrm>
          <a:prstGeom prst="snip2SameRect">
            <a:avLst>
              <a:gd name="adj1" fmla="val 16667"/>
              <a:gd name="adj2" fmla="val 0"/>
            </a:avLst>
          </a:prstGeom>
          <a:solidFill>
            <a:schemeClr val="accent3">
              <a:lumMod val="50000"/>
            </a:schemeClr>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2000" b="1">
              <a:solidFill>
                <a:schemeClr val="lt1"/>
              </a:solidFill>
            </a:endParaRPr>
          </a:p>
          <a:p>
            <a:pPr marL="0" marR="0" lvl="0" indent="0" algn="ctr" rtl="0">
              <a:lnSpc>
                <a:spcPct val="100000"/>
              </a:lnSpc>
              <a:spcBef>
                <a:spcPts val="0"/>
              </a:spcBef>
              <a:spcAft>
                <a:spcPts val="0"/>
              </a:spcAft>
              <a:buNone/>
            </a:pPr>
            <a:endParaRPr sz="2000" b="1">
              <a:solidFill>
                <a:schemeClr val="lt1"/>
              </a:solidFill>
            </a:endParaRPr>
          </a:p>
          <a:p>
            <a:pPr marL="0" marR="0" lvl="0" indent="0" algn="ctr" rtl="0">
              <a:lnSpc>
                <a:spcPct val="100000"/>
              </a:lnSpc>
              <a:spcBef>
                <a:spcPts val="0"/>
              </a:spcBef>
              <a:spcAft>
                <a:spcPts val="0"/>
              </a:spcAft>
              <a:buNone/>
            </a:pPr>
            <a:r>
              <a:rPr lang="en-GB" sz="2000" b="1" i="0" u="none" strike="noStrike" cap="none">
                <a:solidFill>
                  <a:schemeClr val="lt1"/>
                </a:solidFill>
                <a:latin typeface="Arial"/>
                <a:ea typeface="Arial"/>
                <a:cs typeface="Arial"/>
                <a:sym typeface="Arial"/>
              </a:rPr>
              <a:t>Areas of Activity</a:t>
            </a:r>
            <a:endParaRPr/>
          </a:p>
          <a:p>
            <a:pPr marL="0" marR="0" lvl="0" indent="0" algn="ctr" rtl="0">
              <a:lnSpc>
                <a:spcPct val="100000"/>
              </a:lnSpc>
              <a:spcBef>
                <a:spcPts val="0"/>
              </a:spcBef>
              <a:spcAft>
                <a:spcPts val="0"/>
              </a:spcAft>
              <a:buNone/>
            </a:pPr>
            <a:endParaRPr sz="2000" b="1">
              <a:solidFill>
                <a:schemeClr val="lt1"/>
              </a:solidFill>
            </a:endParaRPr>
          </a:p>
          <a:p>
            <a:pPr marL="0" marR="0" lvl="0" indent="0" algn="l" rtl="0">
              <a:lnSpc>
                <a:spcPct val="100000"/>
              </a:lnSpc>
              <a:spcBef>
                <a:spcPts val="0"/>
              </a:spcBef>
              <a:spcAft>
                <a:spcPts val="0"/>
              </a:spcAft>
              <a:buNone/>
            </a:pPr>
            <a:endParaRPr sz="2000" b="1">
              <a:solidFill>
                <a:schemeClr val="lt1"/>
              </a:solidFill>
            </a:endParaRPr>
          </a:p>
          <a:p>
            <a:pPr marL="0" marR="0" lvl="0" indent="0" algn="ctr" rtl="0">
              <a:lnSpc>
                <a:spcPct val="100000"/>
              </a:lnSpc>
              <a:spcBef>
                <a:spcPts val="0"/>
              </a:spcBef>
              <a:spcAft>
                <a:spcPts val="0"/>
              </a:spcAft>
              <a:buNone/>
            </a:pPr>
            <a:r>
              <a:rPr lang="en-GB" sz="1600" b="0" i="0" u="none" strike="noStrike" cap="none">
                <a:solidFill>
                  <a:schemeClr val="lt1"/>
                </a:solidFill>
                <a:latin typeface="Arial"/>
                <a:ea typeface="Arial"/>
                <a:cs typeface="Arial"/>
                <a:sym typeface="Arial"/>
              </a:rPr>
              <a:t>Design &amp; Planning</a:t>
            </a:r>
            <a:endParaRPr sz="1600"/>
          </a:p>
          <a:p>
            <a:pPr marL="0" marR="0" lvl="0" indent="0" algn="ctr" rtl="0">
              <a:lnSpc>
                <a:spcPct val="100000"/>
              </a:lnSpc>
              <a:spcBef>
                <a:spcPts val="0"/>
              </a:spcBef>
              <a:spcAft>
                <a:spcPts val="0"/>
              </a:spcAft>
              <a:buNone/>
            </a:pPr>
            <a:r>
              <a:rPr lang="en-GB" sz="1600" b="0" i="0" u="none" strike="noStrike" cap="none">
                <a:solidFill>
                  <a:schemeClr val="lt1"/>
                </a:solidFill>
                <a:latin typeface="Arial"/>
                <a:ea typeface="Arial"/>
                <a:cs typeface="Arial"/>
                <a:sym typeface="Arial"/>
              </a:rPr>
              <a:t>Teaching &amp; Support</a:t>
            </a:r>
            <a:endParaRPr sz="1600"/>
          </a:p>
          <a:p>
            <a:pPr marL="0" marR="0" lvl="0" indent="0" algn="ctr" rtl="0">
              <a:lnSpc>
                <a:spcPct val="100000"/>
              </a:lnSpc>
              <a:spcBef>
                <a:spcPts val="0"/>
              </a:spcBef>
              <a:spcAft>
                <a:spcPts val="0"/>
              </a:spcAft>
              <a:buNone/>
            </a:pPr>
            <a:r>
              <a:rPr lang="en-GB" sz="1600" b="0" i="0" u="none" strike="noStrike" cap="none">
                <a:solidFill>
                  <a:schemeClr val="lt1"/>
                </a:solidFill>
                <a:latin typeface="Arial"/>
                <a:ea typeface="Arial"/>
                <a:cs typeface="Arial"/>
                <a:sym typeface="Arial"/>
              </a:rPr>
              <a:t>Assessment &amp; Feedback</a:t>
            </a:r>
            <a:endParaRPr sz="1600"/>
          </a:p>
          <a:p>
            <a:pPr marL="0" marR="0" lvl="0" indent="0" algn="ctr" rtl="0">
              <a:lnSpc>
                <a:spcPct val="100000"/>
              </a:lnSpc>
              <a:spcBef>
                <a:spcPts val="0"/>
              </a:spcBef>
              <a:spcAft>
                <a:spcPts val="0"/>
              </a:spcAft>
              <a:buNone/>
            </a:pPr>
            <a:r>
              <a:rPr lang="en-GB" sz="1600" b="0" i="0" u="none" strike="noStrike" cap="none">
                <a:solidFill>
                  <a:schemeClr val="lt1"/>
                </a:solidFill>
                <a:latin typeface="Arial"/>
                <a:ea typeface="Arial"/>
                <a:cs typeface="Arial"/>
                <a:sym typeface="Arial"/>
              </a:rPr>
              <a:t>Support</a:t>
            </a:r>
            <a:endParaRPr sz="1600"/>
          </a:p>
          <a:p>
            <a:pPr marL="0" marR="0" lvl="0" indent="0" algn="ctr" rtl="0">
              <a:lnSpc>
                <a:spcPct val="100000"/>
              </a:lnSpc>
              <a:spcBef>
                <a:spcPts val="0"/>
              </a:spcBef>
              <a:spcAft>
                <a:spcPts val="0"/>
              </a:spcAft>
              <a:buNone/>
            </a:pPr>
            <a:r>
              <a:rPr lang="en-GB" sz="1600" b="0" i="0" u="none" strike="noStrike" cap="none">
                <a:solidFill>
                  <a:schemeClr val="lt1"/>
                </a:solidFill>
                <a:latin typeface="Arial"/>
                <a:ea typeface="Arial"/>
                <a:cs typeface="Arial"/>
                <a:sym typeface="Arial"/>
              </a:rPr>
              <a:t>CPD</a:t>
            </a:r>
            <a:endParaRPr sz="1600"/>
          </a:p>
        </p:txBody>
      </p:sp>
      <p:sp>
        <p:nvSpPr>
          <p:cNvPr id="142" name="Google Shape;142;p17"/>
          <p:cNvSpPr/>
          <p:nvPr/>
        </p:nvSpPr>
        <p:spPr>
          <a:xfrm>
            <a:off x="6090640" y="1203878"/>
            <a:ext cx="2393700" cy="3840300"/>
          </a:xfrm>
          <a:prstGeom prst="snip2SameRect">
            <a:avLst>
              <a:gd name="adj1" fmla="val 16667"/>
              <a:gd name="adj2" fmla="val 0"/>
            </a:avLst>
          </a:prstGeom>
          <a:solidFill>
            <a:srgbClr val="004F88"/>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2000" b="1" dirty="0">
              <a:solidFill>
                <a:schemeClr val="lt1"/>
              </a:solidFill>
            </a:endParaRPr>
          </a:p>
          <a:p>
            <a:pPr marL="0" marR="0" lvl="0" indent="0" algn="ctr" rtl="0">
              <a:lnSpc>
                <a:spcPct val="100000"/>
              </a:lnSpc>
              <a:spcBef>
                <a:spcPts val="0"/>
              </a:spcBef>
              <a:spcAft>
                <a:spcPts val="0"/>
              </a:spcAft>
              <a:buNone/>
            </a:pPr>
            <a:endParaRPr sz="2000" b="1" dirty="0">
              <a:solidFill>
                <a:schemeClr val="lt1"/>
              </a:solidFill>
            </a:endParaRPr>
          </a:p>
          <a:p>
            <a:pPr marL="0" marR="0" lvl="0" indent="0" algn="ctr" rtl="0">
              <a:lnSpc>
                <a:spcPct val="100000"/>
              </a:lnSpc>
              <a:spcBef>
                <a:spcPts val="0"/>
              </a:spcBef>
              <a:spcAft>
                <a:spcPts val="0"/>
              </a:spcAft>
              <a:buNone/>
            </a:pPr>
            <a:endParaRPr sz="2000" b="1" dirty="0">
              <a:solidFill>
                <a:schemeClr val="lt1"/>
              </a:solidFill>
            </a:endParaRPr>
          </a:p>
          <a:p>
            <a:pPr marL="0" marR="0" lvl="0" indent="0" algn="l" rtl="0">
              <a:lnSpc>
                <a:spcPct val="100000"/>
              </a:lnSpc>
              <a:spcBef>
                <a:spcPts val="0"/>
              </a:spcBef>
              <a:spcAft>
                <a:spcPts val="0"/>
              </a:spcAft>
              <a:buNone/>
            </a:pPr>
            <a:endParaRPr sz="2000" b="1" dirty="0">
              <a:solidFill>
                <a:schemeClr val="lt1"/>
              </a:solidFill>
            </a:endParaRPr>
          </a:p>
          <a:p>
            <a:pPr marL="0" marR="0" lvl="0" indent="0" algn="ctr" rtl="0">
              <a:lnSpc>
                <a:spcPct val="100000"/>
              </a:lnSpc>
              <a:spcBef>
                <a:spcPts val="0"/>
              </a:spcBef>
              <a:spcAft>
                <a:spcPts val="0"/>
              </a:spcAft>
              <a:buNone/>
            </a:pPr>
            <a:r>
              <a:rPr lang="en-GB" sz="2000" b="1" i="0" u="none" strike="noStrike" cap="none" dirty="0">
                <a:solidFill>
                  <a:schemeClr val="lt1"/>
                </a:solidFill>
                <a:latin typeface="Arial"/>
                <a:ea typeface="Arial"/>
                <a:cs typeface="Arial"/>
                <a:sym typeface="Arial"/>
              </a:rPr>
              <a:t>Professional Values</a:t>
            </a:r>
            <a:endParaRPr dirty="0"/>
          </a:p>
          <a:p>
            <a:pPr marL="0" marR="0" lvl="0" indent="0" algn="ctr" rtl="0">
              <a:lnSpc>
                <a:spcPct val="100000"/>
              </a:lnSpc>
              <a:spcBef>
                <a:spcPts val="0"/>
              </a:spcBef>
              <a:spcAft>
                <a:spcPts val="0"/>
              </a:spcAft>
              <a:buNone/>
            </a:pPr>
            <a:endParaRPr sz="2000" b="1" i="0" u="none" strike="noStrike" cap="none" dirty="0">
              <a:solidFill>
                <a:schemeClr val="lt1"/>
              </a:solidFill>
              <a:latin typeface="Arial"/>
              <a:ea typeface="Arial"/>
              <a:cs typeface="Arial"/>
              <a:sym typeface="Arial"/>
            </a:endParaRPr>
          </a:p>
          <a:p>
            <a:pPr marL="0" marR="0" lvl="0" indent="0" algn="ctr" rtl="0">
              <a:lnSpc>
                <a:spcPct val="100000"/>
              </a:lnSpc>
              <a:spcBef>
                <a:spcPts val="0"/>
              </a:spcBef>
              <a:spcAft>
                <a:spcPts val="0"/>
              </a:spcAft>
              <a:buNone/>
            </a:pPr>
            <a:r>
              <a:rPr lang="en-GB" sz="1600" b="0" i="0" u="none" strike="noStrike" cap="none" dirty="0">
                <a:solidFill>
                  <a:schemeClr val="lt1"/>
                </a:solidFill>
                <a:latin typeface="Arial"/>
                <a:ea typeface="Arial"/>
                <a:cs typeface="Arial"/>
                <a:sym typeface="Arial"/>
              </a:rPr>
              <a:t>Learning </a:t>
            </a:r>
            <a:r>
              <a:rPr lang="en-GB" sz="1600" dirty="0">
                <a:solidFill>
                  <a:schemeClr val="lt1"/>
                </a:solidFill>
              </a:rPr>
              <a:t>d</a:t>
            </a:r>
            <a:r>
              <a:rPr lang="en-GB" sz="1600" b="0" i="0" u="none" strike="noStrike" cap="none" dirty="0">
                <a:solidFill>
                  <a:schemeClr val="lt1"/>
                </a:solidFill>
                <a:latin typeface="Arial"/>
                <a:ea typeface="Arial"/>
                <a:cs typeface="Arial"/>
                <a:sym typeface="Arial"/>
              </a:rPr>
              <a:t>iversity</a:t>
            </a:r>
            <a:endParaRPr sz="1600" dirty="0"/>
          </a:p>
          <a:p>
            <a:pPr marL="0" marR="0" lvl="0" indent="0" algn="ctr" rtl="0">
              <a:lnSpc>
                <a:spcPct val="100000"/>
              </a:lnSpc>
              <a:spcBef>
                <a:spcPts val="0"/>
              </a:spcBef>
              <a:spcAft>
                <a:spcPts val="0"/>
              </a:spcAft>
              <a:buNone/>
            </a:pPr>
            <a:r>
              <a:rPr lang="en-GB" sz="1600" b="0" i="0" u="none" strike="noStrike" cap="none" dirty="0">
                <a:solidFill>
                  <a:schemeClr val="lt1"/>
                </a:solidFill>
                <a:latin typeface="Arial"/>
                <a:ea typeface="Arial"/>
                <a:cs typeface="Arial"/>
                <a:sym typeface="Arial"/>
              </a:rPr>
              <a:t>Engagement Equality</a:t>
            </a:r>
            <a:endParaRPr sz="1600" dirty="0"/>
          </a:p>
          <a:p>
            <a:pPr marL="0" marR="0" lvl="0" indent="0" algn="ctr" rtl="0">
              <a:lnSpc>
                <a:spcPct val="100000"/>
              </a:lnSpc>
              <a:spcBef>
                <a:spcPts val="0"/>
              </a:spcBef>
              <a:spcAft>
                <a:spcPts val="0"/>
              </a:spcAft>
              <a:buNone/>
            </a:pPr>
            <a:r>
              <a:rPr lang="en-GB" sz="1600" b="0" i="0" u="none" strike="noStrike" cap="none" dirty="0">
                <a:solidFill>
                  <a:schemeClr val="lt1"/>
                </a:solidFill>
                <a:latin typeface="Arial"/>
                <a:ea typeface="Arial"/>
                <a:cs typeface="Arial"/>
                <a:sym typeface="Arial"/>
              </a:rPr>
              <a:t>Scholarship Research</a:t>
            </a:r>
            <a:endParaRPr sz="1600" dirty="0"/>
          </a:p>
          <a:p>
            <a:pPr marL="0" marR="0" lvl="0" indent="0" algn="ctr" rtl="0">
              <a:lnSpc>
                <a:spcPct val="100000"/>
              </a:lnSpc>
              <a:spcBef>
                <a:spcPts val="0"/>
              </a:spcBef>
              <a:spcAft>
                <a:spcPts val="0"/>
              </a:spcAft>
              <a:buNone/>
            </a:pPr>
            <a:r>
              <a:rPr lang="en-GB" sz="1600" b="0" i="0" u="none" strike="noStrike" cap="none" dirty="0">
                <a:solidFill>
                  <a:schemeClr val="lt1"/>
                </a:solidFill>
                <a:latin typeface="Arial"/>
                <a:ea typeface="Arial"/>
                <a:cs typeface="Arial"/>
                <a:sym typeface="Arial"/>
              </a:rPr>
              <a:t>Wider context</a:t>
            </a:r>
            <a:endParaRPr sz="1600" dirty="0"/>
          </a:p>
          <a:p>
            <a:pPr marL="0" marR="0" lvl="0" indent="0" algn="ctr" rtl="0">
              <a:lnSpc>
                <a:spcPct val="100000"/>
              </a:lnSpc>
              <a:spcBef>
                <a:spcPts val="0"/>
              </a:spcBef>
              <a:spcAft>
                <a:spcPts val="0"/>
              </a:spcAft>
              <a:buNone/>
            </a:pPr>
            <a:r>
              <a:rPr lang="en-GB" sz="1600" b="0" i="0" u="none" strike="noStrike" cap="none" dirty="0">
                <a:solidFill>
                  <a:schemeClr val="lt1"/>
                </a:solidFill>
                <a:latin typeface="Arial"/>
                <a:ea typeface="Arial"/>
                <a:cs typeface="Arial"/>
                <a:sym typeface="Arial"/>
              </a:rPr>
              <a:t>Collaboration</a:t>
            </a:r>
            <a:endParaRPr sz="1600" dirty="0"/>
          </a:p>
          <a:p>
            <a:pPr marL="0" marR="0" lvl="0" indent="0" algn="ctr" rtl="0">
              <a:lnSpc>
                <a:spcPct val="100000"/>
              </a:lnSpc>
              <a:spcBef>
                <a:spcPts val="0"/>
              </a:spcBef>
              <a:spcAft>
                <a:spcPts val="0"/>
              </a:spcAft>
              <a:buNone/>
            </a:pPr>
            <a:endParaRPr sz="2000" b="1" i="0" u="none" strike="noStrike" cap="none" dirty="0">
              <a:solidFill>
                <a:schemeClr val="lt1"/>
              </a:solidFill>
              <a:latin typeface="Arial"/>
              <a:ea typeface="Arial"/>
              <a:cs typeface="Arial"/>
              <a:sym typeface="Arial"/>
            </a:endParaRPr>
          </a:p>
          <a:p>
            <a:pPr marL="0" marR="0" lvl="0" indent="0" algn="ctr" rtl="0">
              <a:lnSpc>
                <a:spcPct val="100000"/>
              </a:lnSpc>
              <a:spcBef>
                <a:spcPts val="0"/>
              </a:spcBef>
              <a:spcAft>
                <a:spcPts val="0"/>
              </a:spcAft>
              <a:buNone/>
            </a:pPr>
            <a:endParaRPr sz="2000" b="1" i="0" u="none" strike="noStrike" cap="none" dirty="0">
              <a:solidFill>
                <a:schemeClr val="lt1"/>
              </a:solidFill>
              <a:latin typeface="Arial"/>
              <a:ea typeface="Arial"/>
              <a:cs typeface="Arial"/>
              <a:sym typeface="Arial"/>
            </a:endParaRPr>
          </a:p>
        </p:txBody>
      </p:sp>
      <p:pic>
        <p:nvPicPr>
          <p:cNvPr id="3" name="Google Shape;92;p12" descr="BSU + Transform-ED + Partner logos">
            <a:extLst>
              <a:ext uri="{FF2B5EF4-FFF2-40B4-BE49-F238E27FC236}">
                <a16:creationId xmlns:a16="http://schemas.microsoft.com/office/drawing/2014/main" id="{CC59F6E9-FDD1-2CBE-29C7-5B58D300CEB5}"/>
              </a:ext>
            </a:extLst>
          </p:cNvPr>
          <p:cNvPicPr preferRelativeResize="0"/>
          <p:nvPr/>
        </p:nvPicPr>
        <p:blipFill>
          <a:blip r:embed="rId3">
            <a:alphaModFix/>
          </a:blip>
          <a:stretch>
            <a:fillRect/>
          </a:stretch>
        </p:blipFill>
        <p:spPr>
          <a:xfrm>
            <a:off x="-2" y="5654060"/>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147"/>
        <p:cNvGrpSpPr/>
        <p:nvPr/>
      </p:nvGrpSpPr>
      <p:grpSpPr>
        <a:xfrm>
          <a:off x="0" y="0"/>
          <a:ext cx="0" cy="0"/>
          <a:chOff x="0" y="0"/>
          <a:chExt cx="0" cy="0"/>
        </a:xfrm>
      </p:grpSpPr>
      <p:sp>
        <p:nvSpPr>
          <p:cNvPr id="149" name="Google Shape;149;p1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Clr>
                <a:schemeClr val="dk1"/>
              </a:buClr>
              <a:buSzPts val="1800"/>
              <a:buNone/>
            </a:pPr>
            <a:r>
              <a:rPr lang="en-GB" b="1">
                <a:latin typeface="Arial"/>
                <a:ea typeface="Arial"/>
                <a:cs typeface="Arial"/>
                <a:sym typeface="Arial"/>
              </a:rPr>
              <a:t>Descriptors and Fellowships</a:t>
            </a:r>
            <a:endParaRPr b="1">
              <a:latin typeface="Arial"/>
              <a:ea typeface="Arial"/>
              <a:cs typeface="Arial"/>
              <a:sym typeface="Arial"/>
            </a:endParaRPr>
          </a:p>
        </p:txBody>
      </p:sp>
      <p:pic>
        <p:nvPicPr>
          <p:cNvPr id="151" name="Google Shape;151;p18" descr="A circular diagram with text and numbers"/>
          <p:cNvPicPr preferRelativeResize="0"/>
          <p:nvPr/>
        </p:nvPicPr>
        <p:blipFill rotWithShape="1">
          <a:blip r:embed="rId4">
            <a:alphaModFix/>
          </a:blip>
          <a:srcRect/>
          <a:stretch/>
        </p:blipFill>
        <p:spPr>
          <a:xfrm>
            <a:off x="545925" y="1570220"/>
            <a:ext cx="4039002" cy="3717559"/>
          </a:xfrm>
          <a:prstGeom prst="rect">
            <a:avLst/>
          </a:prstGeom>
          <a:noFill/>
          <a:ln>
            <a:noFill/>
          </a:ln>
        </p:spPr>
      </p:pic>
      <p:sp>
        <p:nvSpPr>
          <p:cNvPr id="150" name="Google Shape;150;p18"/>
          <p:cNvSpPr txBox="1">
            <a:spLocks noGrp="1"/>
          </p:cNvSpPr>
          <p:nvPr>
            <p:ph type="body" idx="1"/>
          </p:nvPr>
        </p:nvSpPr>
        <p:spPr>
          <a:xfrm>
            <a:off x="5220300" y="2057100"/>
            <a:ext cx="3545100" cy="2743800"/>
          </a:xfrm>
          <a:prstGeom prst="rect">
            <a:avLst/>
          </a:prstGeom>
          <a:noFill/>
          <a:ln>
            <a:noFill/>
          </a:ln>
        </p:spPr>
        <p:txBody>
          <a:bodyPr spcFirstLastPara="1" wrap="square" lIns="91425" tIns="45700" rIns="91425" bIns="45700" anchor="t" anchorCtr="0">
            <a:normAutofit/>
          </a:bodyPr>
          <a:lstStyle/>
          <a:p>
            <a:pPr marL="114300" lvl="0" indent="0" algn="l" rtl="0">
              <a:lnSpc>
                <a:spcPct val="150000"/>
              </a:lnSpc>
              <a:spcBef>
                <a:spcPts val="360"/>
              </a:spcBef>
              <a:spcAft>
                <a:spcPts val="0"/>
              </a:spcAft>
              <a:buSzPts val="1800"/>
              <a:buNone/>
            </a:pPr>
            <a:r>
              <a:rPr lang="en-GB" sz="2200">
                <a:latin typeface="Arial"/>
                <a:ea typeface="Arial"/>
                <a:cs typeface="Arial"/>
                <a:sym typeface="Arial"/>
              </a:rPr>
              <a:t>D1 Associate Fellow</a:t>
            </a:r>
            <a:endParaRPr sz="2200">
              <a:latin typeface="Arial"/>
              <a:ea typeface="Arial"/>
              <a:cs typeface="Arial"/>
              <a:sym typeface="Arial"/>
            </a:endParaRPr>
          </a:p>
          <a:p>
            <a:pPr marL="114300" lvl="0" indent="0" algn="l" rtl="0">
              <a:lnSpc>
                <a:spcPct val="150000"/>
              </a:lnSpc>
              <a:spcBef>
                <a:spcPts val="360"/>
              </a:spcBef>
              <a:spcAft>
                <a:spcPts val="0"/>
              </a:spcAft>
              <a:buSzPts val="1800"/>
              <a:buNone/>
            </a:pPr>
            <a:r>
              <a:rPr lang="en-GB" sz="2200">
                <a:latin typeface="Arial"/>
                <a:ea typeface="Arial"/>
                <a:cs typeface="Arial"/>
                <a:sym typeface="Arial"/>
              </a:rPr>
              <a:t>D2 Fellow</a:t>
            </a:r>
            <a:endParaRPr sz="2200">
              <a:latin typeface="Arial"/>
              <a:ea typeface="Arial"/>
              <a:cs typeface="Arial"/>
              <a:sym typeface="Arial"/>
            </a:endParaRPr>
          </a:p>
          <a:p>
            <a:pPr marL="114300" lvl="0" indent="0" algn="l" rtl="0">
              <a:lnSpc>
                <a:spcPct val="150000"/>
              </a:lnSpc>
              <a:spcBef>
                <a:spcPts val="360"/>
              </a:spcBef>
              <a:spcAft>
                <a:spcPts val="0"/>
              </a:spcAft>
              <a:buSzPts val="1800"/>
              <a:buNone/>
            </a:pPr>
            <a:r>
              <a:rPr lang="en-GB" sz="2200">
                <a:latin typeface="Arial"/>
                <a:ea typeface="Arial"/>
                <a:cs typeface="Arial"/>
                <a:sym typeface="Arial"/>
              </a:rPr>
              <a:t>D3 Senior Fellow</a:t>
            </a:r>
            <a:endParaRPr sz="2200">
              <a:latin typeface="Arial"/>
              <a:ea typeface="Arial"/>
              <a:cs typeface="Arial"/>
              <a:sym typeface="Arial"/>
            </a:endParaRPr>
          </a:p>
          <a:p>
            <a:pPr marL="114300" lvl="0" indent="0" algn="l" rtl="0">
              <a:lnSpc>
                <a:spcPct val="150000"/>
              </a:lnSpc>
              <a:spcBef>
                <a:spcPts val="360"/>
              </a:spcBef>
              <a:spcAft>
                <a:spcPts val="0"/>
              </a:spcAft>
              <a:buSzPts val="1800"/>
              <a:buNone/>
            </a:pPr>
            <a:r>
              <a:rPr lang="en-GB" sz="2200">
                <a:latin typeface="Arial"/>
                <a:ea typeface="Arial"/>
                <a:cs typeface="Arial"/>
                <a:sym typeface="Arial"/>
              </a:rPr>
              <a:t>D4 Principal Fellow</a:t>
            </a:r>
            <a:endParaRPr sz="2200">
              <a:latin typeface="Arial"/>
              <a:ea typeface="Arial"/>
              <a:cs typeface="Arial"/>
              <a:sym typeface="Arial"/>
            </a:endParaRPr>
          </a:p>
        </p:txBody>
      </p:sp>
      <p:pic>
        <p:nvPicPr>
          <p:cNvPr id="2" name="Google Shape;92;p12" descr="BSU + Transform-ED + Partner logos">
            <a:extLst>
              <a:ext uri="{FF2B5EF4-FFF2-40B4-BE49-F238E27FC236}">
                <a16:creationId xmlns:a16="http://schemas.microsoft.com/office/drawing/2014/main" id="{BBE431FA-17A0-4D76-07DA-A9C511F055E7}"/>
              </a:ext>
            </a:extLst>
          </p:cNvPr>
          <p:cNvPicPr preferRelativeResize="0"/>
          <p:nvPr/>
        </p:nvPicPr>
        <p:blipFill>
          <a:blip r:embed="rId5">
            <a:alphaModFix/>
          </a:blip>
          <a:stretch>
            <a:fillRect/>
          </a:stretch>
        </p:blipFill>
        <p:spPr>
          <a:xfrm>
            <a:off x="0" y="5651346"/>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158"/>
        <p:cNvGrpSpPr/>
        <p:nvPr/>
      </p:nvGrpSpPr>
      <p:grpSpPr>
        <a:xfrm>
          <a:off x="0" y="0"/>
          <a:ext cx="0" cy="0"/>
          <a:chOff x="0" y="0"/>
          <a:chExt cx="0" cy="0"/>
        </a:xfrm>
      </p:grpSpPr>
      <p:sp>
        <p:nvSpPr>
          <p:cNvPr id="160" name="Google Shape;160;p1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Clr>
                <a:schemeClr val="dk1"/>
              </a:buClr>
              <a:buSzPts val="1800"/>
              <a:buNone/>
            </a:pPr>
            <a:r>
              <a:rPr lang="en-GB" b="1">
                <a:latin typeface="Arial"/>
                <a:ea typeface="Arial"/>
                <a:cs typeface="Arial"/>
                <a:sym typeface="Arial"/>
              </a:rPr>
              <a:t>Is a Fellowship for me?</a:t>
            </a:r>
            <a:endParaRPr b="1">
              <a:latin typeface="Arial"/>
              <a:ea typeface="Arial"/>
              <a:cs typeface="Arial"/>
              <a:sym typeface="Arial"/>
            </a:endParaRPr>
          </a:p>
        </p:txBody>
      </p:sp>
      <p:pic>
        <p:nvPicPr>
          <p:cNvPr id="162" name="Google Shape;162;p19" descr="A circular diagram with text and numbers&#10;&#10;"/>
          <p:cNvPicPr preferRelativeResize="0"/>
          <p:nvPr/>
        </p:nvPicPr>
        <p:blipFill rotWithShape="1">
          <a:blip r:embed="rId4">
            <a:alphaModFix/>
          </a:blip>
          <a:srcRect/>
          <a:stretch/>
        </p:blipFill>
        <p:spPr>
          <a:xfrm>
            <a:off x="545925" y="1570220"/>
            <a:ext cx="4039002" cy="3717559"/>
          </a:xfrm>
          <a:prstGeom prst="rect">
            <a:avLst/>
          </a:prstGeom>
          <a:noFill/>
          <a:ln>
            <a:noFill/>
          </a:ln>
        </p:spPr>
      </p:pic>
      <p:sp>
        <p:nvSpPr>
          <p:cNvPr id="161" name="Google Shape;161;p19"/>
          <p:cNvSpPr txBox="1">
            <a:spLocks noGrp="1"/>
          </p:cNvSpPr>
          <p:nvPr>
            <p:ph type="body" idx="1"/>
          </p:nvPr>
        </p:nvSpPr>
        <p:spPr>
          <a:xfrm>
            <a:off x="5220300" y="2057100"/>
            <a:ext cx="3545100" cy="2743800"/>
          </a:xfrm>
          <a:prstGeom prst="rect">
            <a:avLst/>
          </a:prstGeom>
          <a:noFill/>
          <a:ln>
            <a:noFill/>
          </a:ln>
        </p:spPr>
        <p:txBody>
          <a:bodyPr spcFirstLastPara="1" wrap="square" lIns="91425" tIns="45700" rIns="91425" bIns="45700" anchor="t" anchorCtr="0">
            <a:normAutofit fontScale="92500" lnSpcReduction="10000"/>
          </a:bodyPr>
          <a:lstStyle/>
          <a:p>
            <a:pPr marL="114300" lvl="0" indent="0" algn="l" rtl="0">
              <a:lnSpc>
                <a:spcPct val="150000"/>
              </a:lnSpc>
              <a:spcBef>
                <a:spcPts val="360"/>
              </a:spcBef>
              <a:spcAft>
                <a:spcPts val="0"/>
              </a:spcAft>
              <a:buSzPts val="1800"/>
              <a:buNone/>
            </a:pPr>
            <a:r>
              <a:rPr lang="en-GB" sz="2350">
                <a:latin typeface="Arial"/>
                <a:ea typeface="Arial"/>
                <a:cs typeface="Arial"/>
                <a:sym typeface="Arial"/>
              </a:rPr>
              <a:t>Use the Tool:</a:t>
            </a:r>
            <a:endParaRPr sz="2350">
              <a:latin typeface="Arial"/>
              <a:ea typeface="Arial"/>
              <a:cs typeface="Arial"/>
              <a:sym typeface="Arial"/>
            </a:endParaRPr>
          </a:p>
          <a:p>
            <a:pPr marL="114300" lvl="0" indent="0" algn="l" rtl="0">
              <a:lnSpc>
                <a:spcPct val="150000"/>
              </a:lnSpc>
              <a:spcBef>
                <a:spcPts val="360"/>
              </a:spcBef>
              <a:spcAft>
                <a:spcPts val="0"/>
              </a:spcAft>
              <a:buSzPts val="1800"/>
              <a:buNone/>
            </a:pPr>
            <a:r>
              <a:rPr lang="en-GB" sz="2350" u="sng">
                <a:solidFill>
                  <a:schemeClr val="hlink"/>
                </a:solidFill>
                <a:latin typeface="Arial"/>
                <a:ea typeface="Arial"/>
                <a:cs typeface="Arial"/>
                <a:sym typeface="Arial"/>
                <a:hlinkClick r:id="rId5"/>
              </a:rPr>
              <a:t>https://www.advance-he.ac.uk/form/fellowship-decision-tool-2023</a:t>
            </a:r>
            <a:endParaRPr sz="2350">
              <a:latin typeface="Arial"/>
              <a:ea typeface="Arial"/>
              <a:cs typeface="Arial"/>
              <a:sym typeface="Arial"/>
            </a:endParaRPr>
          </a:p>
          <a:p>
            <a:pPr marL="114300" lvl="0" indent="0" algn="l" rtl="0">
              <a:lnSpc>
                <a:spcPct val="150000"/>
              </a:lnSpc>
              <a:spcBef>
                <a:spcPts val="360"/>
              </a:spcBef>
              <a:spcAft>
                <a:spcPts val="0"/>
              </a:spcAft>
              <a:buSzPts val="1800"/>
              <a:buNone/>
            </a:pPr>
            <a:r>
              <a:rPr lang="en-GB" sz="2600">
                <a:latin typeface="Arial"/>
                <a:ea typeface="Arial"/>
                <a:cs typeface="Arial"/>
                <a:sym typeface="Arial"/>
              </a:rPr>
              <a:t> </a:t>
            </a:r>
            <a:endParaRPr sz="2600">
              <a:latin typeface="Arial"/>
              <a:ea typeface="Arial"/>
              <a:cs typeface="Arial"/>
              <a:sym typeface="Arial"/>
            </a:endParaRPr>
          </a:p>
        </p:txBody>
      </p:sp>
      <p:pic>
        <p:nvPicPr>
          <p:cNvPr id="2" name="Google Shape;92;p12" descr="BSU + Transform-ED + Partner logos">
            <a:extLst>
              <a:ext uri="{FF2B5EF4-FFF2-40B4-BE49-F238E27FC236}">
                <a16:creationId xmlns:a16="http://schemas.microsoft.com/office/drawing/2014/main" id="{758EC93B-D5F7-A926-A9DD-C5C0F1A1CFC7}"/>
              </a:ext>
            </a:extLst>
          </p:cNvPr>
          <p:cNvPicPr preferRelativeResize="0"/>
          <p:nvPr/>
        </p:nvPicPr>
        <p:blipFill>
          <a:blip r:embed="rId6">
            <a:alphaModFix/>
          </a:blip>
          <a:stretch>
            <a:fillRect/>
          </a:stretch>
        </p:blipFill>
        <p:spPr>
          <a:xfrm>
            <a:off x="0" y="5651346"/>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theme/theme1.xml><?xml version="1.0" encoding="utf-8"?>
<a:theme xmlns:a="http://schemas.openxmlformats.org/drawingml/2006/main" name="Office Theme">
  <a:themeElements>
    <a:clrScheme name="Slate Blu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670e9a06-2558-4476-a465-8b2886ca3e74" xsi:nil="true"/>
    <lcf76f155ced4ddcb4097134ff3c332f xmlns="80d6cebe-6bc5-4fc1-8743-43be78958a5c">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4CCDB5FF491D143B9855EA991689B6A" ma:contentTypeVersion="14" ma:contentTypeDescription="Create a new document." ma:contentTypeScope="" ma:versionID="ca1a55901395ae8d1715e8365c813e24">
  <xsd:schema xmlns:xsd="http://www.w3.org/2001/XMLSchema" xmlns:xs="http://www.w3.org/2001/XMLSchema" xmlns:p="http://schemas.microsoft.com/office/2006/metadata/properties" xmlns:ns2="80d6cebe-6bc5-4fc1-8743-43be78958a5c" xmlns:ns3="670e9a06-2558-4476-a465-8b2886ca3e74" targetNamespace="http://schemas.microsoft.com/office/2006/metadata/properties" ma:root="true" ma:fieldsID="b8e0b36757283b14409c5905b460aa47" ns2:_="" ns3:_="">
    <xsd:import namespace="80d6cebe-6bc5-4fc1-8743-43be78958a5c"/>
    <xsd:import namespace="670e9a06-2558-4476-a465-8b2886ca3e74"/>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0d6cebe-6bc5-4fc1-8743-43be78958a5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40426f3f-527e-4846-a0f4-84d135560f89"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70e9a06-2558-4476-a465-8b2886ca3e74"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fd1b9c6d-a1e5-40fc-9aa1-a0f558db8621}" ma:internalName="TaxCatchAll" ma:showField="CatchAllData" ma:web="670e9a06-2558-4476-a465-8b2886ca3e74">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EDA9276-B98A-4C13-97F0-9B0FA2CC05B0}">
  <ds:schemaRefs>
    <ds:schemaRef ds:uri="http://schemas.microsoft.com/sharepoint/v3/contenttype/forms"/>
  </ds:schemaRefs>
</ds:datastoreItem>
</file>

<file path=customXml/itemProps2.xml><?xml version="1.0" encoding="utf-8"?>
<ds:datastoreItem xmlns:ds="http://schemas.openxmlformats.org/officeDocument/2006/customXml" ds:itemID="{214A5F43-C44D-4A42-B7C6-87085FDDB445}">
  <ds:schemaRefs>
    <ds:schemaRef ds:uri="670e9a06-2558-4476-a465-8b2886ca3e74"/>
    <ds:schemaRef ds:uri="http://purl.org/dc/elements/1.1/"/>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80d6cebe-6bc5-4fc1-8743-43be78958a5c"/>
    <ds:schemaRef ds:uri="http://purl.org/dc/terms/"/>
    <ds:schemaRef ds:uri="http://www.w3.org/XML/1998/namespace"/>
    <ds:schemaRef ds:uri="http://purl.org/dc/dcmitype/"/>
  </ds:schemaRefs>
</ds:datastoreItem>
</file>

<file path=customXml/itemProps3.xml><?xml version="1.0" encoding="utf-8"?>
<ds:datastoreItem xmlns:ds="http://schemas.openxmlformats.org/officeDocument/2006/customXml" ds:itemID="{6556CA6B-FA1B-439F-8359-02110E4AC9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0d6cebe-6bc5-4fc1-8743-43be78958a5c"/>
    <ds:schemaRef ds:uri="670e9a06-2558-4476-a465-8b2886ca3e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15</TotalTime>
  <Words>1917</Words>
  <Application>Microsoft Office PowerPoint</Application>
  <PresentationFormat>On-screen Show (4:3)</PresentationFormat>
  <Paragraphs>181</Paragraphs>
  <Slides>19</Slides>
  <Notes>19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CPD11 Reflective Teaching Practice </vt:lpstr>
      <vt:lpstr>Learning Outcomes</vt:lpstr>
      <vt:lpstr>Content</vt:lpstr>
      <vt:lpstr>Interactive  </vt:lpstr>
      <vt:lpstr>Professional Standard Framework 2023</vt:lpstr>
      <vt:lpstr>PSF Key information</vt:lpstr>
      <vt:lpstr>Dimensions</vt:lpstr>
      <vt:lpstr>Descriptors and Fellowships</vt:lpstr>
      <vt:lpstr>Is a Fellowship for me?</vt:lpstr>
      <vt:lpstr>Note</vt:lpstr>
      <vt:lpstr>Reflective Learning</vt:lpstr>
      <vt:lpstr>Pedagogical Research</vt:lpstr>
      <vt:lpstr>Reflective Learning &amp; Pedagogical Research</vt:lpstr>
      <vt:lpstr>Reflective Practice and Research</vt:lpstr>
      <vt:lpstr>Make it yours</vt:lpstr>
      <vt:lpstr>Opportunities for Professional Development</vt:lpstr>
      <vt:lpstr>Summary</vt:lpstr>
      <vt:lpstr>Just One Thing</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Lorna Lewis</cp:lastModifiedBy>
  <cp:revision>2</cp:revision>
  <dcterms:modified xsi:type="dcterms:W3CDTF">2025-01-27T09:46:41Z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0x01010024CCDB5FF491D143B9855EA991689B6A</vt:lpwstr>
  </property>
  <property fmtid="{D5CDD505-2E9C-101B-9397-08002B2CF9AE}" pid="3" name="MediaServiceImageTags">
    <vt:lpwstr/>
  </property>
  <property fmtid="{D5CDD505-2E9C-101B-9397-08002B2CF9AE}" pid="4" name="MSIP_Label_43c9f532-f68c-4710-a80c-2dea02e48496_Enabled">
    <vt:lpwstr>true</vt:lpwstr>
  </property>
  <property fmtid="{D5CDD505-2E9C-101B-9397-08002B2CF9AE}" pid="5" name="MSIP_Label_43c9f532-f68c-4710-a80c-2dea02e48496_SetDate">
    <vt:lpwstr>2025-01-27T09:31:25Z</vt:lpwstr>
  </property>
  <property fmtid="{D5CDD505-2E9C-101B-9397-08002B2CF9AE}" pid="6" name="MSIP_Label_43c9f532-f68c-4710-a80c-2dea02e48496_Method">
    <vt:lpwstr>Standard</vt:lpwstr>
  </property>
  <property fmtid="{D5CDD505-2E9C-101B-9397-08002B2CF9AE}" pid="7" name="MSIP_Label_43c9f532-f68c-4710-a80c-2dea02e48496_Name">
    <vt:lpwstr>Restricted Label</vt:lpwstr>
  </property>
  <property fmtid="{D5CDD505-2E9C-101B-9397-08002B2CF9AE}" pid="8" name="MSIP_Label_43c9f532-f68c-4710-a80c-2dea02e48496_SiteId">
    <vt:lpwstr>23706653-cd57-4504-9a59-0960251db4b0</vt:lpwstr>
  </property>
  <property fmtid="{D5CDD505-2E9C-101B-9397-08002B2CF9AE}" pid="9" name="MSIP_Label_43c9f532-f68c-4710-a80c-2dea02e48496_ActionId">
    <vt:lpwstr>361210bd-866a-4ca4-bca1-e8af889626c3</vt:lpwstr>
  </property>
  <property fmtid="{D5CDD505-2E9C-101B-9397-08002B2CF9AE}" pid="10" name="MSIP_Label_43c9f532-f68c-4710-a80c-2dea02e48496_ContentBits">
    <vt:lpwstr>0</vt:lpwstr>
  </property>
</Properties>
</file>