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4"/>
  </p:sldMasterIdLst>
  <p:notesMasterIdLst>
    <p:notesMasterId r:id="rId28"/>
  </p:notesMasterIdLst>
  <p:sldIdLst>
    <p:sldId id="256" r:id="rId5"/>
    <p:sldId id="257" r:id="rId6"/>
    <p:sldId id="258" r:id="rId7"/>
    <p:sldId id="259" r:id="rId8"/>
    <p:sldId id="260" r:id="rId9"/>
    <p:sldId id="261" r:id="rId10"/>
    <p:sldId id="262" r:id="rId11"/>
    <p:sldId id="263" r:id="rId12"/>
    <p:sldId id="275" r:id="rId13"/>
    <p:sldId id="278" r:id="rId14"/>
    <p:sldId id="276" r:id="rId15"/>
    <p:sldId id="277" r:id="rId16"/>
    <p:sldId id="264" r:id="rId17"/>
    <p:sldId id="265" r:id="rId18"/>
    <p:sldId id="266" r:id="rId19"/>
    <p:sldId id="267" r:id="rId20"/>
    <p:sldId id="268" r:id="rId21"/>
    <p:sldId id="269" r:id="rId22"/>
    <p:sldId id="270" r:id="rId23"/>
    <p:sldId id="271" r:id="rId24"/>
    <p:sldId id="272" r:id="rId25"/>
    <p:sldId id="273" r:id="rId26"/>
    <p:sldId id="274" r:id="rId27"/>
  </p:sldIdLst>
  <p:sldSz cx="9144000" cy="6858000" type="screen4x3"/>
  <p:notesSz cx="6858000" cy="9144000"/>
  <p:embeddedFontLst>
    <p:embeddedFont>
      <p:font typeface="Roboto" panose="02000000000000000000" pitchFamily="2" charset="0"/>
      <p:regular r:id="rId29"/>
      <p:bold r:id="rId30"/>
      <p:italic r:id="rId31"/>
      <p:boldItalic r:id="rId32"/>
    </p:embeddedFont>
    <p:embeddedFont>
      <p:font typeface="Verdana" panose="020B0604030504040204" pitchFamily="3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58F81A-E52C-43E7-807C-CE007DEA8F28}">
  <a:tblStyle styleId="{EB58F81A-E52C-43E7-807C-CE007DEA8F28}"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9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font" Target="fonts/font6.fntdata"/><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4.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 Id="rId35" Type="http://schemas.openxmlformats.org/officeDocument/2006/relationships/font" Target="fonts/font7.fntdata"/><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5.fntdata"/><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S::l.lewis@bathspa.ac.uk::47d66899-762e-4b21-aa4c-09b0846015fa" providerId="AD" clId="Web-{0E2A670F-4368-3221-F8AD-A6187B4E91B7}"/>
    <pc:docChg chg="addSld modSld">
      <pc:chgData name="Lorna Lewis" userId="S::l.lewis@bathspa.ac.uk::47d66899-762e-4b21-aa4c-09b0846015fa" providerId="AD" clId="Web-{0E2A670F-4368-3221-F8AD-A6187B4E91B7}" dt="2025-05-14T16:05:44.929" v="433" actId="20577"/>
      <pc:docMkLst>
        <pc:docMk/>
      </pc:docMkLst>
      <pc:sldChg chg="addSp delSp modSp">
        <pc:chgData name="Lorna Lewis" userId="S::l.lewis@bathspa.ac.uk::47d66899-762e-4b21-aa4c-09b0846015fa" providerId="AD" clId="Web-{0E2A670F-4368-3221-F8AD-A6187B4E91B7}" dt="2025-05-14T15:54:56.476" v="107" actId="20577"/>
        <pc:sldMkLst>
          <pc:docMk/>
          <pc:sldMk cId="922883357" sldId="275"/>
        </pc:sldMkLst>
        <pc:spChg chg="mod">
          <ac:chgData name="Lorna Lewis" userId="S::l.lewis@bathspa.ac.uk::47d66899-762e-4b21-aa4c-09b0846015fa" providerId="AD" clId="Web-{0E2A670F-4368-3221-F8AD-A6187B4E91B7}" dt="2025-05-14T15:51:54.588" v="58" actId="20577"/>
          <ac:spMkLst>
            <pc:docMk/>
            <pc:sldMk cId="922883357" sldId="275"/>
            <ac:spMk id="2" creationId="{D5C5432F-17A1-5A02-AAD9-973A798CF516}"/>
          </ac:spMkLst>
        </pc:spChg>
        <pc:spChg chg="mod">
          <ac:chgData name="Lorna Lewis" userId="S::l.lewis@bathspa.ac.uk::47d66899-762e-4b21-aa4c-09b0846015fa" providerId="AD" clId="Web-{0E2A670F-4368-3221-F8AD-A6187B4E91B7}" dt="2025-05-14T15:54:56.476" v="107" actId="20577"/>
          <ac:spMkLst>
            <pc:docMk/>
            <pc:sldMk cId="922883357" sldId="275"/>
            <ac:spMk id="3" creationId="{445AAD53-7B89-FF21-35E5-E6B807D3EFF2}"/>
          </ac:spMkLst>
        </pc:spChg>
      </pc:sldChg>
      <pc:sldChg chg="modSp">
        <pc:chgData name="Lorna Lewis" userId="S::l.lewis@bathspa.ac.uk::47d66899-762e-4b21-aa4c-09b0846015fa" providerId="AD" clId="Web-{0E2A670F-4368-3221-F8AD-A6187B4E91B7}" dt="2025-05-14T16:05:44.929" v="433" actId="20577"/>
        <pc:sldMkLst>
          <pc:docMk/>
          <pc:sldMk cId="1620454752" sldId="276"/>
        </pc:sldMkLst>
        <pc:spChg chg="mod">
          <ac:chgData name="Lorna Lewis" userId="S::l.lewis@bathspa.ac.uk::47d66899-762e-4b21-aa4c-09b0846015fa" providerId="AD" clId="Web-{0E2A670F-4368-3221-F8AD-A6187B4E91B7}" dt="2025-05-14T16:02:13.882" v="413" actId="20577"/>
          <ac:spMkLst>
            <pc:docMk/>
            <pc:sldMk cId="1620454752" sldId="276"/>
            <ac:spMk id="2" creationId="{E8B004B8-8511-E323-8533-92633D203B4E}"/>
          </ac:spMkLst>
        </pc:spChg>
        <pc:spChg chg="mod">
          <ac:chgData name="Lorna Lewis" userId="S::l.lewis@bathspa.ac.uk::47d66899-762e-4b21-aa4c-09b0846015fa" providerId="AD" clId="Web-{0E2A670F-4368-3221-F8AD-A6187B4E91B7}" dt="2025-05-14T16:05:44.929" v="433" actId="20577"/>
          <ac:spMkLst>
            <pc:docMk/>
            <pc:sldMk cId="1620454752" sldId="276"/>
            <ac:spMk id="3" creationId="{F58BB681-B8CE-6C57-CEE9-EF2680BB27C6}"/>
          </ac:spMkLst>
        </pc:spChg>
      </pc:sldChg>
      <pc:sldChg chg="modSp">
        <pc:chgData name="Lorna Lewis" userId="S::l.lewis@bathspa.ac.uk::47d66899-762e-4b21-aa4c-09b0846015fa" providerId="AD" clId="Web-{0E2A670F-4368-3221-F8AD-A6187B4E91B7}" dt="2025-05-14T16:03:01.136" v="430" actId="1076"/>
        <pc:sldMkLst>
          <pc:docMk/>
          <pc:sldMk cId="3239431164" sldId="277"/>
        </pc:sldMkLst>
        <pc:spChg chg="mod">
          <ac:chgData name="Lorna Lewis" userId="S::l.lewis@bathspa.ac.uk::47d66899-762e-4b21-aa4c-09b0846015fa" providerId="AD" clId="Web-{0E2A670F-4368-3221-F8AD-A6187B4E91B7}" dt="2025-05-14T16:02:39.556" v="426" actId="20577"/>
          <ac:spMkLst>
            <pc:docMk/>
            <pc:sldMk cId="3239431164" sldId="277"/>
            <ac:spMk id="2" creationId="{F5F3FBD5-89F1-67A1-0277-3426A5E2EBA0}"/>
          </ac:spMkLst>
        </pc:spChg>
        <pc:spChg chg="mod">
          <ac:chgData name="Lorna Lewis" userId="S::l.lewis@bathspa.ac.uk::47d66899-762e-4b21-aa4c-09b0846015fa" providerId="AD" clId="Web-{0E2A670F-4368-3221-F8AD-A6187B4E91B7}" dt="2025-05-14T16:02:53.260" v="429" actId="20577"/>
          <ac:spMkLst>
            <pc:docMk/>
            <pc:sldMk cId="3239431164" sldId="277"/>
            <ac:spMk id="3" creationId="{13604BDE-3E26-EB03-A622-EF4A68C1841E}"/>
          </ac:spMkLst>
        </pc:spChg>
        <pc:graphicFrameChg chg="mod">
          <ac:chgData name="Lorna Lewis" userId="S::l.lewis@bathspa.ac.uk::47d66899-762e-4b21-aa4c-09b0846015fa" providerId="AD" clId="Web-{0E2A670F-4368-3221-F8AD-A6187B4E91B7}" dt="2025-05-14T16:03:01.136" v="430" actId="1076"/>
          <ac:graphicFrameMkLst>
            <pc:docMk/>
            <pc:sldMk cId="3239431164" sldId="277"/>
            <ac:graphicFrameMk id="5" creationId="{062D46D0-B4CA-1085-6551-30AAFBD8504B}"/>
          </ac:graphicFrameMkLst>
        </pc:graphicFrameChg>
      </pc:sldChg>
      <pc:sldChg chg="addSp delSp modSp new">
        <pc:chgData name="Lorna Lewis" userId="S::l.lewis@bathspa.ac.uk::47d66899-762e-4b21-aa4c-09b0846015fa" providerId="AD" clId="Web-{0E2A670F-4368-3221-F8AD-A6187B4E91B7}" dt="2025-05-14T16:00:34.703" v="321" actId="20577"/>
        <pc:sldMkLst>
          <pc:docMk/>
          <pc:sldMk cId="1695570114" sldId="278"/>
        </pc:sldMkLst>
        <pc:spChg chg="mod">
          <ac:chgData name="Lorna Lewis" userId="S::l.lewis@bathspa.ac.uk::47d66899-762e-4b21-aa4c-09b0846015fa" providerId="AD" clId="Web-{0E2A670F-4368-3221-F8AD-A6187B4E91B7}" dt="2025-05-14T16:00:34.703" v="321" actId="20577"/>
          <ac:spMkLst>
            <pc:docMk/>
            <pc:sldMk cId="1695570114" sldId="278"/>
            <ac:spMk id="2" creationId="{549367D6-E874-AA5A-3016-4496D429BBF1}"/>
          </ac:spMkLst>
        </pc:spChg>
        <pc:spChg chg="mod">
          <ac:chgData name="Lorna Lewis" userId="S::l.lewis@bathspa.ac.uk::47d66899-762e-4b21-aa4c-09b0846015fa" providerId="AD" clId="Web-{0E2A670F-4368-3221-F8AD-A6187B4E91B7}" dt="2025-05-14T16:00:31.438" v="319" actId="20577"/>
          <ac:spMkLst>
            <pc:docMk/>
            <pc:sldMk cId="1695570114" sldId="278"/>
            <ac:spMk id="3" creationId="{4301E564-3001-B3C4-D588-66136090E543}"/>
          </ac:spMkLst>
        </pc:spChg>
      </pc:sldChg>
    </pc:docChg>
  </pc:docChgLst>
  <pc:docChgLst>
    <pc:chgData name="Lorna Lewis" userId="47d66899-762e-4b21-aa4c-09b0846015fa" providerId="ADAL" clId="{59D3398F-E5F0-4222-8C58-C4960FDC28FC}"/>
    <pc:docChg chg="undo custSel modSld">
      <pc:chgData name="Lorna Lewis" userId="47d66899-762e-4b21-aa4c-09b0846015fa" providerId="ADAL" clId="{59D3398F-E5F0-4222-8C58-C4960FDC28FC}" dt="2025-01-24T15:26:35.066" v="19" actId="962"/>
      <pc:docMkLst>
        <pc:docMk/>
      </pc:docMkLst>
      <pc:sldChg chg="modSp mod">
        <pc:chgData name="Lorna Lewis" userId="47d66899-762e-4b21-aa4c-09b0846015fa" providerId="ADAL" clId="{59D3398F-E5F0-4222-8C58-C4960FDC28FC}" dt="2025-01-24T15:19:42.719" v="5" actId="13244"/>
        <pc:sldMkLst>
          <pc:docMk/>
          <pc:sldMk cId="0" sldId="263"/>
        </pc:sldMkLst>
      </pc:sldChg>
      <pc:sldChg chg="modSp mod">
        <pc:chgData name="Lorna Lewis" userId="47d66899-762e-4b21-aa4c-09b0846015fa" providerId="ADAL" clId="{59D3398F-E5F0-4222-8C58-C4960FDC28FC}" dt="2025-01-24T15:20:19.912" v="6" actId="13244"/>
        <pc:sldMkLst>
          <pc:docMk/>
          <pc:sldMk cId="0" sldId="270"/>
        </pc:sldMkLst>
      </pc:sldChg>
      <pc:sldChg chg="modSp mod">
        <pc:chgData name="Lorna Lewis" userId="47d66899-762e-4b21-aa4c-09b0846015fa" providerId="ADAL" clId="{59D3398F-E5F0-4222-8C58-C4960FDC28FC}" dt="2025-01-24T15:25:33.316" v="11" actId="1076"/>
        <pc:sldMkLst>
          <pc:docMk/>
          <pc:sldMk cId="0" sldId="272"/>
        </pc:sldMkLst>
      </pc:sldChg>
      <pc:sldChg chg="modSp mod">
        <pc:chgData name="Lorna Lewis" userId="47d66899-762e-4b21-aa4c-09b0846015fa" providerId="ADAL" clId="{59D3398F-E5F0-4222-8C58-C4960FDC28FC}" dt="2025-01-24T15:26:02.386" v="15" actId="1076"/>
        <pc:sldMkLst>
          <pc:docMk/>
          <pc:sldMk cId="0" sldId="273"/>
        </pc:sldMkLst>
      </pc:sldChg>
      <pc:sldChg chg="modSp mod">
        <pc:chgData name="Lorna Lewis" userId="47d66899-762e-4b21-aa4c-09b0846015fa" providerId="ADAL" clId="{59D3398F-E5F0-4222-8C58-C4960FDC28FC}" dt="2025-01-24T15:26:35.066" v="19" actId="962"/>
        <pc:sldMkLst>
          <pc:docMk/>
          <pc:sldMk cId="0" sldId="274"/>
        </pc:sldMkLst>
      </pc:sldChg>
    </pc:docChg>
  </pc:docChgLst>
  <pc:docChgLst>
    <pc:chgData name="Shaun Mudd" userId="e80bf90c-a474-43f6-8269-01a6d27907ba" providerId="ADAL" clId="{85F1359B-A63C-48FC-B04C-E7B2627A0DC3}"/>
    <pc:docChg chg="custSel modSld">
      <pc:chgData name="Shaun Mudd" userId="e80bf90c-a474-43f6-8269-01a6d27907ba" providerId="ADAL" clId="{85F1359B-A63C-48FC-B04C-E7B2627A0DC3}" dt="2025-07-06T20:34:01.559" v="3" actId="27636"/>
      <pc:docMkLst>
        <pc:docMk/>
      </pc:docMkLst>
      <pc:sldChg chg="modSp mod">
        <pc:chgData name="Shaun Mudd" userId="e80bf90c-a474-43f6-8269-01a6d27907ba" providerId="ADAL" clId="{85F1359B-A63C-48FC-B04C-E7B2627A0DC3}" dt="2025-07-06T20:34:01.559" v="3" actId="27636"/>
        <pc:sldMkLst>
          <pc:docMk/>
          <pc:sldMk cId="0" sldId="268"/>
        </pc:sldMkLst>
        <pc:spChg chg="mod">
          <ac:chgData name="Shaun Mudd" userId="e80bf90c-a474-43f6-8269-01a6d27907ba" providerId="ADAL" clId="{85F1359B-A63C-48FC-B04C-E7B2627A0DC3}" dt="2025-07-06T20:34:01.559" v="3" actId="27636"/>
          <ac:spMkLst>
            <pc:docMk/>
            <pc:sldMk cId="0" sldId="268"/>
            <ac:spMk id="206" creationId="{00000000-0000-0000-0000-000000000000}"/>
          </ac:spMkLst>
        </pc:spChg>
      </pc:sldChg>
      <pc:sldChg chg="modSp mod">
        <pc:chgData name="Shaun Mudd" userId="e80bf90c-a474-43f6-8269-01a6d27907ba" providerId="ADAL" clId="{85F1359B-A63C-48FC-B04C-E7B2627A0DC3}" dt="2025-07-06T20:25:52.048" v="1" actId="6549"/>
        <pc:sldMkLst>
          <pc:docMk/>
          <pc:sldMk cId="1620454752" sldId="276"/>
        </pc:sldMkLst>
        <pc:spChg chg="mod">
          <ac:chgData name="Shaun Mudd" userId="e80bf90c-a474-43f6-8269-01a6d27907ba" providerId="ADAL" clId="{85F1359B-A63C-48FC-B04C-E7B2627A0DC3}" dt="2025-07-06T20:25:52.048" v="1" actId="6549"/>
          <ac:spMkLst>
            <pc:docMk/>
            <pc:sldMk cId="1620454752" sldId="276"/>
            <ac:spMk id="3" creationId="{F58BB681-B8CE-6C57-CEE9-EF2680BB27C6}"/>
          </ac:spMkLst>
        </pc:spChg>
      </pc:sldChg>
    </pc:docChg>
  </pc:docChgLst>
  <pc:docChgLst>
    <pc:chgData clId="Web-{54634336-E3BA-4D28-81A0-362FCFB75864}"/>
    <pc:docChg chg="modSld">
      <pc:chgData name="" userId="" providerId="" clId="Web-{54634336-E3BA-4D28-81A0-362FCFB75864}" dt="2025-01-22T18:35:32.617" v="1" actId="20577"/>
      <pc:docMkLst>
        <pc:docMk/>
      </pc:docMkLst>
      <pc:sldChg chg="modSp">
        <pc:chgData name="" userId="" providerId="" clId="Web-{54634336-E3BA-4D28-81A0-362FCFB75864}" dt="2025-01-22T18:35:32.617" v="1" actId="20577"/>
        <pc:sldMkLst>
          <pc:docMk/>
          <pc:sldMk cId="0" sldId="256"/>
        </pc:sldMkLst>
      </pc:sldChg>
    </pc:docChg>
  </pc:docChgLst>
  <pc:docChgLst>
    <pc:chgData name="Lorna Lewis" userId="S::l.lewis@bathspa.ac.uk::47d66899-762e-4b21-aa4c-09b0846015fa" providerId="AD" clId="Web-{31CDC872-B6D1-406F-A8D4-DB27CE455E4A}"/>
    <pc:docChg chg="addSld modSld">
      <pc:chgData name="Lorna Lewis" userId="S::l.lewis@bathspa.ac.uk::47d66899-762e-4b21-aa4c-09b0846015fa" providerId="AD" clId="Web-{31CDC872-B6D1-406F-A8D4-DB27CE455E4A}" dt="2025-05-09T15:14:29.144" v="223" actId="20577"/>
      <pc:docMkLst>
        <pc:docMk/>
      </pc:docMkLst>
      <pc:sldChg chg="modSp new">
        <pc:chgData name="Lorna Lewis" userId="S::l.lewis@bathspa.ac.uk::47d66899-762e-4b21-aa4c-09b0846015fa" providerId="AD" clId="Web-{31CDC872-B6D1-406F-A8D4-DB27CE455E4A}" dt="2025-05-09T15:08:59.760" v="43" actId="20577"/>
        <pc:sldMkLst>
          <pc:docMk/>
          <pc:sldMk cId="922883357" sldId="275"/>
        </pc:sldMkLst>
        <pc:spChg chg="mod">
          <ac:chgData name="Lorna Lewis" userId="S::l.lewis@bathspa.ac.uk::47d66899-762e-4b21-aa4c-09b0846015fa" providerId="AD" clId="Web-{31CDC872-B6D1-406F-A8D4-DB27CE455E4A}" dt="2025-05-09T15:08:59.760" v="43" actId="20577"/>
          <ac:spMkLst>
            <pc:docMk/>
            <pc:sldMk cId="922883357" sldId="275"/>
            <ac:spMk id="2" creationId="{D5C5432F-17A1-5A02-AAD9-973A798CF516}"/>
          </ac:spMkLst>
        </pc:spChg>
        <pc:spChg chg="mod">
          <ac:chgData name="Lorna Lewis" userId="S::l.lewis@bathspa.ac.uk::47d66899-762e-4b21-aa4c-09b0846015fa" providerId="AD" clId="Web-{31CDC872-B6D1-406F-A8D4-DB27CE455E4A}" dt="2025-05-09T15:08:36.104" v="37" actId="20577"/>
          <ac:spMkLst>
            <pc:docMk/>
            <pc:sldMk cId="922883357" sldId="275"/>
            <ac:spMk id="3" creationId="{445AAD53-7B89-FF21-35E5-E6B807D3EFF2}"/>
          </ac:spMkLst>
        </pc:spChg>
      </pc:sldChg>
      <pc:sldChg chg="delSp modSp new">
        <pc:chgData name="Lorna Lewis" userId="S::l.lewis@bathspa.ac.uk::47d66899-762e-4b21-aa4c-09b0846015fa" providerId="AD" clId="Web-{31CDC872-B6D1-406F-A8D4-DB27CE455E4A}" dt="2025-05-09T15:14:29.144" v="223" actId="20577"/>
        <pc:sldMkLst>
          <pc:docMk/>
          <pc:sldMk cId="1620454752" sldId="276"/>
        </pc:sldMkLst>
        <pc:spChg chg="mod">
          <ac:chgData name="Lorna Lewis" userId="S::l.lewis@bathspa.ac.uk::47d66899-762e-4b21-aa4c-09b0846015fa" providerId="AD" clId="Web-{31CDC872-B6D1-406F-A8D4-DB27CE455E4A}" dt="2025-05-09T15:09:21.136" v="54" actId="20577"/>
          <ac:spMkLst>
            <pc:docMk/>
            <pc:sldMk cId="1620454752" sldId="276"/>
            <ac:spMk id="2" creationId="{E8B004B8-8511-E323-8533-92633D203B4E}"/>
          </ac:spMkLst>
        </pc:spChg>
        <pc:spChg chg="mod">
          <ac:chgData name="Lorna Lewis" userId="S::l.lewis@bathspa.ac.uk::47d66899-762e-4b21-aa4c-09b0846015fa" providerId="AD" clId="Web-{31CDC872-B6D1-406F-A8D4-DB27CE455E4A}" dt="2025-05-09T15:14:29.144" v="223" actId="20577"/>
          <ac:spMkLst>
            <pc:docMk/>
            <pc:sldMk cId="1620454752" sldId="276"/>
            <ac:spMk id="3" creationId="{F58BB681-B8CE-6C57-CEE9-EF2680BB27C6}"/>
          </ac:spMkLst>
        </pc:spChg>
      </pc:sldChg>
      <pc:sldChg chg="addSp delSp modSp new">
        <pc:chgData name="Lorna Lewis" userId="S::l.lewis@bathspa.ac.uk::47d66899-762e-4b21-aa4c-09b0846015fa" providerId="AD" clId="Web-{31CDC872-B6D1-406F-A8D4-DB27CE455E4A}" dt="2025-05-09T15:13:10.735" v="214"/>
        <pc:sldMkLst>
          <pc:docMk/>
          <pc:sldMk cId="3239431164" sldId="277"/>
        </pc:sldMkLst>
        <pc:spChg chg="mod">
          <ac:chgData name="Lorna Lewis" userId="S::l.lewis@bathspa.ac.uk::47d66899-762e-4b21-aa4c-09b0846015fa" providerId="AD" clId="Web-{31CDC872-B6D1-406F-A8D4-DB27CE455E4A}" dt="2025-05-09T15:10:14.590" v="63" actId="20577"/>
          <ac:spMkLst>
            <pc:docMk/>
            <pc:sldMk cId="3239431164" sldId="277"/>
            <ac:spMk id="2" creationId="{F5F3FBD5-89F1-67A1-0277-3426A5E2EBA0}"/>
          </ac:spMkLst>
        </pc:spChg>
        <pc:spChg chg="mod">
          <ac:chgData name="Lorna Lewis" userId="S::l.lewis@bathspa.ac.uk::47d66899-762e-4b21-aa4c-09b0846015fa" providerId="AD" clId="Web-{31CDC872-B6D1-406F-A8D4-DB27CE455E4A}" dt="2025-05-09T15:11:18.217" v="71" actId="20577"/>
          <ac:spMkLst>
            <pc:docMk/>
            <pc:sldMk cId="3239431164" sldId="277"/>
            <ac:spMk id="3" creationId="{13604BDE-3E26-EB03-A622-EF4A68C1841E}"/>
          </ac:spMkLst>
        </pc:spChg>
        <pc:graphicFrameChg chg="add mod modGraphic">
          <ac:chgData name="Lorna Lewis" userId="S::l.lewis@bathspa.ac.uk::47d66899-762e-4b21-aa4c-09b0846015fa" providerId="AD" clId="Web-{31CDC872-B6D1-406F-A8D4-DB27CE455E4A}" dt="2025-05-09T15:13:10.735" v="214"/>
          <ac:graphicFrameMkLst>
            <pc:docMk/>
            <pc:sldMk cId="3239431164" sldId="277"/>
            <ac:graphicFrameMk id="5" creationId="{062D46D0-B4CA-1085-6551-30AAFBD8504B}"/>
          </ac:graphicFrameMkLst>
        </pc:graphicFrameChg>
      </pc:sldChg>
    </pc:docChg>
  </pc:docChgLst>
  <pc:docChgLst>
    <pc:chgData name="Lorna Lewis" userId="S::l.lewis@bathspa.ac.uk::47d66899-762e-4b21-aa4c-09b0846015fa" providerId="AD" clId="Web-{54634336-E3BA-4D28-81A0-362FCFB75864}"/>
    <pc:docChg chg="mod modSld">
      <pc:chgData name="Lorna Lewis" userId="S::l.lewis@bathspa.ac.uk::47d66899-762e-4b21-aa4c-09b0846015fa" providerId="AD" clId="Web-{54634336-E3BA-4D28-81A0-362FCFB75864}" dt="2025-01-22T18:35:34.851" v="2" actId="33475"/>
      <pc:docMkLst>
        <pc:docMk/>
      </pc:docMkLst>
      <pc:sldChg chg="modSp">
        <pc:chgData name="Lorna Lewis" userId="S::l.lewis@bathspa.ac.uk::47d66899-762e-4b21-aa4c-09b0846015fa" providerId="AD" clId="Web-{54634336-E3BA-4D28-81A0-362FCFB75864}" dt="2025-01-22T18:35:33.789" v="1" actId="20577"/>
        <pc:sldMkLst>
          <pc:docMk/>
          <pc:sldMk cId="0" sldId="256"/>
        </pc:sldMkLst>
      </pc:sldChg>
    </pc:docChg>
  </pc:docChgLst>
  <pc:docChgLst>
    <pc:chgData name="Lorna Lewis" userId="S::l.lewis@bathspa.ac.uk::47d66899-762e-4b21-aa4c-09b0846015fa" providerId="AD" clId="Web-{C3071943-CAAE-4C78-B176-3DBD1D58C38C}"/>
    <pc:docChg chg="modSld">
      <pc:chgData name="Lorna Lewis" userId="S::l.lewis@bathspa.ac.uk::47d66899-762e-4b21-aa4c-09b0846015fa" providerId="AD" clId="Web-{C3071943-CAAE-4C78-B176-3DBD1D58C38C}" dt="2025-01-24T15:08:34.381" v="27"/>
      <pc:docMkLst>
        <pc:docMk/>
      </pc:docMkLst>
      <pc:sldChg chg="addSp delSp modSp">
        <pc:chgData name="Lorna Lewis" userId="S::l.lewis@bathspa.ac.uk::47d66899-762e-4b21-aa4c-09b0846015fa" providerId="AD" clId="Web-{C3071943-CAAE-4C78-B176-3DBD1D58C38C}" dt="2025-01-24T15:08:34.381" v="27"/>
        <pc:sldMkLst>
          <pc:docMk/>
          <pc:sldMk cId="0" sldId="263"/>
        </pc:sldMkLst>
      </pc:sldChg>
      <pc:sldChg chg="modSp">
        <pc:chgData name="Lorna Lewis" userId="S::l.lewis@bathspa.ac.uk::47d66899-762e-4b21-aa4c-09b0846015fa" providerId="AD" clId="Web-{C3071943-CAAE-4C78-B176-3DBD1D58C38C}" dt="2025-01-24T15:06:20.316" v="6" actId="20577"/>
        <pc:sldMkLst>
          <pc:docMk/>
          <pc:sldMk cId="0" sldId="265"/>
        </pc:sldMkLst>
      </pc:sldChg>
      <pc:sldChg chg="modSp">
        <pc:chgData name="Lorna Lewis" userId="S::l.lewis@bathspa.ac.uk::47d66899-762e-4b21-aa4c-09b0846015fa" providerId="AD" clId="Web-{C3071943-CAAE-4C78-B176-3DBD1D58C38C}" dt="2025-01-24T15:06:09.862" v="4" actId="20577"/>
        <pc:sldMkLst>
          <pc:docMk/>
          <pc:sldMk cId="0"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athspa.ac.uk/media/bathspaacuk/projects/teaching-expertise-guide/Writing-ILOs-v2024-07.docx"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itali.uq.edu.au/files/24672/Using-verbs-and-taxonomies-in-assessment-design.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bathspa.ac.uk/projects/teaching-expertise-guide/curiosity-driven-pedagogies/#d.en.13861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This is based on this document:  </a:t>
            </a:r>
            <a:r>
              <a:rPr lang="en-GB" u="sng">
                <a:solidFill>
                  <a:schemeClr val="hlink"/>
                </a:solidFill>
                <a:hlinkClick r:id="rId3"/>
              </a:rPr>
              <a:t>https://www.bathspa.ac.uk/media/bathspaacuk/projects/teaching-expertise-guide/Writing-ILOs-v2024-07.docx</a:t>
            </a:r>
            <a:endParaRPr/>
          </a:p>
          <a:p>
            <a:pPr marL="0" lvl="0" indent="0" algn="l" rtl="0">
              <a:lnSpc>
                <a:spcPct val="100000"/>
              </a:lnSpc>
              <a:spcBef>
                <a:spcPts val="0"/>
              </a:spcBef>
              <a:spcAft>
                <a:spcPts val="0"/>
              </a:spcAft>
              <a:buSzPts val="1400"/>
              <a:buNone/>
            </a:pPr>
            <a:endParaRPr/>
          </a:p>
        </p:txBody>
      </p:sp>
      <p:sp>
        <p:nvSpPr>
          <p:cNvPr id="76" name="Google Shape;7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6" name="Google Shape;16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u="none"/>
              <a:t>00:45-01:00 (15 mins): for section 3</a:t>
            </a:r>
            <a:endParaRPr sz="1200"/>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a:t>ILOs have to align to ILOs at different levels</a:t>
            </a:r>
            <a:endParaRPr/>
          </a:p>
        </p:txBody>
      </p:sp>
      <p:sp>
        <p:nvSpPr>
          <p:cNvPr id="177" name="Google Shape;177;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15</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u="none"/>
              <a:t>00:45-01:00 (15 mins): for section 3</a:t>
            </a:r>
            <a:endParaRPr sz="1200"/>
          </a:p>
          <a:p>
            <a:pPr marL="0" marR="0" lvl="0" indent="0" algn="l" rtl="0">
              <a:lnSpc>
                <a:spcPct val="100000"/>
              </a:lnSpc>
              <a:spcBef>
                <a:spcPts val="0"/>
              </a:spcBef>
              <a:spcAft>
                <a:spcPts val="0"/>
              </a:spcAft>
              <a:buClr>
                <a:schemeClr val="dk1"/>
              </a:buClr>
              <a:buSzPts val="1200"/>
              <a:buFont typeface="Calibri"/>
              <a:buNone/>
            </a:pPr>
            <a:endParaRPr b="1" u="sng"/>
          </a:p>
          <a:p>
            <a:pPr marL="0" marR="0" lvl="0" indent="0" algn="l" rtl="0">
              <a:lnSpc>
                <a:spcPct val="100000"/>
              </a:lnSpc>
              <a:spcBef>
                <a:spcPts val="0"/>
              </a:spcBef>
              <a:spcAft>
                <a:spcPts val="0"/>
              </a:spcAft>
              <a:buClr>
                <a:schemeClr val="dk1"/>
              </a:buClr>
              <a:buSzPts val="1200"/>
              <a:buFont typeface="Calibri"/>
              <a:buNone/>
            </a:pPr>
            <a:r>
              <a:rPr lang="en-GB" b="1" u="sng"/>
              <a:t>See the “Guide to Writing Programme Aims &amp; Intended Learning-Outcomes” – more guidance from SOLO and Bloom </a:t>
            </a: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a:t>Also SOLO taxonomy</a:t>
            </a:r>
            <a:endParaRPr/>
          </a:p>
        </p:txBody>
      </p:sp>
      <p:sp>
        <p:nvSpPr>
          <p:cNvPr id="194" name="Google Shape;194;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b="1" u="sng"/>
              <a:t>HAND OUT: Education Design Principles September 2023</a:t>
            </a: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a:t>LOs don’t exist in a vacuum.  They relate to:</a:t>
            </a:r>
            <a:endParaRPr/>
          </a:p>
          <a:p>
            <a:pPr marL="171450" lvl="0" indent="-171450" algn="l" rtl="0">
              <a:lnSpc>
                <a:spcPct val="100000"/>
              </a:lnSpc>
              <a:spcBef>
                <a:spcPts val="0"/>
              </a:spcBef>
              <a:spcAft>
                <a:spcPts val="0"/>
              </a:spcAft>
              <a:buSzPts val="1400"/>
              <a:buFont typeface="Calibri"/>
              <a:buChar char="-"/>
            </a:pPr>
            <a:r>
              <a:rPr lang="en-GB"/>
              <a:t>Institutional frameworks</a:t>
            </a:r>
            <a:endParaRPr/>
          </a:p>
          <a:p>
            <a:pPr marL="171450" lvl="0" indent="-171450" algn="l" rtl="0">
              <a:lnSpc>
                <a:spcPct val="100000"/>
              </a:lnSpc>
              <a:spcBef>
                <a:spcPts val="0"/>
              </a:spcBef>
              <a:spcAft>
                <a:spcPts val="0"/>
              </a:spcAft>
              <a:buSzPts val="1400"/>
              <a:buFont typeface="Calibri"/>
              <a:buChar char="-"/>
            </a:pPr>
            <a:r>
              <a:rPr lang="en-GB"/>
              <a:t>National frameworks</a:t>
            </a:r>
            <a:endParaRPr/>
          </a:p>
          <a:p>
            <a:pPr marL="171450" lvl="0" indent="-82550" algn="l" rtl="0">
              <a:lnSpc>
                <a:spcPct val="100000"/>
              </a:lnSpc>
              <a:spcBef>
                <a:spcPts val="0"/>
              </a:spcBef>
              <a:spcAft>
                <a:spcPts val="0"/>
              </a:spcAft>
              <a:buSzPts val="1400"/>
              <a:buFont typeface="Calibri"/>
              <a:buNone/>
            </a:pPr>
            <a:endParaRPr/>
          </a:p>
          <a:p>
            <a:pPr marL="0" lvl="0" indent="0" algn="l" rtl="0">
              <a:lnSpc>
                <a:spcPct val="100000"/>
              </a:lnSpc>
              <a:spcBef>
                <a:spcPts val="0"/>
              </a:spcBef>
              <a:spcAft>
                <a:spcPts val="0"/>
              </a:spcAft>
              <a:buSzPts val="1400"/>
              <a:buFont typeface="Calibri"/>
              <a:buNone/>
            </a:pPr>
            <a:r>
              <a:rPr lang="en-GB"/>
              <a:t>BSU Education Design Principles </a:t>
            </a:r>
            <a:endParaRPr/>
          </a:p>
          <a:p>
            <a:pPr marL="171450" lvl="0" indent="-171450" algn="l" rtl="0">
              <a:lnSpc>
                <a:spcPct val="100000"/>
              </a:lnSpc>
              <a:spcBef>
                <a:spcPts val="0"/>
              </a:spcBef>
              <a:spcAft>
                <a:spcPts val="0"/>
              </a:spcAft>
              <a:buSzPts val="1400"/>
              <a:buFont typeface="Arial"/>
              <a:buChar char="•"/>
            </a:pPr>
            <a:r>
              <a:rPr lang="en-GB"/>
              <a:t>Helps align programmes and modules to Ed Strategy</a:t>
            </a:r>
            <a:endParaRPr/>
          </a:p>
          <a:p>
            <a:pPr marL="171450" lvl="0" indent="-171450" algn="l" rtl="0">
              <a:lnSpc>
                <a:spcPct val="100000"/>
              </a:lnSpc>
              <a:spcBef>
                <a:spcPts val="0"/>
              </a:spcBef>
              <a:spcAft>
                <a:spcPts val="0"/>
              </a:spcAft>
              <a:buSzPts val="1400"/>
              <a:buFont typeface="Arial"/>
              <a:buChar char="•"/>
            </a:pPr>
            <a:r>
              <a:rPr lang="en-GB"/>
              <a:t>Ensures consistent offer</a:t>
            </a:r>
            <a:endParaRPr/>
          </a:p>
          <a:p>
            <a:pPr marL="171450" lvl="0" indent="-171450" algn="l" rtl="0">
              <a:lnSpc>
                <a:spcPct val="100000"/>
              </a:lnSpc>
              <a:spcBef>
                <a:spcPts val="0"/>
              </a:spcBef>
              <a:spcAft>
                <a:spcPts val="0"/>
              </a:spcAft>
              <a:buSzPts val="1400"/>
              <a:buFont typeface="Arial"/>
              <a:buChar char="•"/>
            </a:pPr>
            <a:r>
              <a:rPr lang="en-GB"/>
              <a:t>This helps the student have a good experience.</a:t>
            </a:r>
            <a:endParaRPr/>
          </a:p>
          <a:p>
            <a:pPr marL="0" lvl="0" indent="0" algn="l" rtl="0">
              <a:lnSpc>
                <a:spcPct val="100000"/>
              </a:lnSpc>
              <a:spcBef>
                <a:spcPts val="0"/>
              </a:spcBef>
              <a:spcAft>
                <a:spcPts val="0"/>
              </a:spcAft>
              <a:buSzPts val="1400"/>
              <a:buFont typeface="Calibri"/>
              <a:buNone/>
            </a:pPr>
            <a:endParaRPr/>
          </a:p>
          <a:p>
            <a:pPr marL="0" lvl="0" indent="0" algn="l" rtl="0">
              <a:lnSpc>
                <a:spcPct val="100000"/>
              </a:lnSpc>
              <a:spcBef>
                <a:spcPts val="0"/>
              </a:spcBef>
              <a:spcAft>
                <a:spcPts val="0"/>
              </a:spcAft>
              <a:buSzPts val="1400"/>
              <a:buFont typeface="Calibri"/>
              <a:buNone/>
            </a:pPr>
            <a:r>
              <a:rPr lang="en-GB"/>
              <a:t>National level: QAA.  Monitors and advises on HE.  It sets two key sets of docs:</a:t>
            </a:r>
            <a:endParaRPr/>
          </a:p>
          <a:p>
            <a:pPr marL="171450" lvl="0" indent="-171450" algn="l" rtl="0">
              <a:lnSpc>
                <a:spcPct val="100000"/>
              </a:lnSpc>
              <a:spcBef>
                <a:spcPts val="0"/>
              </a:spcBef>
              <a:spcAft>
                <a:spcPts val="0"/>
              </a:spcAft>
              <a:buSzPts val="1400"/>
              <a:buFont typeface="Calibri"/>
              <a:buChar char="-"/>
            </a:pPr>
            <a:r>
              <a:rPr lang="en-GB"/>
              <a:t>FHEQ framework.  Key bit are the level descriptors – what different levels of study should look like.</a:t>
            </a:r>
            <a:endParaRPr/>
          </a:p>
          <a:p>
            <a:pPr marL="628650" lvl="1" indent="-171450" algn="l" rtl="0">
              <a:lnSpc>
                <a:spcPct val="100000"/>
              </a:lnSpc>
              <a:spcBef>
                <a:spcPts val="0"/>
              </a:spcBef>
              <a:spcAft>
                <a:spcPts val="0"/>
              </a:spcAft>
              <a:buSzPts val="1400"/>
              <a:buFont typeface="Arial"/>
              <a:buChar char="•"/>
            </a:pPr>
            <a:r>
              <a:rPr lang="en-GB"/>
              <a:t>Level 4 = p.21</a:t>
            </a:r>
            <a:endParaRPr/>
          </a:p>
          <a:p>
            <a:pPr marL="628650" lvl="1" indent="-171450" algn="l" rtl="0">
              <a:lnSpc>
                <a:spcPct val="100000"/>
              </a:lnSpc>
              <a:spcBef>
                <a:spcPts val="0"/>
              </a:spcBef>
              <a:spcAft>
                <a:spcPts val="0"/>
              </a:spcAft>
              <a:buSzPts val="1400"/>
              <a:buFont typeface="Arial"/>
              <a:buChar char="•"/>
            </a:pPr>
            <a:r>
              <a:rPr lang="en-GB"/>
              <a:t>(SEEC Credit Level Descriptors – possibly easier to use?; also includes Level 3 on p.12)</a:t>
            </a:r>
            <a:endParaRPr/>
          </a:p>
          <a:p>
            <a:pPr marL="171450" lvl="0" indent="-171450" algn="l" rtl="0">
              <a:lnSpc>
                <a:spcPct val="100000"/>
              </a:lnSpc>
              <a:spcBef>
                <a:spcPts val="0"/>
              </a:spcBef>
              <a:spcAft>
                <a:spcPts val="0"/>
              </a:spcAft>
              <a:buSzPts val="1400"/>
              <a:buFont typeface="Calibri"/>
              <a:buChar char="-"/>
            </a:pPr>
            <a:r>
              <a:rPr lang="en-GB"/>
              <a:t>Benchmark statements for each discipline – what a graduate in each discipline should be able to demonstrate by the end of their programme.</a:t>
            </a:r>
            <a:endParaRPr/>
          </a:p>
          <a:p>
            <a:pPr marL="628650" lvl="1" indent="-171450" algn="l" rtl="0">
              <a:lnSpc>
                <a:spcPct val="100000"/>
              </a:lnSpc>
              <a:spcBef>
                <a:spcPts val="0"/>
              </a:spcBef>
              <a:spcAft>
                <a:spcPts val="0"/>
              </a:spcAft>
              <a:buSzPts val="1400"/>
              <a:buFont typeface="Arial"/>
              <a:buChar char="•"/>
            </a:pPr>
            <a:r>
              <a:rPr lang="en-GB"/>
              <a:t>Link goes to “Business and Management” statement</a:t>
            </a:r>
            <a:endParaRPr/>
          </a:p>
          <a:p>
            <a:pPr marL="628650" lvl="1" indent="-171450" algn="l" rtl="0">
              <a:lnSpc>
                <a:spcPct val="100000"/>
              </a:lnSpc>
              <a:spcBef>
                <a:spcPts val="0"/>
              </a:spcBef>
              <a:spcAft>
                <a:spcPts val="0"/>
              </a:spcAft>
              <a:buSzPts val="1400"/>
              <a:buFont typeface="Arial"/>
              <a:buChar char="•"/>
            </a:pPr>
            <a:r>
              <a:rPr lang="en-GB"/>
              <a:t>Section 4 (p.18 onwards) “Benchmark standards” = the minimum expectations of a student who gains a qualification in this discipline, by classification (e.g. what you need to do to get a 2:1)</a:t>
            </a:r>
            <a:endParaRPr/>
          </a:p>
          <a:p>
            <a:pPr marL="171450" lvl="0" indent="-82550" algn="l" rtl="0">
              <a:lnSpc>
                <a:spcPct val="100000"/>
              </a:lnSpc>
              <a:spcBef>
                <a:spcPts val="0"/>
              </a:spcBef>
              <a:spcAft>
                <a:spcPts val="0"/>
              </a:spcAft>
              <a:buSzPts val="1400"/>
              <a:buFont typeface="Calibri"/>
              <a:buNone/>
            </a:pP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203" name="Google Shape;203;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17</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u="none"/>
              <a:t>01:00-01:15 (15 mins): for section 4</a:t>
            </a:r>
            <a:endParaRPr sz="1200"/>
          </a:p>
          <a:p>
            <a:pPr marL="457200" marR="0" lvl="0" indent="-22860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Font typeface="Calibri"/>
              <a:buNone/>
            </a:pPr>
            <a:r>
              <a:rPr lang="en-GB" u="none"/>
              <a:t>Constructive alignment:</a:t>
            </a:r>
            <a:endParaRPr/>
          </a:p>
          <a:p>
            <a:pPr marL="171450" lvl="0" indent="-171450" algn="l" rtl="0">
              <a:lnSpc>
                <a:spcPct val="100000"/>
              </a:lnSpc>
              <a:spcBef>
                <a:spcPts val="0"/>
              </a:spcBef>
              <a:spcAft>
                <a:spcPts val="0"/>
              </a:spcAft>
              <a:buSzPts val="1400"/>
              <a:buFont typeface="Calibri"/>
              <a:buChar char="-"/>
            </a:pPr>
            <a:r>
              <a:rPr lang="en-GB" u="none"/>
              <a:t>Important that prog, mod or session are all constructively aligned.</a:t>
            </a:r>
            <a:endParaRPr/>
          </a:p>
          <a:p>
            <a:pPr marL="171450" lvl="0" indent="-171450" algn="l" rtl="0">
              <a:lnSpc>
                <a:spcPct val="100000"/>
              </a:lnSpc>
              <a:spcBef>
                <a:spcPts val="0"/>
              </a:spcBef>
              <a:spcAft>
                <a:spcPts val="0"/>
              </a:spcAft>
              <a:buSzPts val="1400"/>
              <a:buFont typeface="Calibri"/>
              <a:buChar char="-"/>
            </a:pPr>
            <a:r>
              <a:rPr lang="en-GB" u="none"/>
              <a:t>They all link together</a:t>
            </a:r>
            <a:endParaRPr/>
          </a:p>
          <a:p>
            <a:pPr marL="171450" lvl="0" indent="-171450" algn="l" rtl="0">
              <a:lnSpc>
                <a:spcPct val="100000"/>
              </a:lnSpc>
              <a:spcBef>
                <a:spcPts val="0"/>
              </a:spcBef>
              <a:spcAft>
                <a:spcPts val="0"/>
              </a:spcAft>
              <a:buSzPts val="1400"/>
              <a:buFont typeface="Calibri"/>
              <a:buChar char="-"/>
            </a:pPr>
            <a:r>
              <a:rPr lang="en-GB" u="none"/>
              <a:t>The period of learning helps them work towards the ILOs and their assessments</a:t>
            </a:r>
            <a:endParaRPr/>
          </a:p>
          <a:p>
            <a:pPr marL="171450" lvl="0" indent="-171450" algn="l" rtl="0">
              <a:lnSpc>
                <a:spcPct val="100000"/>
              </a:lnSpc>
              <a:spcBef>
                <a:spcPts val="0"/>
              </a:spcBef>
              <a:spcAft>
                <a:spcPts val="0"/>
              </a:spcAft>
              <a:buSzPts val="1400"/>
              <a:buFont typeface="Calibri"/>
              <a:buChar char="-"/>
            </a:pPr>
            <a:r>
              <a:rPr lang="en-GB" u="none"/>
              <a:t>The assessments are designed to assess how well they meet the ILOs</a:t>
            </a: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214" name="Google Shape;214;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18</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None/>
            </a:pPr>
            <a:r>
              <a:rPr lang="en-GB"/>
              <a:t>Make it yours: Interrogate and get into the core of the ILOs as proposed in the BSU materials. </a:t>
            </a:r>
            <a:endParaRPr/>
          </a:p>
        </p:txBody>
      </p:sp>
      <p:sp>
        <p:nvSpPr>
          <p:cNvPr id="233" name="Google Shape;23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10f906a24e_0_5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This is an exercise of imagination, to push boundaries and to ask so called “silly” questions, which are never silly.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GB" dirty="0"/>
              <a:t>Ideas for a </a:t>
            </a:r>
            <a:r>
              <a:rPr lang="en-GB" dirty="0" err="1"/>
              <a:t>tiktok</a:t>
            </a:r>
            <a:r>
              <a:rPr lang="en-GB" dirty="0"/>
              <a:t> / social media ILO (this is a fun exercise aimed at  finding ways to be clear and concise with the ILOs):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GB" sz="1100" b="1" dirty="0">
                <a:latin typeface="Arial"/>
                <a:ea typeface="Arial"/>
                <a:cs typeface="Arial"/>
                <a:sym typeface="Arial"/>
              </a:rPr>
              <a:t>Simplify the Message</a:t>
            </a:r>
            <a:r>
              <a:rPr lang="en-GB" sz="1100" dirty="0">
                <a:latin typeface="Arial"/>
                <a:ea typeface="Arial"/>
                <a:cs typeface="Arial"/>
                <a:sym typeface="Arial"/>
              </a:rPr>
              <a:t>: Break down the learning outcomes into clear, concise points. Use simple language and visuals to make the content easily understandable.</a:t>
            </a:r>
            <a:br>
              <a:rPr lang="en-GB" sz="1100" dirty="0">
                <a:latin typeface="Arial"/>
                <a:ea typeface="Arial"/>
                <a:cs typeface="Arial"/>
                <a:sym typeface="Arial"/>
              </a:rPr>
            </a:br>
            <a:r>
              <a:rPr lang="en-GB" sz="1100" b="1" dirty="0">
                <a:latin typeface="Arial"/>
                <a:ea typeface="Arial"/>
                <a:cs typeface="Arial"/>
                <a:sym typeface="Arial"/>
              </a:rPr>
              <a:t>Engage with Visuals and Audio</a:t>
            </a:r>
            <a:r>
              <a:rPr lang="en-GB" sz="1100" dirty="0">
                <a:latin typeface="Arial"/>
                <a:ea typeface="Arial"/>
                <a:cs typeface="Arial"/>
                <a:sym typeface="Arial"/>
              </a:rPr>
              <a:t>: Use engaging visuals, animations, and background music to capture attention. Highlight key points with text overlays or voiceovers.</a:t>
            </a:r>
            <a:br>
              <a:rPr lang="en-GB" sz="1100" dirty="0">
                <a:latin typeface="Arial"/>
                <a:ea typeface="Arial"/>
                <a:cs typeface="Arial"/>
                <a:sym typeface="Arial"/>
              </a:rPr>
            </a:br>
            <a:r>
              <a:rPr lang="en-GB" sz="1100" b="1" dirty="0">
                <a:latin typeface="Arial"/>
                <a:ea typeface="Arial"/>
                <a:cs typeface="Arial"/>
                <a:sym typeface="Arial"/>
              </a:rPr>
              <a:t>Call to Action</a:t>
            </a:r>
            <a:r>
              <a:rPr lang="en-GB" sz="1100" dirty="0">
                <a:latin typeface="Arial"/>
                <a:ea typeface="Arial"/>
                <a:cs typeface="Arial"/>
                <a:sym typeface="Arial"/>
              </a:rPr>
              <a:t>: End with a call to action, encouraging viewers to apply what they've learned or explore more. This could be a prompt to visit a website, try a new skill, or share their thoughts in the comments.</a:t>
            </a:r>
            <a:br>
              <a:rPr lang="en-GB" sz="1100" dirty="0">
                <a:latin typeface="Arial"/>
                <a:ea typeface="Arial"/>
                <a:cs typeface="Arial"/>
                <a:sym typeface="Arial"/>
              </a:rPr>
            </a:br>
            <a:endParaRPr sz="1100" dirty="0">
              <a:latin typeface="Arial"/>
              <a:ea typeface="Arial"/>
              <a:cs typeface="Arial"/>
              <a:sym typeface="Arial"/>
            </a:endParaRPr>
          </a:p>
          <a:p>
            <a:pPr marL="0" lvl="0" indent="0" algn="l" rtl="0">
              <a:lnSpc>
                <a:spcPct val="100000"/>
              </a:lnSpc>
              <a:spcBef>
                <a:spcPts val="0"/>
              </a:spcBef>
              <a:spcAft>
                <a:spcPts val="0"/>
              </a:spcAft>
              <a:buSzPts val="1400"/>
              <a:buNone/>
            </a:pPr>
            <a:endParaRPr dirty="0"/>
          </a:p>
        </p:txBody>
      </p:sp>
      <p:sp>
        <p:nvSpPr>
          <p:cNvPr id="242" name="Google Shape;242;g310f906a24e_0_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0" name="Google Shape;250;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0" name="Google Shape;26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0" name="Google Shape;270;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This is related with this document: https://www.bathspa.ac.uk/media/bathspaacuk/projects/teaching-expertise-guide/Writing-ILOs-v2024-07.docx</a:t>
            </a:r>
            <a:endParaRPr/>
          </a:p>
          <a:p>
            <a:pPr marL="0" lvl="0" indent="0" algn="l" rtl="0">
              <a:lnSpc>
                <a:spcPct val="100000"/>
              </a:lnSpc>
              <a:spcBef>
                <a:spcPts val="0"/>
              </a:spcBef>
              <a:spcAft>
                <a:spcPts val="0"/>
              </a:spcAft>
              <a:buSzPts val="1400"/>
              <a:buNone/>
            </a:pPr>
            <a:endParaRPr/>
          </a:p>
          <a:p>
            <a:pPr marL="0" lvl="0" indent="0" algn="ctr" rtl="0">
              <a:lnSpc>
                <a:spcPct val="155636"/>
              </a:lnSpc>
              <a:spcBef>
                <a:spcPts val="1200"/>
              </a:spcBef>
              <a:spcAft>
                <a:spcPts val="0"/>
              </a:spcAft>
              <a:buClr>
                <a:schemeClr val="dk1"/>
              </a:buClr>
              <a:buSzPts val="1100"/>
              <a:buFont typeface="Arial"/>
              <a:buNone/>
            </a:pPr>
            <a:r>
              <a:rPr lang="en-GB" sz="1600" b="1" i="1">
                <a:solidFill>
                  <a:srgbClr val="2F5496"/>
                </a:solidFill>
                <a:latin typeface="Arial"/>
                <a:ea typeface="Arial"/>
                <a:cs typeface="Arial"/>
                <a:sym typeface="Arial"/>
              </a:rPr>
              <a:t>How to write Intended Learning Outcomes</a:t>
            </a:r>
            <a:endParaRPr sz="1600" b="1" i="1">
              <a:solidFill>
                <a:srgbClr val="2F5496"/>
              </a:solidFill>
              <a:latin typeface="Arial"/>
              <a:ea typeface="Arial"/>
              <a:cs typeface="Arial"/>
              <a:sym typeface="Arial"/>
            </a:endParaRPr>
          </a:p>
          <a:p>
            <a:pPr marL="0" lvl="0" indent="0" algn="l" rtl="0">
              <a:lnSpc>
                <a:spcPct val="106999"/>
              </a:lnSpc>
              <a:spcBef>
                <a:spcPts val="0"/>
              </a:spcBef>
              <a:spcAft>
                <a:spcPts val="0"/>
              </a:spcAft>
              <a:buClr>
                <a:schemeClr val="dk1"/>
              </a:buClr>
              <a:buSzPts val="1100"/>
              <a:buFont typeface="Arial"/>
              <a:buNone/>
            </a:pPr>
            <a:r>
              <a:rPr lang="en-GB" sz="1100"/>
              <a:t> </a:t>
            </a:r>
            <a:endParaRPr sz="1100"/>
          </a:p>
          <a:p>
            <a:pPr marL="0" lvl="0" indent="0" algn="l" rtl="0">
              <a:lnSpc>
                <a:spcPct val="106999"/>
              </a:lnSpc>
              <a:spcBef>
                <a:spcPts val="800"/>
              </a:spcBef>
              <a:spcAft>
                <a:spcPts val="0"/>
              </a:spcAft>
              <a:buClr>
                <a:schemeClr val="dk1"/>
              </a:buClr>
              <a:buSzPts val="1100"/>
              <a:buFont typeface="Arial"/>
              <a:buNone/>
            </a:pPr>
            <a:r>
              <a:rPr lang="en-GB" sz="1100"/>
              <a:t>This document provides guidance on how to write Intended Learning Outcomes (ILOs) for use at Bath Spa University (BSU).  This document is produced with thanks to the University of Queensland’s Institute for Teaching and Learning Innovation for sharing</a:t>
            </a:r>
            <a:r>
              <a:rPr lang="en-GB" sz="1100">
                <a:uFill>
                  <a:noFill/>
                </a:uFill>
                <a:hlinkClick r:id="rId3"/>
              </a:rPr>
              <a:t> </a:t>
            </a:r>
            <a:r>
              <a:rPr lang="en-GB" sz="1100" u="sng">
                <a:solidFill>
                  <a:srgbClr val="0563C1"/>
                </a:solidFill>
                <a:hlinkClick r:id="rId3">
                  <a:extLst>
                    <a:ext uri="{A12FA001-AC4F-418D-AE19-62706E023703}">
                      <ahyp:hlinkClr xmlns:ahyp="http://schemas.microsoft.com/office/drawing/2018/hyperlinkcolor" val="tx"/>
                    </a:ext>
                  </a:extLst>
                </a:hlinkClick>
              </a:rPr>
              <a:t>their guide</a:t>
            </a:r>
            <a:r>
              <a:rPr lang="en-GB" sz="1100"/>
              <a:t>, on which this document is based.</a:t>
            </a:r>
            <a:endParaRPr sz="1100"/>
          </a:p>
          <a:p>
            <a:pPr marL="0" lvl="0" indent="0" algn="l" rtl="0">
              <a:lnSpc>
                <a:spcPct val="106999"/>
              </a:lnSpc>
              <a:spcBef>
                <a:spcPts val="800"/>
              </a:spcBef>
              <a:spcAft>
                <a:spcPts val="0"/>
              </a:spcAft>
              <a:buClr>
                <a:schemeClr val="dk1"/>
              </a:buClr>
              <a:buSzPts val="1100"/>
              <a:buFont typeface="Arial"/>
              <a:buNone/>
            </a:pPr>
            <a:r>
              <a:rPr lang="en-GB" sz="1100"/>
              <a:t>                                                                                                                                     </a:t>
            </a:r>
            <a:endParaRPr sz="1100"/>
          </a:p>
          <a:p>
            <a:pPr marL="0" lvl="0" indent="0" algn="l" rtl="0">
              <a:lnSpc>
                <a:spcPct val="155636"/>
              </a:lnSpc>
              <a:spcBef>
                <a:spcPts val="1200"/>
              </a:spcBef>
              <a:spcAft>
                <a:spcPts val="0"/>
              </a:spcAft>
              <a:buClr>
                <a:schemeClr val="dk1"/>
              </a:buClr>
              <a:buSzPts val="1100"/>
              <a:buFont typeface="Arial"/>
              <a:buNone/>
            </a:pPr>
            <a:r>
              <a:rPr lang="en-GB" sz="1600">
                <a:solidFill>
                  <a:srgbClr val="2F5496"/>
                </a:solidFill>
                <a:latin typeface="Arial"/>
                <a:ea typeface="Arial"/>
                <a:cs typeface="Arial"/>
                <a:sym typeface="Arial"/>
              </a:rPr>
              <a:t>Summary &amp; Contents</a:t>
            </a:r>
            <a:endParaRPr sz="1600">
              <a:solidFill>
                <a:srgbClr val="2F5496"/>
              </a:solidFill>
              <a:latin typeface="Arial"/>
              <a:ea typeface="Arial"/>
              <a:cs typeface="Arial"/>
              <a:sym typeface="Arial"/>
            </a:endParaRPr>
          </a:p>
          <a:p>
            <a:pPr marL="0" lvl="0" indent="0" algn="l" rtl="0">
              <a:lnSpc>
                <a:spcPct val="106999"/>
              </a:lnSpc>
              <a:spcBef>
                <a:spcPts val="0"/>
              </a:spcBef>
              <a:spcAft>
                <a:spcPts val="0"/>
              </a:spcAft>
              <a:buClr>
                <a:schemeClr val="dk1"/>
              </a:buClr>
              <a:buSzPts val="1100"/>
              <a:buFont typeface="Arial"/>
              <a:buNone/>
            </a:pPr>
            <a:r>
              <a:rPr lang="en-GB" sz="1100">
                <a:solidFill>
                  <a:srgbClr val="0563C1"/>
                </a:solidFill>
              </a:rPr>
              <a:t>What is the difference between aims and learning outcomes?</a:t>
            </a:r>
            <a:endParaRPr sz="1100">
              <a:solidFill>
                <a:srgbClr val="0563C1"/>
              </a:solidFill>
            </a:endParaRPr>
          </a:p>
          <a:p>
            <a:pPr marL="139700" lvl="0" indent="0" algn="l" rtl="0">
              <a:lnSpc>
                <a:spcPct val="106999"/>
              </a:lnSpc>
              <a:spcBef>
                <a:spcPts val="500"/>
              </a:spcBef>
              <a:spcAft>
                <a:spcPts val="0"/>
              </a:spcAft>
              <a:buClr>
                <a:schemeClr val="dk1"/>
              </a:buClr>
              <a:buSzPts val="1100"/>
              <a:buFont typeface="Arial"/>
              <a:buNone/>
            </a:pPr>
            <a:r>
              <a:rPr lang="en-GB" sz="1100">
                <a:solidFill>
                  <a:srgbClr val="0563C1"/>
                </a:solidFill>
              </a:rPr>
              <a:t>What about learning ‘objectives’?</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What do I need to consider when designing Programme ILOs?</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What do I need to consider when designing Module ILOs?</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In what form are ILOs written?</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Appendix 1: Overview of ILOs – what, why and how</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Appendix 2: Alignment between ILOs and Assessment</a:t>
            </a:r>
            <a:endParaRPr sz="1100">
              <a:solidFill>
                <a:srgbClr val="0563C1"/>
              </a:solidFill>
            </a:endParaRPr>
          </a:p>
          <a:p>
            <a:pPr marL="0" lvl="0" indent="0" algn="l" rtl="0">
              <a:lnSpc>
                <a:spcPct val="106999"/>
              </a:lnSpc>
              <a:spcBef>
                <a:spcPts val="500"/>
              </a:spcBef>
              <a:spcAft>
                <a:spcPts val="0"/>
              </a:spcAft>
              <a:buClr>
                <a:schemeClr val="dk1"/>
              </a:buClr>
              <a:buSzPts val="1100"/>
              <a:buFont typeface="Arial"/>
              <a:buNone/>
            </a:pPr>
            <a:r>
              <a:rPr lang="en-GB" sz="1100">
                <a:solidFill>
                  <a:srgbClr val="0563C1"/>
                </a:solidFill>
              </a:rPr>
              <a:t>Appendix 3: Taxonomies of Verbs</a:t>
            </a:r>
            <a:endParaRPr sz="1100">
              <a:solidFill>
                <a:srgbClr val="0563C1"/>
              </a:solidFill>
            </a:endParaRPr>
          </a:p>
          <a:p>
            <a:pPr marL="139700" lvl="0" indent="0" algn="l" rtl="0">
              <a:lnSpc>
                <a:spcPct val="106999"/>
              </a:lnSpc>
              <a:spcBef>
                <a:spcPts val="500"/>
              </a:spcBef>
              <a:spcAft>
                <a:spcPts val="0"/>
              </a:spcAft>
              <a:buClr>
                <a:schemeClr val="dk1"/>
              </a:buClr>
              <a:buSzPts val="1100"/>
              <a:buFont typeface="Arial"/>
              <a:buNone/>
            </a:pPr>
            <a:r>
              <a:rPr lang="en-GB" sz="1100">
                <a:solidFill>
                  <a:srgbClr val="0563C1"/>
                </a:solidFill>
              </a:rPr>
              <a:t>Bloom’s Taxonomy</a:t>
            </a:r>
            <a:endParaRPr sz="1100">
              <a:solidFill>
                <a:srgbClr val="0563C1"/>
              </a:solidFill>
            </a:endParaRPr>
          </a:p>
          <a:p>
            <a:pPr marL="139700" lvl="0" indent="0" algn="l" rtl="0">
              <a:lnSpc>
                <a:spcPct val="106999"/>
              </a:lnSpc>
              <a:spcBef>
                <a:spcPts val="500"/>
              </a:spcBef>
              <a:spcAft>
                <a:spcPts val="0"/>
              </a:spcAft>
              <a:buClr>
                <a:schemeClr val="dk1"/>
              </a:buClr>
              <a:buSzPts val="1100"/>
              <a:buFont typeface="Arial"/>
              <a:buNone/>
            </a:pPr>
            <a:r>
              <a:rPr lang="en-GB" sz="1100">
                <a:solidFill>
                  <a:srgbClr val="0563C1"/>
                </a:solidFill>
              </a:rPr>
              <a:t>Solo Taxonomy</a:t>
            </a:r>
            <a:endParaRPr sz="1100">
              <a:solidFill>
                <a:srgbClr val="0563C1"/>
              </a:solidFill>
            </a:endParaRPr>
          </a:p>
          <a:p>
            <a:pPr marL="0" lvl="0" indent="0" algn="l" rtl="0">
              <a:lnSpc>
                <a:spcPct val="100000"/>
              </a:lnSpc>
              <a:spcBef>
                <a:spcPts val="500"/>
              </a:spcBef>
              <a:spcAft>
                <a:spcPts val="0"/>
              </a:spcAft>
              <a:buSzPts val="1400"/>
              <a:buNone/>
            </a:pPr>
            <a:endParaRPr/>
          </a:p>
        </p:txBody>
      </p:sp>
      <p:sp>
        <p:nvSpPr>
          <p:cNvPr id="95" name="Google Shape;95;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u="none"/>
              <a:t>00:15-00:30 (15 mins): for section 1</a:t>
            </a:r>
            <a:endParaRPr sz="1200"/>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a:t>Quotation from Jenifer Moon.</a:t>
            </a: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r>
              <a:rPr lang="en-GB"/>
              <a:t>Key points:</a:t>
            </a:r>
            <a:endParaRPr/>
          </a:p>
          <a:p>
            <a:pPr marL="171450" lvl="0" indent="-171450" algn="l" rtl="0">
              <a:lnSpc>
                <a:spcPct val="100000"/>
              </a:lnSpc>
              <a:spcBef>
                <a:spcPts val="0"/>
              </a:spcBef>
              <a:spcAft>
                <a:spcPts val="0"/>
              </a:spcAft>
              <a:buSzPts val="1400"/>
              <a:buFont typeface="Calibri"/>
              <a:buChar char="-"/>
            </a:pPr>
            <a:r>
              <a:rPr lang="en-GB"/>
              <a:t>LOs articulate different types of competencies (kn, understanding, critique, ability to do a task, etc.) – when writing LOs it’s important to be aware of which</a:t>
            </a:r>
            <a:endParaRPr/>
          </a:p>
          <a:p>
            <a:pPr marL="171450" lvl="0" indent="-171450" algn="l" rtl="0">
              <a:lnSpc>
                <a:spcPct val="100000"/>
              </a:lnSpc>
              <a:spcBef>
                <a:spcPts val="0"/>
              </a:spcBef>
              <a:spcAft>
                <a:spcPts val="0"/>
              </a:spcAft>
              <a:buSzPts val="1400"/>
              <a:buFont typeface="Calibri"/>
              <a:buChar char="-"/>
            </a:pPr>
            <a:r>
              <a:rPr lang="en-GB"/>
              <a:t>Which types of competencies are more articulated at different levels (links to Bloom’s taxonomy) – more on this later.</a:t>
            </a:r>
            <a:endParaRPr/>
          </a:p>
          <a:p>
            <a:pPr marL="171450" lvl="0" indent="-171450" algn="l" rtl="0">
              <a:lnSpc>
                <a:spcPct val="100000"/>
              </a:lnSpc>
              <a:spcBef>
                <a:spcPts val="0"/>
              </a:spcBef>
              <a:spcAft>
                <a:spcPts val="0"/>
              </a:spcAft>
              <a:buSzPts val="1400"/>
              <a:buFont typeface="Calibri"/>
              <a:buChar char="-"/>
            </a:pPr>
            <a:r>
              <a:rPr lang="en-GB"/>
              <a:t>Not just a wish list</a:t>
            </a:r>
            <a:endParaRPr/>
          </a:p>
          <a:p>
            <a:pPr marL="628650" lvl="1" indent="-171450" algn="l" rtl="0">
              <a:lnSpc>
                <a:spcPct val="100000"/>
              </a:lnSpc>
              <a:spcBef>
                <a:spcPts val="0"/>
              </a:spcBef>
              <a:spcAft>
                <a:spcPts val="0"/>
              </a:spcAft>
              <a:buSzPts val="1400"/>
              <a:buFont typeface="Calibri"/>
              <a:buChar char="-"/>
            </a:pPr>
            <a:r>
              <a:rPr lang="en-GB"/>
              <a:t>Have to be proportionate to module level and content</a:t>
            </a:r>
            <a:endParaRPr/>
          </a:p>
          <a:p>
            <a:pPr marL="628650" lvl="1" indent="-171450" algn="l" rtl="0">
              <a:lnSpc>
                <a:spcPct val="100000"/>
              </a:lnSpc>
              <a:spcBef>
                <a:spcPts val="0"/>
              </a:spcBef>
              <a:spcAft>
                <a:spcPts val="0"/>
              </a:spcAft>
              <a:buSzPts val="1400"/>
              <a:buFont typeface="Calibri"/>
              <a:buChar char="-"/>
            </a:pPr>
            <a:r>
              <a:rPr lang="en-GB"/>
              <a:t>Have to be appropriate to level</a:t>
            </a:r>
            <a:endParaRPr/>
          </a:p>
          <a:p>
            <a:pPr marL="628650" lvl="1" indent="-171450" algn="l" rtl="0">
              <a:lnSpc>
                <a:spcPct val="100000"/>
              </a:lnSpc>
              <a:spcBef>
                <a:spcPts val="0"/>
              </a:spcBef>
              <a:spcAft>
                <a:spcPts val="0"/>
              </a:spcAft>
              <a:buSzPts val="1400"/>
              <a:buFont typeface="Calibri"/>
              <a:buChar char="-"/>
            </a:pPr>
            <a:r>
              <a:rPr lang="en-GB"/>
              <a:t>Have to be achievable</a:t>
            </a:r>
            <a:endParaRPr/>
          </a:p>
          <a:p>
            <a:pPr marL="628650" lvl="1" indent="-171450" algn="l" rtl="0">
              <a:lnSpc>
                <a:spcPct val="100000"/>
              </a:lnSpc>
              <a:spcBef>
                <a:spcPts val="0"/>
              </a:spcBef>
              <a:spcAft>
                <a:spcPts val="0"/>
              </a:spcAft>
              <a:buSzPts val="1400"/>
              <a:buFont typeface="Calibri"/>
              <a:buChar char="-"/>
            </a:pPr>
            <a:r>
              <a:rPr lang="en-GB"/>
              <a:t>Have to be assessable</a:t>
            </a:r>
            <a:endParaRPr/>
          </a:p>
          <a:p>
            <a:pPr marL="171450" lvl="0" indent="-171450" algn="l" rtl="0">
              <a:lnSpc>
                <a:spcPct val="100000"/>
              </a:lnSpc>
              <a:spcBef>
                <a:spcPts val="0"/>
              </a:spcBef>
              <a:spcAft>
                <a:spcPts val="0"/>
              </a:spcAft>
              <a:buSzPts val="1400"/>
              <a:buFont typeface="Calibri"/>
              <a:buChar char="-"/>
            </a:pPr>
            <a:r>
              <a:rPr lang="en-GB"/>
              <a:t>Learner-facing statements (not teacher-facing) </a:t>
            </a:r>
            <a:endParaRPr/>
          </a:p>
          <a:p>
            <a:pPr marL="628650" lvl="1" indent="-171450" algn="l" rtl="0">
              <a:lnSpc>
                <a:spcPct val="100000"/>
              </a:lnSpc>
              <a:spcBef>
                <a:spcPts val="0"/>
              </a:spcBef>
              <a:spcAft>
                <a:spcPts val="0"/>
              </a:spcAft>
              <a:buSzPts val="1400"/>
              <a:buFont typeface="Calibri"/>
              <a:buChar char="-"/>
            </a:pPr>
            <a:r>
              <a:rPr lang="en-GB"/>
              <a:t>Focus on what learners can realistically achieve within that unit of study</a:t>
            </a:r>
            <a:endParaRPr/>
          </a:p>
          <a:p>
            <a:pPr marL="628650" lvl="1" indent="-82550" algn="l" rtl="0">
              <a:lnSpc>
                <a:spcPct val="100000"/>
              </a:lnSpc>
              <a:spcBef>
                <a:spcPts val="0"/>
              </a:spcBef>
              <a:spcAft>
                <a:spcPts val="0"/>
              </a:spcAft>
              <a:buSzPts val="1400"/>
              <a:buFont typeface="Calibri"/>
              <a:buNone/>
            </a:pPr>
            <a:endParaRPr/>
          </a:p>
          <a:p>
            <a:pPr marL="628650" lvl="1" indent="-82550" algn="l" rtl="0">
              <a:lnSpc>
                <a:spcPct val="100000"/>
              </a:lnSpc>
              <a:spcBef>
                <a:spcPts val="0"/>
              </a:spcBef>
              <a:spcAft>
                <a:spcPts val="0"/>
              </a:spcAft>
              <a:buSzPts val="1400"/>
              <a:buFont typeface="Calibri"/>
              <a:buNone/>
            </a:pPr>
            <a:endParaRPr/>
          </a:p>
          <a:p>
            <a:pPr marL="628650" lvl="1" indent="-82550" algn="l" rtl="0">
              <a:lnSpc>
                <a:spcPct val="100000"/>
              </a:lnSpc>
              <a:spcBef>
                <a:spcPts val="0"/>
              </a:spcBef>
              <a:spcAft>
                <a:spcPts val="0"/>
              </a:spcAft>
              <a:buSzPts val="1400"/>
              <a:buFont typeface="Calibri"/>
              <a:buNone/>
            </a:pP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04" name="Google Shape;104;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a:t>‘[A]ims </a:t>
            </a:r>
            <a:r>
              <a:rPr lang="en-GB" sz="1200">
                <a:latin typeface="Calibri"/>
                <a:ea typeface="Calibri"/>
                <a:cs typeface="Calibri"/>
                <a:sym typeface="Calibri"/>
              </a:rPr>
              <a:t>are written in terms of teaching intentions, and/or indicate what it is that the teacher intends to cover in the block of learning (curriculum coverage). Learning outcomes are descriptions of what the learner is expected to learn in the period of learning defined. Learning outcomes should imply the standard of learning expected. […] </a:t>
            </a:r>
            <a:r>
              <a:rPr lang="en-GB" sz="1200" b="1">
                <a:solidFill>
                  <a:srgbClr val="006699"/>
                </a:solidFill>
                <a:latin typeface="Calibri"/>
                <a:ea typeface="Calibri"/>
                <a:cs typeface="Calibri"/>
                <a:sym typeface="Calibri"/>
              </a:rPr>
              <a:t>Aims are more about teaching and the management of learning, and learning outcomes concern the learner learning</a:t>
            </a:r>
            <a:r>
              <a:rPr lang="en-GB" sz="1200">
                <a:latin typeface="Calibri"/>
                <a:ea typeface="Calibri"/>
                <a:cs typeface="Calibri"/>
                <a:sym typeface="Calibri"/>
              </a:rPr>
              <a:t>.’ </a:t>
            </a:r>
            <a:endParaRPr/>
          </a:p>
          <a:p>
            <a:pPr marL="0" lvl="0" indent="0" algn="l" rtl="0">
              <a:lnSpc>
                <a:spcPct val="100000"/>
              </a:lnSpc>
              <a:spcBef>
                <a:spcPts val="0"/>
              </a:spcBef>
              <a:spcAft>
                <a:spcPts val="0"/>
              </a:spcAft>
              <a:buSzPts val="1400"/>
              <a:buNone/>
            </a:pPr>
            <a:r>
              <a:rPr lang="en-GB" sz="1200">
                <a:latin typeface="Calibri"/>
                <a:ea typeface="Calibri"/>
                <a:cs typeface="Calibri"/>
                <a:sym typeface="Calibri"/>
              </a:rPr>
              <a:t>Moon, J. (2002) p.62 </a:t>
            </a:r>
            <a:endParaRPr/>
          </a:p>
          <a:p>
            <a:pPr marL="0" lvl="0" indent="0" algn="l" rtl="0">
              <a:lnSpc>
                <a:spcPct val="100000"/>
              </a:lnSpc>
              <a:spcBef>
                <a:spcPts val="0"/>
              </a:spcBef>
              <a:spcAft>
                <a:spcPts val="0"/>
              </a:spcAft>
              <a:buSzPts val="1400"/>
              <a:buNone/>
            </a:pPr>
            <a:endParaRPr sz="1200">
              <a:latin typeface="Calibri"/>
              <a:ea typeface="Calibri"/>
              <a:cs typeface="Calibri"/>
              <a:sym typeface="Calibri"/>
            </a:endParaRPr>
          </a:p>
          <a:p>
            <a:pPr marL="0" lvl="0" indent="0" algn="l" rtl="0">
              <a:lnSpc>
                <a:spcPct val="100000"/>
              </a:lnSpc>
              <a:spcBef>
                <a:spcPts val="0"/>
              </a:spcBef>
              <a:spcAft>
                <a:spcPts val="0"/>
              </a:spcAft>
              <a:buSzPts val="1400"/>
              <a:buNone/>
            </a:pPr>
            <a:r>
              <a:rPr lang="en-GB" sz="1200">
                <a:latin typeface="Calibri"/>
                <a:ea typeface="Calibri"/>
                <a:cs typeface="Calibri"/>
                <a:sym typeface="Calibri"/>
              </a:rPr>
              <a:t>ILOs (compared to aims) are:</a:t>
            </a:r>
            <a:endParaRPr/>
          </a:p>
          <a:p>
            <a:pPr marL="342900" lvl="0" indent="-228600" algn="l" rtl="0">
              <a:lnSpc>
                <a:spcPct val="100000"/>
              </a:lnSpc>
              <a:spcBef>
                <a:spcPts val="0"/>
              </a:spcBef>
              <a:spcAft>
                <a:spcPts val="0"/>
              </a:spcAft>
              <a:buSzPts val="1400"/>
              <a:buAutoNum type="arabicParenR"/>
            </a:pPr>
            <a:r>
              <a:rPr lang="en-GB" sz="1200">
                <a:latin typeface="Calibri"/>
                <a:ea typeface="Calibri"/>
                <a:cs typeface="Calibri"/>
                <a:sym typeface="Calibri"/>
              </a:rPr>
              <a:t>more precise in nature and narrower in scope </a:t>
            </a:r>
            <a:endParaRPr/>
          </a:p>
          <a:p>
            <a:pPr marL="342900" lvl="0" indent="-228600" algn="l" rtl="0">
              <a:lnSpc>
                <a:spcPct val="100000"/>
              </a:lnSpc>
              <a:spcBef>
                <a:spcPts val="0"/>
              </a:spcBef>
              <a:spcAft>
                <a:spcPts val="0"/>
              </a:spcAft>
              <a:buSzPts val="1400"/>
              <a:buAutoNum type="arabicParenR"/>
            </a:pPr>
            <a:r>
              <a:rPr lang="en-GB" sz="1200">
                <a:latin typeface="Calibri"/>
                <a:ea typeface="Calibri"/>
                <a:cs typeface="Calibri"/>
                <a:sym typeface="Calibri"/>
              </a:rPr>
              <a:t>more measurable</a:t>
            </a:r>
            <a:endParaRPr/>
          </a:p>
          <a:p>
            <a:pPr marL="342900" lvl="0" indent="-228600" algn="l" rtl="0">
              <a:lnSpc>
                <a:spcPct val="100000"/>
              </a:lnSpc>
              <a:spcBef>
                <a:spcPts val="0"/>
              </a:spcBef>
              <a:spcAft>
                <a:spcPts val="0"/>
              </a:spcAft>
              <a:buSzPts val="1400"/>
              <a:buAutoNum type="arabicParenR"/>
            </a:pPr>
            <a:r>
              <a:rPr lang="en-GB" sz="1200">
                <a:latin typeface="Calibri"/>
                <a:ea typeface="Calibri"/>
                <a:cs typeface="Calibri"/>
                <a:sym typeface="Calibri"/>
              </a:rPr>
              <a:t>learner-centred rather than teacher-centred</a:t>
            </a:r>
            <a:endParaRPr/>
          </a:p>
          <a:p>
            <a:pPr marL="0" lvl="0" indent="0" algn="l" rtl="0">
              <a:lnSpc>
                <a:spcPct val="100000"/>
              </a:lnSpc>
              <a:spcBef>
                <a:spcPts val="1500"/>
              </a:spcBef>
              <a:spcAft>
                <a:spcPts val="0"/>
              </a:spcAft>
              <a:buSzPts val="1400"/>
              <a:buNone/>
            </a:pPr>
            <a:endParaRPr/>
          </a:p>
        </p:txBody>
      </p:sp>
      <p:sp>
        <p:nvSpPr>
          <p:cNvPr id="112" name="Google Shape;11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p>
          <a:p>
            <a:pPr marL="0" marR="0" lvl="0" indent="0" algn="l" rtl="0">
              <a:lnSpc>
                <a:spcPct val="100000"/>
              </a:lnSpc>
              <a:spcBef>
                <a:spcPts val="0"/>
              </a:spcBef>
              <a:spcAft>
                <a:spcPts val="0"/>
              </a:spcAft>
              <a:buClr>
                <a:schemeClr val="dk1"/>
              </a:buClr>
              <a:buSzPts val="1200"/>
              <a:buFont typeface="Calibri"/>
              <a:buNone/>
            </a:pPr>
            <a:endParaRPr/>
          </a:p>
          <a:p>
            <a:pPr marL="457200" marR="0" lvl="0" indent="-228600" algn="l" rtl="0">
              <a:lnSpc>
                <a:spcPct val="100000"/>
              </a:lnSpc>
              <a:spcBef>
                <a:spcPts val="0"/>
              </a:spcBef>
              <a:spcAft>
                <a:spcPts val="0"/>
              </a:spcAft>
              <a:buClr>
                <a:srgbClr val="000000"/>
              </a:buClr>
              <a:buSzPts val="1400"/>
              <a:buFont typeface="Arial"/>
              <a:buNone/>
            </a:pPr>
            <a:r>
              <a:rPr lang="en-GB"/>
              <a:t>An example. </a:t>
            </a:r>
            <a:endParaRPr/>
          </a:p>
          <a:p>
            <a:pPr marL="171450" lvl="0" indent="-171450" algn="l" rtl="0">
              <a:lnSpc>
                <a:spcPct val="100000"/>
              </a:lnSpc>
              <a:spcBef>
                <a:spcPts val="0"/>
              </a:spcBef>
              <a:spcAft>
                <a:spcPts val="0"/>
              </a:spcAft>
              <a:buSzPts val="1400"/>
              <a:buFont typeface="Arial"/>
              <a:buChar char="•"/>
            </a:pPr>
            <a:r>
              <a:rPr lang="en-GB"/>
              <a:t>The aim is quite broad and ambitious – what the module will aim to cover</a:t>
            </a:r>
            <a:endParaRPr/>
          </a:p>
          <a:p>
            <a:pPr marL="171450" lvl="0" indent="-171450" algn="l" rtl="0">
              <a:lnSpc>
                <a:spcPct val="100000"/>
              </a:lnSpc>
              <a:spcBef>
                <a:spcPts val="0"/>
              </a:spcBef>
              <a:spcAft>
                <a:spcPts val="0"/>
              </a:spcAft>
              <a:buSzPts val="1400"/>
              <a:buFont typeface="Arial"/>
              <a:buChar char="•"/>
            </a:pPr>
            <a:r>
              <a:rPr lang="en-GB"/>
              <a:t>ILOs are narrower, and phrased in a way more suitable for first year module. Also ILOs start with a verb. </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GB"/>
              <a:t>Note the history at BSU of not using verb-based (noun-based) ILOs.  We’re working on revising this.</a:t>
            </a: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24" name="Google Shape;124;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p>
          <a:p>
            <a:pPr marL="457200" marR="0" lvl="0" indent="-228600" algn="l" rtl="0">
              <a:lnSpc>
                <a:spcPct val="100000"/>
              </a:lnSpc>
              <a:spcBef>
                <a:spcPts val="0"/>
              </a:spcBef>
              <a:spcAft>
                <a:spcPts val="0"/>
              </a:spcAft>
              <a:buClr>
                <a:srgbClr val="000000"/>
              </a:buClr>
              <a:buSzPts val="1400"/>
              <a:buFont typeface="Arial"/>
              <a:buNone/>
            </a:pPr>
            <a:endParaRPr sz="1200" b="1">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r>
              <a:rPr lang="en-GB" sz="1200" b="1">
                <a:latin typeface="Arial"/>
                <a:ea typeface="Arial"/>
                <a:cs typeface="Arial"/>
                <a:sym typeface="Arial"/>
              </a:rPr>
              <a:t>Clarity</a:t>
            </a:r>
            <a:endParaRPr/>
          </a:p>
          <a:p>
            <a:pPr marL="171450" lvl="0" indent="-171450" algn="l" rtl="0">
              <a:lnSpc>
                <a:spcPct val="100000"/>
              </a:lnSpc>
              <a:spcBef>
                <a:spcPts val="0"/>
              </a:spcBef>
              <a:spcAft>
                <a:spcPts val="0"/>
              </a:spcAft>
              <a:buSzPts val="1400"/>
              <a:buFont typeface="Arial"/>
              <a:buChar char="•"/>
            </a:pPr>
            <a:r>
              <a:rPr lang="en-GB" sz="1200">
                <a:latin typeface="Arial"/>
                <a:ea typeface="Arial"/>
                <a:cs typeface="Arial"/>
                <a:sym typeface="Arial"/>
              </a:rPr>
              <a:t>Will students know what they are supposed to know (or be able to do) for their assessment?</a:t>
            </a:r>
            <a:endParaRPr/>
          </a:p>
          <a:p>
            <a:pPr marL="628650" lvl="1" indent="-171450" algn="l" rtl="0">
              <a:lnSpc>
                <a:spcPct val="100000"/>
              </a:lnSpc>
              <a:spcBef>
                <a:spcPts val="0"/>
              </a:spcBef>
              <a:spcAft>
                <a:spcPts val="0"/>
              </a:spcAft>
              <a:buSzPts val="1400"/>
              <a:buFont typeface="Arial"/>
              <a:buChar char="•"/>
            </a:pPr>
            <a:r>
              <a:rPr lang="en-GB" sz="1200">
                <a:latin typeface="Arial"/>
                <a:ea typeface="Arial"/>
                <a:cs typeface="Arial"/>
                <a:sym typeface="Arial"/>
              </a:rPr>
              <a:t>Will they be able to evaluate themselves</a:t>
            </a:r>
            <a:r>
              <a:rPr lang="en-GB" sz="1200" i="1">
                <a:latin typeface="Arial"/>
                <a:ea typeface="Arial"/>
                <a:cs typeface="Arial"/>
                <a:sym typeface="Arial"/>
              </a:rPr>
              <a:t> (how well they know this, can evidence this, etc.)</a:t>
            </a:r>
            <a:r>
              <a:rPr lang="en-GB" sz="1200">
                <a:latin typeface="Arial"/>
                <a:ea typeface="Arial"/>
                <a:cs typeface="Arial"/>
                <a:sym typeface="Arial"/>
              </a:rPr>
              <a:t>?</a:t>
            </a:r>
            <a:endParaRPr/>
          </a:p>
          <a:p>
            <a:pPr marL="0" lvl="0" indent="0" algn="l" rtl="0">
              <a:lnSpc>
                <a:spcPct val="100000"/>
              </a:lnSpc>
              <a:spcBef>
                <a:spcPts val="0"/>
              </a:spcBef>
              <a:spcAft>
                <a:spcPts val="0"/>
              </a:spcAft>
              <a:buSzPts val="1400"/>
              <a:buNone/>
            </a:pPr>
            <a:endParaRPr sz="1200">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r>
              <a:rPr lang="en-GB" sz="1200" b="1">
                <a:latin typeface="Arial"/>
                <a:ea typeface="Arial"/>
                <a:cs typeface="Arial"/>
                <a:sym typeface="Arial"/>
              </a:rPr>
              <a:t>Observability/Assessable</a:t>
            </a:r>
            <a:endParaRPr/>
          </a:p>
          <a:p>
            <a:pPr marL="171450" lvl="0" indent="-171450" algn="l" rtl="0">
              <a:lnSpc>
                <a:spcPct val="100000"/>
              </a:lnSpc>
              <a:spcBef>
                <a:spcPts val="0"/>
              </a:spcBef>
              <a:spcAft>
                <a:spcPts val="0"/>
              </a:spcAft>
              <a:buSzPts val="1400"/>
              <a:buFont typeface="Arial"/>
              <a:buChar char="•"/>
            </a:pPr>
            <a:r>
              <a:rPr lang="en-GB" sz="1200">
                <a:latin typeface="Arial"/>
                <a:ea typeface="Arial"/>
                <a:cs typeface="Arial"/>
                <a:sym typeface="Arial"/>
              </a:rPr>
              <a:t>Can you observe students </a:t>
            </a:r>
            <a:r>
              <a:rPr lang="en-GB" sz="1200" u="sng">
                <a:latin typeface="Arial"/>
                <a:ea typeface="Arial"/>
                <a:cs typeface="Arial"/>
                <a:sym typeface="Arial"/>
              </a:rPr>
              <a:t>do</a:t>
            </a:r>
            <a:r>
              <a:rPr lang="en-GB" sz="1200">
                <a:latin typeface="Arial"/>
                <a:ea typeface="Arial"/>
                <a:cs typeface="Arial"/>
                <a:sym typeface="Arial"/>
              </a:rPr>
              <a:t> a task associated with the ILO or </a:t>
            </a:r>
            <a:r>
              <a:rPr lang="en-GB" sz="1200" u="sng">
                <a:latin typeface="Arial"/>
                <a:ea typeface="Arial"/>
                <a:cs typeface="Arial"/>
                <a:sym typeface="Arial"/>
              </a:rPr>
              <a:t>see</a:t>
            </a:r>
            <a:r>
              <a:rPr lang="en-GB" sz="1200">
                <a:latin typeface="Arial"/>
                <a:ea typeface="Arial"/>
                <a:cs typeface="Arial"/>
                <a:sym typeface="Arial"/>
              </a:rPr>
              <a:t> the results of having done the task?</a:t>
            </a:r>
            <a:endParaRPr/>
          </a:p>
          <a:p>
            <a:pPr marL="628650" lvl="1" indent="-171450" algn="l" rtl="0">
              <a:lnSpc>
                <a:spcPct val="100000"/>
              </a:lnSpc>
              <a:spcBef>
                <a:spcPts val="0"/>
              </a:spcBef>
              <a:spcAft>
                <a:spcPts val="0"/>
              </a:spcAft>
              <a:buSzPts val="1400"/>
              <a:buFont typeface="Arial"/>
              <a:buChar char="•"/>
            </a:pPr>
            <a:r>
              <a:rPr lang="en-GB" sz="1200" u="none">
                <a:latin typeface="Arial"/>
                <a:ea typeface="Arial"/>
                <a:cs typeface="Arial"/>
                <a:sym typeface="Arial"/>
              </a:rPr>
              <a:t>Needed so you can you assess whether the ILO has been met</a:t>
            </a:r>
            <a:endParaRPr sz="1200" u="none">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GB" sz="1200" b="1">
                <a:latin typeface="Arial"/>
                <a:ea typeface="Arial"/>
                <a:cs typeface="Arial"/>
                <a:sym typeface="Arial"/>
              </a:rPr>
              <a:t>Realistic </a:t>
            </a:r>
            <a:endParaRPr/>
          </a:p>
          <a:p>
            <a:pPr marL="171450" lvl="0" indent="-171450" algn="l" rtl="0">
              <a:lnSpc>
                <a:spcPct val="100000"/>
              </a:lnSpc>
              <a:spcBef>
                <a:spcPts val="0"/>
              </a:spcBef>
              <a:spcAft>
                <a:spcPts val="0"/>
              </a:spcAft>
              <a:buSzPts val="1400"/>
              <a:buFont typeface="Calibri"/>
              <a:buChar char="-"/>
            </a:pPr>
            <a:r>
              <a:rPr lang="en-GB"/>
              <a:t>Not too many</a:t>
            </a:r>
            <a:endParaRPr/>
          </a:p>
          <a:p>
            <a:pPr marL="171450" lvl="0" indent="-171450" algn="l" rtl="0">
              <a:lnSpc>
                <a:spcPct val="100000"/>
              </a:lnSpc>
              <a:spcBef>
                <a:spcPts val="0"/>
              </a:spcBef>
              <a:spcAft>
                <a:spcPts val="0"/>
              </a:spcAft>
              <a:buSzPts val="1400"/>
              <a:buFont typeface="Calibri"/>
              <a:buChar char="-"/>
            </a:pPr>
            <a:r>
              <a:rPr lang="en-GB"/>
              <a:t>A minimum standard (i.e. what need to do to just about pass)</a:t>
            </a:r>
            <a:endParaRPr/>
          </a:p>
          <a:p>
            <a:pPr marL="171450" lvl="0" indent="-82550" algn="l" rtl="0">
              <a:lnSpc>
                <a:spcPct val="100000"/>
              </a:lnSpc>
              <a:spcBef>
                <a:spcPts val="0"/>
              </a:spcBef>
              <a:spcAft>
                <a:spcPts val="0"/>
              </a:spcAft>
              <a:buSzPts val="1400"/>
              <a:buFont typeface="Calibri"/>
              <a:buNone/>
            </a:pPr>
            <a:endParaRPr/>
          </a:p>
          <a:p>
            <a:pPr marL="171450" lvl="0" indent="-82550" algn="l" rtl="0">
              <a:lnSpc>
                <a:spcPct val="100000"/>
              </a:lnSpc>
              <a:spcBef>
                <a:spcPts val="0"/>
              </a:spcBef>
              <a:spcAft>
                <a:spcPts val="0"/>
              </a:spcAft>
              <a:buSzPts val="1400"/>
              <a:buFont typeface="Calibri"/>
              <a:buNone/>
            </a:pPr>
            <a:endParaRPr/>
          </a:p>
          <a:p>
            <a:pPr marL="0" lvl="0" indent="0" algn="l" rtl="0">
              <a:lnSpc>
                <a:spcPct val="100000"/>
              </a:lnSpc>
              <a:spcBef>
                <a:spcPts val="0"/>
              </a:spcBef>
              <a:spcAft>
                <a:spcPts val="0"/>
              </a:spcAft>
              <a:buSzPts val="1400"/>
              <a:buFont typeface="Calibri"/>
              <a:buNone/>
            </a:pPr>
            <a:r>
              <a:rPr lang="en-GB" b="1"/>
              <a:t>The number of them:</a:t>
            </a:r>
            <a:endParaRPr/>
          </a:p>
          <a:p>
            <a:pPr marL="0" lvl="0" indent="0" algn="l" rtl="0">
              <a:lnSpc>
                <a:spcPct val="100000"/>
              </a:lnSpc>
              <a:spcBef>
                <a:spcPts val="0"/>
              </a:spcBef>
              <a:spcAft>
                <a:spcPts val="0"/>
              </a:spcAft>
              <a:buSzPts val="1400"/>
              <a:buFont typeface="Calibri"/>
              <a:buNone/>
            </a:pPr>
            <a:r>
              <a:rPr lang="en-GB" u="sng"/>
              <a:t>Programme-level:</a:t>
            </a:r>
            <a:endParaRPr/>
          </a:p>
          <a:p>
            <a:pPr marL="457200" lvl="0" indent="-228600" algn="l" rtl="0">
              <a:lnSpc>
                <a:spcPct val="115000"/>
              </a:lnSpc>
              <a:spcBef>
                <a:spcPts val="0"/>
              </a:spcBef>
              <a:spcAft>
                <a:spcPts val="0"/>
              </a:spcAft>
              <a:buSzPts val="1400"/>
              <a:buNone/>
            </a:pPr>
            <a:r>
              <a:rPr lang="en-GB" sz="1800">
                <a:latin typeface="Calibri"/>
                <a:ea typeface="Calibri"/>
                <a:cs typeface="Calibri"/>
                <a:sym typeface="Calibri"/>
              </a:rPr>
              <a:t>Bath Spa’s programme ILO categories (there are normally </a:t>
            </a:r>
            <a:r>
              <a:rPr lang="en-GB" sz="1800" b="1">
                <a:latin typeface="Calibri"/>
                <a:ea typeface="Calibri"/>
                <a:cs typeface="Calibri"/>
                <a:sym typeface="Calibri"/>
              </a:rPr>
              <a:t>up to 12 ILOs in total </a:t>
            </a:r>
            <a:r>
              <a:rPr lang="en-GB" sz="1800">
                <a:latin typeface="Calibri"/>
                <a:ea typeface="Calibri"/>
                <a:cs typeface="Calibri"/>
                <a:sym typeface="Calibri"/>
              </a:rPr>
              <a:t>categorised under A and B):</a:t>
            </a:r>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Subject-Specific Skills and Knowledge</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Cognitive and Intellectual Skills</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Skills for Life and Work: these standard ILOs are the same for all BSU programmes.</a:t>
            </a:r>
            <a:endParaRPr sz="1800">
              <a:latin typeface="Calibri"/>
              <a:ea typeface="Calibri"/>
              <a:cs typeface="Calibri"/>
              <a:sym typeface="Calibri"/>
            </a:endParaRPr>
          </a:p>
          <a:p>
            <a:pPr marL="0" lvl="0" indent="0" algn="l" rtl="0">
              <a:lnSpc>
                <a:spcPct val="100000"/>
              </a:lnSpc>
              <a:spcBef>
                <a:spcPts val="0"/>
              </a:spcBef>
              <a:spcAft>
                <a:spcPts val="0"/>
              </a:spcAft>
              <a:buSzPts val="1400"/>
              <a:buFont typeface="Calibri"/>
              <a:buNone/>
            </a:pP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32" name="Google Shape;132;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1e860b832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g31e860b832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100"/>
              <a:t>For module ILOs in particular, the verb is connected to the assessment. It must be an observable activity which could be observed by an assessor. Therefore, when choosing an appropriate verb you should reflect on ‘how will I know they can do this?’ This applies to both formative and summative assessments. Formative assessments provide an opportunity for students to practise and receive feedback on the ILO activity during the module. Summative assessments provide an opportunity for students to show how well they can meet the ILO and to have this formally evaluated in order to receive a grade. Aligning learning outcomes, assessment and teaching in this way is a key part of</a:t>
            </a:r>
            <a:r>
              <a:rPr lang="en-GB" sz="1100">
                <a:uFill>
                  <a:noFill/>
                </a:uFill>
                <a:hlinkClick r:id="rId3"/>
              </a:rPr>
              <a:t> </a:t>
            </a:r>
            <a:r>
              <a:rPr lang="en-GB" sz="1100" b="1" u="sng">
                <a:solidFill>
                  <a:srgbClr val="0563C1"/>
                </a:solidFill>
                <a:hlinkClick r:id="rId3">
                  <a:extLst>
                    <a:ext uri="{A12FA001-AC4F-418D-AE19-62706E023703}">
                      <ahyp:hlinkClr xmlns:ahyp="http://schemas.microsoft.com/office/drawing/2018/hyperlinkcolor" val="tx"/>
                    </a:ext>
                  </a:extLst>
                </a:hlinkClick>
              </a:rPr>
              <a:t>constructive alignment</a:t>
            </a:r>
            <a:r>
              <a:rPr lang="en-GB" sz="1100"/>
              <a:t>.</a:t>
            </a:r>
            <a:endParaRPr sz="1200"/>
          </a:p>
          <a:p>
            <a:pPr marL="457200" marR="0" lvl="0" indent="-228600" algn="l" rtl="0">
              <a:lnSpc>
                <a:spcPct val="100000"/>
              </a:lnSpc>
              <a:spcBef>
                <a:spcPts val="0"/>
              </a:spcBef>
              <a:spcAft>
                <a:spcPts val="0"/>
              </a:spcAft>
              <a:buClr>
                <a:srgbClr val="000000"/>
              </a:buClr>
              <a:buSzPts val="1400"/>
              <a:buFont typeface="Arial"/>
              <a:buNone/>
            </a:pPr>
            <a:endParaRPr sz="1200" b="1">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r>
              <a:rPr lang="en-GB" sz="1200" b="1">
                <a:latin typeface="Arial"/>
                <a:ea typeface="Arial"/>
                <a:cs typeface="Arial"/>
                <a:sym typeface="Arial"/>
              </a:rPr>
              <a:t>Clarity</a:t>
            </a:r>
            <a:endParaRPr/>
          </a:p>
          <a:p>
            <a:pPr marL="171450" lvl="0" indent="-171450" algn="l" rtl="0">
              <a:lnSpc>
                <a:spcPct val="100000"/>
              </a:lnSpc>
              <a:spcBef>
                <a:spcPts val="0"/>
              </a:spcBef>
              <a:spcAft>
                <a:spcPts val="0"/>
              </a:spcAft>
              <a:buSzPts val="1400"/>
              <a:buFont typeface="Arial"/>
              <a:buChar char="•"/>
            </a:pPr>
            <a:r>
              <a:rPr lang="en-GB" sz="1200">
                <a:latin typeface="Arial"/>
                <a:ea typeface="Arial"/>
                <a:cs typeface="Arial"/>
                <a:sym typeface="Arial"/>
              </a:rPr>
              <a:t>Will students know what they are supposed to know (or be able to do) for their assessment?</a:t>
            </a:r>
            <a:endParaRPr/>
          </a:p>
          <a:p>
            <a:pPr marL="628650" lvl="1" indent="-171450" algn="l" rtl="0">
              <a:lnSpc>
                <a:spcPct val="100000"/>
              </a:lnSpc>
              <a:spcBef>
                <a:spcPts val="0"/>
              </a:spcBef>
              <a:spcAft>
                <a:spcPts val="0"/>
              </a:spcAft>
              <a:buSzPts val="1400"/>
              <a:buFont typeface="Arial"/>
              <a:buChar char="•"/>
            </a:pPr>
            <a:r>
              <a:rPr lang="en-GB" sz="1200">
                <a:latin typeface="Arial"/>
                <a:ea typeface="Arial"/>
                <a:cs typeface="Arial"/>
                <a:sym typeface="Arial"/>
              </a:rPr>
              <a:t>Will they be able to evaluate themselves</a:t>
            </a:r>
            <a:r>
              <a:rPr lang="en-GB" sz="1200" i="1">
                <a:latin typeface="Arial"/>
                <a:ea typeface="Arial"/>
                <a:cs typeface="Arial"/>
                <a:sym typeface="Arial"/>
              </a:rPr>
              <a:t> (how well they know this, can evidence this, etc.)</a:t>
            </a:r>
            <a:r>
              <a:rPr lang="en-GB" sz="1200">
                <a:latin typeface="Arial"/>
                <a:ea typeface="Arial"/>
                <a:cs typeface="Arial"/>
                <a:sym typeface="Arial"/>
              </a:rPr>
              <a:t>?</a:t>
            </a:r>
            <a:endParaRPr/>
          </a:p>
          <a:p>
            <a:pPr marL="0" lvl="0" indent="0" algn="l" rtl="0">
              <a:lnSpc>
                <a:spcPct val="100000"/>
              </a:lnSpc>
              <a:spcBef>
                <a:spcPts val="0"/>
              </a:spcBef>
              <a:spcAft>
                <a:spcPts val="0"/>
              </a:spcAft>
              <a:buSzPts val="1400"/>
              <a:buNone/>
            </a:pPr>
            <a:endParaRPr sz="1200">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r>
              <a:rPr lang="en-GB" sz="1200" b="1">
                <a:latin typeface="Arial"/>
                <a:ea typeface="Arial"/>
                <a:cs typeface="Arial"/>
                <a:sym typeface="Arial"/>
              </a:rPr>
              <a:t>Observability/Assessable</a:t>
            </a:r>
            <a:endParaRPr/>
          </a:p>
          <a:p>
            <a:pPr marL="171450" lvl="0" indent="-171450" algn="l" rtl="0">
              <a:lnSpc>
                <a:spcPct val="100000"/>
              </a:lnSpc>
              <a:spcBef>
                <a:spcPts val="0"/>
              </a:spcBef>
              <a:spcAft>
                <a:spcPts val="0"/>
              </a:spcAft>
              <a:buSzPts val="1400"/>
              <a:buFont typeface="Arial"/>
              <a:buChar char="•"/>
            </a:pPr>
            <a:r>
              <a:rPr lang="en-GB" sz="1200">
                <a:latin typeface="Arial"/>
                <a:ea typeface="Arial"/>
                <a:cs typeface="Arial"/>
                <a:sym typeface="Arial"/>
              </a:rPr>
              <a:t>Can you observe students </a:t>
            </a:r>
            <a:r>
              <a:rPr lang="en-GB" sz="1200" u="sng">
                <a:latin typeface="Arial"/>
                <a:ea typeface="Arial"/>
                <a:cs typeface="Arial"/>
                <a:sym typeface="Arial"/>
              </a:rPr>
              <a:t>do</a:t>
            </a:r>
            <a:r>
              <a:rPr lang="en-GB" sz="1200">
                <a:latin typeface="Arial"/>
                <a:ea typeface="Arial"/>
                <a:cs typeface="Arial"/>
                <a:sym typeface="Arial"/>
              </a:rPr>
              <a:t> a task associated with the ILO or </a:t>
            </a:r>
            <a:r>
              <a:rPr lang="en-GB" sz="1200" u="sng">
                <a:latin typeface="Arial"/>
                <a:ea typeface="Arial"/>
                <a:cs typeface="Arial"/>
                <a:sym typeface="Arial"/>
              </a:rPr>
              <a:t>see</a:t>
            </a:r>
            <a:r>
              <a:rPr lang="en-GB" sz="1200">
                <a:latin typeface="Arial"/>
                <a:ea typeface="Arial"/>
                <a:cs typeface="Arial"/>
                <a:sym typeface="Arial"/>
              </a:rPr>
              <a:t> the results of having done the task?</a:t>
            </a:r>
            <a:endParaRPr/>
          </a:p>
          <a:p>
            <a:pPr marL="628650" lvl="1" indent="-171450" algn="l" rtl="0">
              <a:lnSpc>
                <a:spcPct val="100000"/>
              </a:lnSpc>
              <a:spcBef>
                <a:spcPts val="0"/>
              </a:spcBef>
              <a:spcAft>
                <a:spcPts val="0"/>
              </a:spcAft>
              <a:buSzPts val="1400"/>
              <a:buFont typeface="Arial"/>
              <a:buChar char="•"/>
            </a:pPr>
            <a:r>
              <a:rPr lang="en-GB" sz="1200" u="none">
                <a:latin typeface="Arial"/>
                <a:ea typeface="Arial"/>
                <a:cs typeface="Arial"/>
                <a:sym typeface="Arial"/>
              </a:rPr>
              <a:t>Needed so you can you assess whether the ILO has been met</a:t>
            </a:r>
            <a:endParaRPr sz="1200" u="none">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GB" sz="1200" b="1">
                <a:latin typeface="Arial"/>
                <a:ea typeface="Arial"/>
                <a:cs typeface="Arial"/>
                <a:sym typeface="Arial"/>
              </a:rPr>
              <a:t>Realistic </a:t>
            </a:r>
            <a:endParaRPr/>
          </a:p>
          <a:p>
            <a:pPr marL="171450" lvl="0" indent="-171450" algn="l" rtl="0">
              <a:lnSpc>
                <a:spcPct val="100000"/>
              </a:lnSpc>
              <a:spcBef>
                <a:spcPts val="0"/>
              </a:spcBef>
              <a:spcAft>
                <a:spcPts val="0"/>
              </a:spcAft>
              <a:buSzPts val="1400"/>
              <a:buFont typeface="Calibri"/>
              <a:buChar char="-"/>
            </a:pPr>
            <a:r>
              <a:rPr lang="en-GB"/>
              <a:t>Not too many</a:t>
            </a:r>
            <a:endParaRPr/>
          </a:p>
          <a:p>
            <a:pPr marL="171450" lvl="0" indent="-171450" algn="l" rtl="0">
              <a:lnSpc>
                <a:spcPct val="100000"/>
              </a:lnSpc>
              <a:spcBef>
                <a:spcPts val="0"/>
              </a:spcBef>
              <a:spcAft>
                <a:spcPts val="0"/>
              </a:spcAft>
              <a:buSzPts val="1400"/>
              <a:buFont typeface="Calibri"/>
              <a:buChar char="-"/>
            </a:pPr>
            <a:r>
              <a:rPr lang="en-GB"/>
              <a:t>A minimum standard (i.e. what need to do to just about pass)</a:t>
            </a:r>
            <a:endParaRPr/>
          </a:p>
          <a:p>
            <a:pPr marL="171450" lvl="0" indent="-82550" algn="l" rtl="0">
              <a:lnSpc>
                <a:spcPct val="100000"/>
              </a:lnSpc>
              <a:spcBef>
                <a:spcPts val="0"/>
              </a:spcBef>
              <a:spcAft>
                <a:spcPts val="0"/>
              </a:spcAft>
              <a:buSzPts val="1400"/>
              <a:buFont typeface="Calibri"/>
              <a:buNone/>
            </a:pPr>
            <a:endParaRPr/>
          </a:p>
          <a:p>
            <a:pPr marL="171450" lvl="0" indent="-82550" algn="l" rtl="0">
              <a:lnSpc>
                <a:spcPct val="100000"/>
              </a:lnSpc>
              <a:spcBef>
                <a:spcPts val="0"/>
              </a:spcBef>
              <a:spcAft>
                <a:spcPts val="0"/>
              </a:spcAft>
              <a:buSzPts val="1400"/>
              <a:buFont typeface="Calibri"/>
              <a:buNone/>
            </a:pPr>
            <a:endParaRPr/>
          </a:p>
          <a:p>
            <a:pPr marL="0" lvl="0" indent="0" algn="l" rtl="0">
              <a:lnSpc>
                <a:spcPct val="100000"/>
              </a:lnSpc>
              <a:spcBef>
                <a:spcPts val="0"/>
              </a:spcBef>
              <a:spcAft>
                <a:spcPts val="0"/>
              </a:spcAft>
              <a:buSzPts val="1400"/>
              <a:buFont typeface="Calibri"/>
              <a:buNone/>
            </a:pPr>
            <a:r>
              <a:rPr lang="en-GB" b="1"/>
              <a:t>The number of them:</a:t>
            </a:r>
            <a:endParaRPr/>
          </a:p>
          <a:p>
            <a:pPr marL="0" lvl="0" indent="0" algn="l" rtl="0">
              <a:lnSpc>
                <a:spcPct val="100000"/>
              </a:lnSpc>
              <a:spcBef>
                <a:spcPts val="0"/>
              </a:spcBef>
              <a:spcAft>
                <a:spcPts val="0"/>
              </a:spcAft>
              <a:buSzPts val="1400"/>
              <a:buFont typeface="Calibri"/>
              <a:buNone/>
            </a:pPr>
            <a:r>
              <a:rPr lang="en-GB" u="sng"/>
              <a:t>Programme-level:</a:t>
            </a:r>
            <a:endParaRPr/>
          </a:p>
          <a:p>
            <a:pPr marL="457200" lvl="0" indent="-228600" algn="l" rtl="0">
              <a:lnSpc>
                <a:spcPct val="115000"/>
              </a:lnSpc>
              <a:spcBef>
                <a:spcPts val="0"/>
              </a:spcBef>
              <a:spcAft>
                <a:spcPts val="0"/>
              </a:spcAft>
              <a:buSzPts val="1400"/>
              <a:buNone/>
            </a:pPr>
            <a:r>
              <a:rPr lang="en-GB" sz="1800">
                <a:latin typeface="Calibri"/>
                <a:ea typeface="Calibri"/>
                <a:cs typeface="Calibri"/>
                <a:sym typeface="Calibri"/>
              </a:rPr>
              <a:t>Bath Spa’s programme ILO categories (there are normally </a:t>
            </a:r>
            <a:r>
              <a:rPr lang="en-GB" sz="1800" b="1">
                <a:latin typeface="Calibri"/>
                <a:ea typeface="Calibri"/>
                <a:cs typeface="Calibri"/>
                <a:sym typeface="Calibri"/>
              </a:rPr>
              <a:t>up to 12 ILOs in total </a:t>
            </a:r>
            <a:r>
              <a:rPr lang="en-GB" sz="1800">
                <a:latin typeface="Calibri"/>
                <a:ea typeface="Calibri"/>
                <a:cs typeface="Calibri"/>
                <a:sym typeface="Calibri"/>
              </a:rPr>
              <a:t>categorised under A and B):</a:t>
            </a:r>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Subject-Specific Skills and Knowledge</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Cognitive and Intellectual Skills</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Arial"/>
              <a:buAutoNum type="alphaUcPeriod"/>
            </a:pPr>
            <a:r>
              <a:rPr lang="en-GB" sz="1800">
                <a:latin typeface="Calibri"/>
                <a:ea typeface="Calibri"/>
                <a:cs typeface="Calibri"/>
                <a:sym typeface="Calibri"/>
              </a:rPr>
              <a:t>Skills for Life and Work: these standard ILOs are the same for all BSU programmes.</a:t>
            </a:r>
            <a:endParaRPr sz="1800">
              <a:latin typeface="Calibri"/>
              <a:ea typeface="Calibri"/>
              <a:cs typeface="Calibri"/>
              <a:sym typeface="Calibri"/>
            </a:endParaRPr>
          </a:p>
          <a:p>
            <a:pPr marL="0" lvl="0" indent="0" algn="l" rtl="0">
              <a:lnSpc>
                <a:spcPct val="100000"/>
              </a:lnSpc>
              <a:spcBef>
                <a:spcPts val="0"/>
              </a:spcBef>
              <a:spcAft>
                <a:spcPts val="0"/>
              </a:spcAft>
              <a:buSzPts val="1400"/>
              <a:buFont typeface="Calibri"/>
              <a:buNone/>
            </a:pP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40" name="Google Shape;140;g31e860b8322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15000"/>
              </a:lnSpc>
              <a:spcBef>
                <a:spcPts val="0"/>
              </a:spcBef>
              <a:spcAft>
                <a:spcPts val="0"/>
              </a:spcAft>
              <a:buClr>
                <a:schemeClr val="dk1"/>
              </a:buClr>
              <a:buSzPts val="1100"/>
              <a:buFont typeface="Arial"/>
              <a:buNone/>
            </a:pPr>
            <a:r>
              <a:rPr lang="en-GB" sz="1100"/>
              <a:t>·</a:t>
            </a:r>
            <a:r>
              <a:rPr lang="en-GB" sz="700">
                <a:latin typeface="Times New Roman"/>
                <a:ea typeface="Times New Roman"/>
                <a:cs typeface="Times New Roman"/>
                <a:sym typeface="Times New Roman"/>
              </a:rPr>
              <a:t>   	</a:t>
            </a:r>
            <a:r>
              <a:rPr lang="en-GB" sz="1100" b="1"/>
              <a:t>Demonstrate</a:t>
            </a:r>
            <a:r>
              <a:rPr lang="en-GB" sz="1100"/>
              <a:t>: </a:t>
            </a:r>
            <a:r>
              <a:rPr lang="en-GB" sz="1100">
                <a:solidFill>
                  <a:srgbClr val="4472C4"/>
                </a:solidFill>
              </a:rPr>
              <a:t>e.g. “Demonstrate an understanding of key features in the curriculum”</a:t>
            </a:r>
            <a:r>
              <a:rPr lang="en-GB" sz="1100"/>
              <a:t>. How will this be demonstrated? By applying, explaining, analysing, using, evaluating, etc. These types of verbs contain clearer information about what the student should be able to do and can be better aligned to the assessment task(s).</a:t>
            </a:r>
            <a:endParaRPr sz="1100"/>
          </a:p>
          <a:p>
            <a:pPr marL="457200" lvl="0" indent="-228600" algn="l" rtl="0">
              <a:lnSpc>
                <a:spcPct val="115000"/>
              </a:lnSpc>
              <a:spcBef>
                <a:spcPts val="0"/>
              </a:spcBef>
              <a:spcAft>
                <a:spcPts val="0"/>
              </a:spcAft>
              <a:buClr>
                <a:schemeClr val="dk1"/>
              </a:buClr>
              <a:buSzPts val="1100"/>
              <a:buFont typeface="Arial"/>
              <a:buNone/>
            </a:pPr>
            <a:r>
              <a:rPr lang="en-GB" sz="1100"/>
              <a:t>·</a:t>
            </a:r>
            <a:r>
              <a:rPr lang="en-GB" sz="700">
                <a:latin typeface="Times New Roman"/>
                <a:ea typeface="Times New Roman"/>
                <a:cs typeface="Times New Roman"/>
                <a:sym typeface="Times New Roman"/>
              </a:rPr>
              <a:t>   	</a:t>
            </a:r>
            <a:r>
              <a:rPr lang="en-GB" sz="1100" b="1"/>
              <a:t>Demonstrate an ability to</a:t>
            </a:r>
            <a:r>
              <a:rPr lang="en-GB" sz="1100"/>
              <a:t>: </a:t>
            </a:r>
            <a:r>
              <a:rPr lang="en-GB" sz="1100">
                <a:solidFill>
                  <a:srgbClr val="4472C4"/>
                </a:solidFill>
              </a:rPr>
              <a:t>e.g. “Demonstrate an ability to apply standard techniques in curriculum design”</a:t>
            </a:r>
            <a:r>
              <a:rPr lang="en-GB" sz="1100"/>
              <a:t>. This can be made more succinct and clearer aligned to the assessment by deleting the first four words so that it becomes “apply standard techniques in curriculum design”.</a:t>
            </a:r>
            <a:endParaRPr sz="1100"/>
          </a:p>
          <a:p>
            <a:pPr marL="457200" lvl="0" indent="-228600" algn="l" rtl="0">
              <a:lnSpc>
                <a:spcPct val="115000"/>
              </a:lnSpc>
              <a:spcBef>
                <a:spcPts val="0"/>
              </a:spcBef>
              <a:spcAft>
                <a:spcPts val="0"/>
              </a:spcAft>
              <a:buClr>
                <a:schemeClr val="dk1"/>
              </a:buClr>
              <a:buSzPts val="1100"/>
              <a:buFont typeface="Arial"/>
              <a:buNone/>
            </a:pPr>
            <a:r>
              <a:rPr lang="en-GB" sz="1100"/>
              <a:t>·</a:t>
            </a:r>
            <a:r>
              <a:rPr lang="en-GB" sz="700">
                <a:latin typeface="Times New Roman"/>
                <a:ea typeface="Times New Roman"/>
                <a:cs typeface="Times New Roman"/>
                <a:sym typeface="Times New Roman"/>
              </a:rPr>
              <a:t>   	</a:t>
            </a:r>
            <a:r>
              <a:rPr lang="en-GB" sz="1100" b="1"/>
              <a:t>Understand</a:t>
            </a:r>
            <a:r>
              <a:rPr lang="en-GB" sz="1100"/>
              <a:t>: </a:t>
            </a:r>
            <a:r>
              <a:rPr lang="en-GB" sz="1100">
                <a:solidFill>
                  <a:srgbClr val="4472C4"/>
                </a:solidFill>
              </a:rPr>
              <a:t>e.g. “Understand the main components of curriculum design”</a:t>
            </a:r>
            <a:r>
              <a:rPr lang="en-GB" sz="1100"/>
              <a:t>. How will you know that they understand? Because they can apply, explain, analyse, etc.</a:t>
            </a:r>
            <a:endParaRPr sz="1100"/>
          </a:p>
          <a:p>
            <a:pPr marL="457200" lvl="0" indent="-228600" algn="l" rtl="0">
              <a:lnSpc>
                <a:spcPct val="115000"/>
              </a:lnSpc>
              <a:spcBef>
                <a:spcPts val="0"/>
              </a:spcBef>
              <a:spcAft>
                <a:spcPts val="0"/>
              </a:spcAft>
              <a:buClr>
                <a:schemeClr val="dk1"/>
              </a:buClr>
              <a:buSzPts val="1100"/>
              <a:buFont typeface="Arial"/>
              <a:buNone/>
            </a:pPr>
            <a:r>
              <a:rPr lang="en-GB" sz="1100"/>
              <a:t>·</a:t>
            </a:r>
            <a:r>
              <a:rPr lang="en-GB" sz="700">
                <a:latin typeface="Times New Roman"/>
                <a:ea typeface="Times New Roman"/>
                <a:cs typeface="Times New Roman"/>
                <a:sym typeface="Times New Roman"/>
              </a:rPr>
              <a:t>   	</a:t>
            </a:r>
            <a:r>
              <a:rPr lang="en-GB" sz="1100" b="1"/>
              <a:t>Multiple verbs in one ILO</a:t>
            </a:r>
            <a:r>
              <a:rPr lang="en-GB" sz="1100"/>
              <a:t>: </a:t>
            </a:r>
            <a:r>
              <a:rPr lang="en-GB" sz="1100">
                <a:solidFill>
                  <a:srgbClr val="4472C4"/>
                </a:solidFill>
              </a:rPr>
              <a:t>e.g. “Apply standard techniques in curriculum design and evaluate the effectiveness of these for supporting students’ learning”</a:t>
            </a:r>
            <a:r>
              <a:rPr lang="en-GB" sz="1100"/>
              <a:t>. Although they are related activities, for clarity, they should be separated into two different ILOs.</a:t>
            </a:r>
            <a:endParaRPr sz="1100"/>
          </a:p>
          <a:p>
            <a:pPr marL="0" marR="0" lvl="0" indent="0" algn="l" rtl="0">
              <a:lnSpc>
                <a:spcPct val="100000"/>
              </a:lnSpc>
              <a:spcBef>
                <a:spcPts val="0"/>
              </a:spcBef>
              <a:spcAft>
                <a:spcPts val="0"/>
              </a:spcAft>
              <a:buClr>
                <a:schemeClr val="dk1"/>
              </a:buClr>
              <a:buSzPts val="1800"/>
              <a:buFont typeface="Calibri"/>
              <a:buNone/>
            </a:pPr>
            <a:endParaRPr sz="1800"/>
          </a:p>
          <a:p>
            <a:pPr marL="0" lvl="0" indent="0" algn="l" rtl="0">
              <a:lnSpc>
                <a:spcPct val="115000"/>
              </a:lnSpc>
              <a:spcBef>
                <a:spcPts val="0"/>
              </a:spcBef>
              <a:spcAft>
                <a:spcPts val="0"/>
              </a:spcAft>
              <a:buSzPts val="1400"/>
              <a:buFont typeface="Noto Sans Symbols"/>
              <a:buNone/>
            </a:pPr>
            <a:endParaRPr sz="1800" u="sng">
              <a:latin typeface="Calibri"/>
              <a:ea typeface="Calibri"/>
              <a:cs typeface="Calibri"/>
              <a:sym typeface="Calibri"/>
            </a:endParaRPr>
          </a:p>
          <a:p>
            <a:pPr marL="0" lvl="0" indent="0" algn="l" rtl="0">
              <a:lnSpc>
                <a:spcPct val="115000"/>
              </a:lnSpc>
              <a:spcBef>
                <a:spcPts val="0"/>
              </a:spcBef>
              <a:spcAft>
                <a:spcPts val="0"/>
              </a:spcAft>
              <a:buSzPts val="1400"/>
              <a:buFont typeface="Noto Sans Symbols"/>
              <a:buNone/>
            </a:pPr>
            <a:r>
              <a:rPr lang="en-GB" sz="1800" u="none">
                <a:latin typeface="Calibri"/>
                <a:ea typeface="Calibri"/>
                <a:cs typeface="Calibri"/>
                <a:sym typeface="Calibri"/>
              </a:rPr>
              <a:t>More on this in the guidance document; pasted below:</a:t>
            </a:r>
            <a:endParaRPr/>
          </a:p>
          <a:p>
            <a:pPr marL="0" lvl="0" indent="0" algn="l" rtl="0">
              <a:lnSpc>
                <a:spcPct val="115000"/>
              </a:lnSpc>
              <a:spcBef>
                <a:spcPts val="0"/>
              </a:spcBef>
              <a:spcAft>
                <a:spcPts val="0"/>
              </a:spcAft>
              <a:buSzPts val="1400"/>
              <a:buFont typeface="Noto Sans Symbols"/>
              <a:buNone/>
            </a:pPr>
            <a:endParaRPr sz="1800" u="sng">
              <a:latin typeface="Calibri"/>
              <a:ea typeface="Calibri"/>
              <a:cs typeface="Calibri"/>
              <a:sym typeface="Calibri"/>
            </a:endParaRPr>
          </a:p>
          <a:p>
            <a:pPr marL="342900" lvl="0" indent="-342900" algn="l" rtl="0">
              <a:lnSpc>
                <a:spcPct val="115000"/>
              </a:lnSpc>
              <a:spcBef>
                <a:spcPts val="0"/>
              </a:spcBef>
              <a:spcAft>
                <a:spcPts val="0"/>
              </a:spcAft>
              <a:buSzPts val="1400"/>
              <a:buFont typeface="Noto Sans Symbols"/>
              <a:buChar char="∙"/>
            </a:pPr>
            <a:r>
              <a:rPr lang="en-GB" sz="1800" u="sng">
                <a:latin typeface="Calibri"/>
                <a:ea typeface="Calibri"/>
                <a:cs typeface="Calibri"/>
                <a:sym typeface="Calibri"/>
              </a:rPr>
              <a:t>Demonstrate</a:t>
            </a:r>
            <a:r>
              <a:rPr lang="en-GB" sz="1800">
                <a:latin typeface="Calibri"/>
                <a:ea typeface="Calibri"/>
                <a:cs typeface="Calibri"/>
                <a:sym typeface="Calibri"/>
              </a:rPr>
              <a:t>: e.g. “Demonstrate an understanding of key features in the curriculum”. How will this be demonstrated? By applying, explaining, analysing, using, evaluating etc. These types of verbs contain clearer information about what the student should be able to do and can be better aligned to the assessment task(s).</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Noto Sans Symbols"/>
              <a:buChar char="∙"/>
            </a:pPr>
            <a:r>
              <a:rPr lang="en-GB" sz="1800" u="sng">
                <a:latin typeface="Calibri"/>
                <a:ea typeface="Calibri"/>
                <a:cs typeface="Calibri"/>
                <a:sym typeface="Calibri"/>
              </a:rPr>
              <a:t>Demonstrate an ability to</a:t>
            </a:r>
            <a:r>
              <a:rPr lang="en-GB" sz="1800">
                <a:latin typeface="Calibri"/>
                <a:ea typeface="Calibri"/>
                <a:cs typeface="Calibri"/>
                <a:sym typeface="Calibri"/>
              </a:rPr>
              <a:t>: e.g. “Demonstrate an ability to apply standard techniques in curriculum design.” This can be made more succinct and clearer aligned to the assessment by deleting the first four words so that it becomes “Apply standard techniques in curriculum design”</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Noto Sans Symbols"/>
              <a:buChar char="∙"/>
            </a:pPr>
            <a:r>
              <a:rPr lang="en-GB" sz="1800" u="sng">
                <a:latin typeface="Calibri"/>
                <a:ea typeface="Calibri"/>
                <a:cs typeface="Calibri"/>
                <a:sym typeface="Calibri"/>
              </a:rPr>
              <a:t>Understand</a:t>
            </a:r>
            <a:r>
              <a:rPr lang="en-GB" sz="1800">
                <a:latin typeface="Calibri"/>
                <a:ea typeface="Calibri"/>
                <a:cs typeface="Calibri"/>
                <a:sym typeface="Calibri"/>
              </a:rPr>
              <a:t>: e.g. “Understand the main components of curriculum design”. How will you know that they understand? Because they can apply, explain, analyse etc.</a:t>
            </a:r>
            <a:endParaRPr sz="1800">
              <a:latin typeface="Calibri"/>
              <a:ea typeface="Calibri"/>
              <a:cs typeface="Calibri"/>
              <a:sym typeface="Calibri"/>
            </a:endParaRPr>
          </a:p>
          <a:p>
            <a:pPr marL="342900" lvl="0" indent="-342900" algn="l" rtl="0">
              <a:lnSpc>
                <a:spcPct val="115000"/>
              </a:lnSpc>
              <a:spcBef>
                <a:spcPts val="0"/>
              </a:spcBef>
              <a:spcAft>
                <a:spcPts val="0"/>
              </a:spcAft>
              <a:buSzPts val="1400"/>
              <a:buFont typeface="Noto Sans Symbols"/>
              <a:buChar char="∙"/>
            </a:pPr>
            <a:r>
              <a:rPr lang="en-GB" sz="1800" u="sng">
                <a:latin typeface="Calibri"/>
                <a:ea typeface="Calibri"/>
                <a:cs typeface="Calibri"/>
                <a:sym typeface="Calibri"/>
              </a:rPr>
              <a:t>Multiple verbs in one ILO</a:t>
            </a:r>
            <a:r>
              <a:rPr lang="en-GB" sz="1800">
                <a:latin typeface="Calibri"/>
                <a:ea typeface="Calibri"/>
                <a:cs typeface="Calibri"/>
                <a:sym typeface="Calibri"/>
              </a:rPr>
              <a:t>: e.g. Apply standard techniques in curriculum design and evaluate the effectiveness of these for supporting students’ learning. Although they are related activities, for clarity, they should be separated into two different ILOs. </a:t>
            </a:r>
            <a:endParaRPr sz="1800">
              <a:latin typeface="Calibri"/>
              <a:ea typeface="Calibri"/>
              <a:cs typeface="Calibri"/>
              <a:sym typeface="Calibri"/>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57" name="Google Shape;157;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13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5" name="Google Shape;25;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9"/>
        <p:cNvGrpSpPr/>
        <p:nvPr/>
      </p:nvGrpSpPr>
      <p:grpSpPr>
        <a:xfrm>
          <a:off x="0" y="0"/>
          <a:ext cx="0" cy="0"/>
          <a:chOff x="0" y="0"/>
          <a:chExt cx="0" cy="0"/>
        </a:xfrm>
      </p:grpSpPr>
      <p:sp>
        <p:nvSpPr>
          <p:cNvPr id="30" name="Google Shape;30;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32" name="Google Shape;3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8" name="Google Shape;38;p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9" name="Google Shape;39;p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0" name="Google Shape;40;p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1" name="Google Shape;41;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1" name="Google Shape;51;p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a:spLocks noGrp="1"/>
          </p:cNvSpPr>
          <p:nvPr>
            <p:ph type="pic" idx="2"/>
          </p:nvPr>
        </p:nvSpPr>
        <p:spPr>
          <a:xfrm>
            <a:off x="1792288" y="612775"/>
            <a:ext cx="5486400" cy="4114800"/>
          </a:xfrm>
          <a:prstGeom prst="rect">
            <a:avLst/>
          </a:prstGeom>
          <a:noFill/>
          <a:ln>
            <a:noFill/>
          </a:ln>
        </p:spPr>
      </p:sp>
      <p:sp>
        <p:nvSpPr>
          <p:cNvPr id="58" name="Google Shape;58;p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9" name="Google Shape;59;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5" name="Google Shape;65;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
        <p:nvSpPr>
          <p:cNvPr id="15" name="Google Shape;15;p1"/>
          <p:cNvSpPr txBox="1"/>
          <p:nvPr/>
        </p:nvSpPr>
        <p:spPr>
          <a:xfrm>
            <a:off x="4019550" y="63500"/>
            <a:ext cx="1139825" cy="18288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rgbClr val="000000"/>
                </a:solidFill>
                <a:latin typeface="Calibri"/>
                <a:ea typeface="Calibri"/>
                <a:cs typeface="Calibri"/>
                <a:sym typeface="Calibri"/>
              </a:rPr>
              <a:t>Restricted - Other</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ficeforstudents.org.uk/media/53821cbf-5779-4380-bf2a-aa8f5c53ecd4/sector-recognised-standards.pdf" TargetMode="External"/><Relationship Id="rId2" Type="http://schemas.openxmlformats.org/officeDocument/2006/relationships/hyperlink" Target="https://www.bathspa.ac.uk/projects/teaching-expertise-guide/" TargetMode="External"/><Relationship Id="rId1" Type="http://schemas.openxmlformats.org/officeDocument/2006/relationships/slideLayout" Target="../slideLayouts/slideLayout2.xml"/><Relationship Id="rId5" Type="http://schemas.openxmlformats.org/officeDocument/2006/relationships/hyperlink" Target="https://www.qaa.ac.uk/the-quality-code/subject-benchmark-statements" TargetMode="External"/><Relationship Id="rId4" Type="http://schemas.openxmlformats.org/officeDocument/2006/relationships/hyperlink" Target="https://www.qaa.ac.uk/the-quality-code/qualifications-framework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cft.vanderbilt.edu/guides-sub-pages/blooms-taxonomy/"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bathspa.ac.uk/projects/teaching-expertise-guide/" TargetMode="External"/><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advance-he.ac.uk/guidance/equality-diversity-and-inclusion/student-recruitment-retention-and-attainment/inclusive-learning-and-teaching/competence-standards-and-reasonable-adjustments" TargetMode="External"/><Relationship Id="rId5" Type="http://schemas.openxmlformats.org/officeDocument/2006/relationships/hyperlink" Target="https://www.qaa.ac.uk/the-quality-code/subject-benchmark-statements/" TargetMode="External"/><Relationship Id="rId4" Type="http://schemas.openxmlformats.org/officeDocument/2006/relationships/hyperlink" Target="https://www.officeforstudents.org.uk/publications/sector-recognised-standard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0.png"/><Relationship Id="rId4" Type="http://schemas.openxmlformats.org/officeDocument/2006/relationships/hyperlink" Target="https://www.bathspa.ac.uk/media/bathspaacuk/projects/teaching-expertise-guide/Writing-ILOs-v2024-07.docx"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hyperlink" Target="https://www.imperial.ac.uk/staff/educational-development/teaching-toolkit/intended-learning-outcomes/blooms-taxonomy/"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structural-learning.com/post/what-is-solo-taxonomy" TargetMode="External"/><Relationship Id="rId5" Type="http://schemas.openxmlformats.org/officeDocument/2006/relationships/hyperlink" Target="https://shura.shu.ac.uk/32056/1/A%20Guide%20to%20Writing%20Learning%20Outcomes%20in%20Higher%20Education%20-%20NTR%20.pdf" TargetMode="External"/><Relationship Id="rId4" Type="http://schemas.openxmlformats.org/officeDocument/2006/relationships/hyperlink" Target="https://teachinghub.bath.ac.uk/guide/writing-intended-learning-outcomes-ilos/" TargetMode="Externa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77"/>
        <p:cNvGrpSpPr/>
        <p:nvPr/>
      </p:nvGrpSpPr>
      <p:grpSpPr>
        <a:xfrm>
          <a:off x="0" y="0"/>
          <a:ext cx="0" cy="0"/>
          <a:chOff x="0" y="0"/>
          <a:chExt cx="0" cy="0"/>
        </a:xfrm>
      </p:grpSpPr>
      <p:sp>
        <p:nvSpPr>
          <p:cNvPr id="78" name="Google Shape;78;p11"/>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fontScale="90000"/>
          </a:bodyPr>
          <a:lstStyle/>
          <a:p>
            <a:pPr algn="l">
              <a:buClr>
                <a:srgbClr val="22314E"/>
              </a:buClr>
              <a:buSzPct val="126984"/>
            </a:pPr>
            <a:r>
              <a:rPr lang="en-GB" sz="3850" b="1">
                <a:latin typeface="Arial"/>
                <a:ea typeface="Arial"/>
                <a:cs typeface="Arial"/>
                <a:sym typeface="Arial"/>
              </a:rPr>
              <a:t>CPD6</a:t>
            </a:r>
            <a:br>
              <a:rPr lang="en-GB" sz="3850" b="1" dirty="0">
                <a:latin typeface="Arial"/>
                <a:ea typeface="Arial"/>
                <a:cs typeface="Arial"/>
                <a:sym typeface="Arial"/>
              </a:rPr>
            </a:br>
            <a:r>
              <a:rPr lang="en-GB" sz="3850" b="1">
                <a:latin typeface="Arial"/>
                <a:ea typeface="Arial"/>
                <a:cs typeface="Arial"/>
                <a:sym typeface="Arial"/>
              </a:rPr>
              <a:t>Everything you want to know about </a:t>
            </a:r>
            <a:r>
              <a:rPr lang="en-GB" sz="3850" b="1" dirty="0">
                <a:latin typeface="Arial"/>
                <a:ea typeface="Arial"/>
                <a:cs typeface="Arial"/>
                <a:sym typeface="Arial"/>
              </a:rPr>
              <a:t>Intended Learning Outcomes but you never dared to ask… </a:t>
            </a:r>
            <a:endParaRPr sz="3850" b="1" dirty="0">
              <a:latin typeface="Arial"/>
              <a:ea typeface="Arial"/>
              <a:cs typeface="Arial"/>
              <a:sym typeface="Arial"/>
            </a:endParaRPr>
          </a:p>
          <a:p>
            <a:pPr marL="0" lvl="0" indent="0" algn="l" rtl="0">
              <a:lnSpc>
                <a:spcPct val="100000"/>
              </a:lnSpc>
              <a:spcBef>
                <a:spcPts val="0"/>
              </a:spcBef>
              <a:spcAft>
                <a:spcPts val="0"/>
              </a:spcAft>
              <a:buClr>
                <a:srgbClr val="22314E"/>
              </a:buClr>
              <a:buSzPct val="111111"/>
              <a:buFont typeface="Arial"/>
              <a:buNone/>
            </a:pPr>
            <a:endParaRPr b="1" dirty="0">
              <a:solidFill>
                <a:srgbClr val="22314E"/>
              </a:solidFill>
              <a:latin typeface="Arial"/>
              <a:ea typeface="Arial"/>
              <a:cs typeface="Arial"/>
              <a:sym typeface="Arial"/>
            </a:endParaRPr>
          </a:p>
          <a:p>
            <a:pPr marL="0" lvl="0" indent="0" algn="l" rtl="0">
              <a:lnSpc>
                <a:spcPct val="100000"/>
              </a:lnSpc>
              <a:spcBef>
                <a:spcPts val="0"/>
              </a:spcBef>
              <a:spcAft>
                <a:spcPts val="0"/>
              </a:spcAft>
              <a:buClr>
                <a:srgbClr val="22314E"/>
              </a:buClr>
              <a:buSzPct val="111111"/>
              <a:buFont typeface="Arial"/>
              <a:buNone/>
            </a:pPr>
            <a:endParaRPr b="1" dirty="0">
              <a:solidFill>
                <a:srgbClr val="22314E"/>
              </a:solidFill>
              <a:latin typeface="Arial"/>
              <a:ea typeface="Arial"/>
              <a:cs typeface="Arial"/>
              <a:sym typeface="Arial"/>
            </a:endParaRPr>
          </a:p>
        </p:txBody>
      </p:sp>
      <p:sp>
        <p:nvSpPr>
          <p:cNvPr id="79" name="Google Shape;79;p11"/>
          <p:cNvSpPr txBox="1">
            <a:spLocks noGrp="1"/>
          </p:cNvSpPr>
          <p:nvPr>
            <p:ph type="body" idx="1"/>
          </p:nvPr>
        </p:nvSpPr>
        <p:spPr>
          <a:xfrm>
            <a:off x="457200" y="3717025"/>
            <a:ext cx="8686800" cy="18003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None/>
            </a:pPr>
            <a:r>
              <a:rPr lang="en-GB" sz="2000" b="1" dirty="0">
                <a:solidFill>
                  <a:schemeClr val="tx1"/>
                </a:solidFill>
                <a:latin typeface="Arial"/>
                <a:ea typeface="Arial"/>
                <a:cs typeface="Arial"/>
                <a:sym typeface="Arial"/>
              </a:rPr>
              <a:t>Aim: 		ILOs importance applied by Educational Partners</a:t>
            </a:r>
            <a:endParaRPr sz="2000" b="1" dirty="0">
              <a:solidFill>
                <a:schemeClr val="tx1"/>
              </a:solidFill>
              <a:latin typeface="Arial"/>
              <a:ea typeface="Arial"/>
              <a:cs typeface="Arial"/>
              <a:sym typeface="Arial"/>
            </a:endParaRPr>
          </a:p>
          <a:p>
            <a:pPr marL="0" lvl="0" indent="0" algn="l" rtl="0">
              <a:lnSpc>
                <a:spcPct val="100000"/>
              </a:lnSpc>
              <a:spcBef>
                <a:spcPts val="480"/>
              </a:spcBef>
              <a:spcAft>
                <a:spcPts val="0"/>
              </a:spcAft>
              <a:buNone/>
            </a:pPr>
            <a:r>
              <a:rPr lang="en-GB" sz="2000" b="1" dirty="0">
                <a:solidFill>
                  <a:schemeClr val="tx1"/>
                </a:solidFill>
                <a:latin typeface="Arial"/>
                <a:ea typeface="Arial"/>
                <a:cs typeface="Arial"/>
                <a:sym typeface="Arial"/>
              </a:rPr>
              <a:t>Duration: 	1 hour</a:t>
            </a:r>
            <a:endParaRPr sz="2000" b="1" dirty="0">
              <a:solidFill>
                <a:schemeClr val="tx1"/>
              </a:solidFill>
              <a:latin typeface="Arial"/>
              <a:ea typeface="Arial"/>
              <a:cs typeface="Arial"/>
              <a:sym typeface="Arial"/>
            </a:endParaRPr>
          </a:p>
          <a:p>
            <a:pPr marL="0" lvl="0" indent="0" algn="l" rtl="0">
              <a:lnSpc>
                <a:spcPct val="100000"/>
              </a:lnSpc>
              <a:spcBef>
                <a:spcPts val="480"/>
              </a:spcBef>
              <a:spcAft>
                <a:spcPts val="0"/>
              </a:spcAft>
              <a:buNone/>
            </a:pPr>
            <a:r>
              <a:rPr lang="en-GB" sz="2000" b="1" dirty="0">
                <a:solidFill>
                  <a:schemeClr val="tx1"/>
                </a:solidFill>
                <a:latin typeface="Arial"/>
                <a:ea typeface="Arial"/>
                <a:cs typeface="Arial"/>
                <a:sym typeface="Arial"/>
              </a:rPr>
              <a:t>Audience:	Lecturers, Course Leaders.</a:t>
            </a:r>
            <a:endParaRPr sz="2000" b="1" dirty="0">
              <a:solidFill>
                <a:schemeClr val="tx1"/>
              </a:solidFill>
              <a:latin typeface="Arial"/>
              <a:ea typeface="Arial"/>
              <a:cs typeface="Arial"/>
              <a:sym typeface="Arial"/>
            </a:endParaRPr>
          </a:p>
        </p:txBody>
      </p:sp>
      <p:pic>
        <p:nvPicPr>
          <p:cNvPr id="81" name="Google Shape;81;p11"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82" name="Google Shape;82;p11"/>
          <p:cNvSpPr txBox="1"/>
          <p:nvPr/>
        </p:nvSpPr>
        <p:spPr>
          <a:xfrm>
            <a:off x="3594952" y="6527866"/>
            <a:ext cx="1420582"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83" name="Google Shape;83;p11"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67D6-E874-AA5A-3016-4496D429BBF1}"/>
              </a:ext>
            </a:extLst>
          </p:cNvPr>
          <p:cNvSpPr>
            <a:spLocks noGrp="1"/>
          </p:cNvSpPr>
          <p:nvPr>
            <p:ph type="title"/>
          </p:nvPr>
        </p:nvSpPr>
        <p:spPr/>
        <p:txBody>
          <a:bodyPr/>
          <a:lstStyle/>
          <a:p>
            <a:r>
              <a:rPr lang="en-US" dirty="0"/>
              <a:t>Designing ILOs (2)</a:t>
            </a:r>
          </a:p>
        </p:txBody>
      </p:sp>
      <p:sp>
        <p:nvSpPr>
          <p:cNvPr id="3" name="Text Placeholder 2">
            <a:extLst>
              <a:ext uri="{FF2B5EF4-FFF2-40B4-BE49-F238E27FC236}">
                <a16:creationId xmlns:a16="http://schemas.microsoft.com/office/drawing/2014/main" id="{4301E564-3001-B3C4-D588-66136090E543}"/>
              </a:ext>
            </a:extLst>
          </p:cNvPr>
          <p:cNvSpPr>
            <a:spLocks noGrp="1"/>
          </p:cNvSpPr>
          <p:nvPr>
            <p:ph type="body" idx="1"/>
          </p:nvPr>
        </p:nvSpPr>
        <p:spPr>
          <a:xfrm>
            <a:off x="457200" y="1600200"/>
            <a:ext cx="8229599" cy="4525963"/>
          </a:xfrm>
        </p:spPr>
        <p:txBody>
          <a:bodyPr/>
          <a:lstStyle/>
          <a:p>
            <a:pPr marL="50800" indent="0">
              <a:buNone/>
            </a:pPr>
            <a:endParaRPr lang="en-US" sz="2000" dirty="0">
              <a:latin typeface="Arial"/>
              <a:cs typeface="Arial"/>
            </a:endParaRPr>
          </a:p>
          <a:p>
            <a:pPr marL="50800" indent="0">
              <a:buNone/>
            </a:pPr>
            <a:r>
              <a:rPr lang="en-US" sz="2000" dirty="0">
                <a:latin typeface="Arial"/>
                <a:cs typeface="Arial"/>
              </a:rPr>
              <a:t>ILOs should be </a:t>
            </a:r>
            <a:r>
              <a:rPr lang="en-US" sz="2000" err="1">
                <a:latin typeface="Arial"/>
                <a:cs typeface="Arial"/>
              </a:rPr>
              <a:t>categorised</a:t>
            </a:r>
            <a:r>
              <a:rPr lang="en-US" sz="2000" dirty="0">
                <a:latin typeface="Arial"/>
                <a:cs typeface="Arial"/>
              </a:rPr>
              <a:t> according to Bath Spa’s Definitive </a:t>
            </a:r>
            <a:r>
              <a:rPr lang="en-US" sz="2000" err="1">
                <a:latin typeface="Arial"/>
                <a:cs typeface="Arial"/>
              </a:rPr>
              <a:t>Programme</a:t>
            </a:r>
            <a:r>
              <a:rPr lang="en-US" sz="2000" dirty="0">
                <a:latin typeface="Arial"/>
                <a:cs typeface="Arial"/>
              </a:rPr>
              <a:t> Document (DPD) template. </a:t>
            </a:r>
          </a:p>
          <a:p>
            <a:pPr marL="50800" indent="0">
              <a:buNone/>
            </a:pPr>
            <a:endParaRPr lang="en-US" sz="2000" dirty="0">
              <a:latin typeface="Arial"/>
              <a:cs typeface="Arial"/>
            </a:endParaRPr>
          </a:p>
          <a:p>
            <a:pPr marL="50800" indent="0">
              <a:buNone/>
            </a:pPr>
            <a:r>
              <a:rPr lang="en-US" sz="2000" dirty="0">
                <a:latin typeface="Arial"/>
                <a:cs typeface="Arial"/>
              </a:rPr>
              <a:t>In the DPD,</a:t>
            </a:r>
            <a:r>
              <a:rPr lang="en-US" sz="2000" dirty="0">
                <a:latin typeface="Arial"/>
                <a:cs typeface="Times New Roman"/>
              </a:rPr>
              <a:t> </a:t>
            </a:r>
            <a:r>
              <a:rPr lang="en-US" sz="2000" dirty="0" err="1">
                <a:latin typeface="Arial"/>
                <a:cs typeface="Times New Roman"/>
              </a:rPr>
              <a:t>programmes</a:t>
            </a:r>
            <a:r>
              <a:rPr lang="en-US" sz="2000" dirty="0">
                <a:latin typeface="Arial"/>
                <a:cs typeface="Times New Roman"/>
              </a:rPr>
              <a:t> normally have up to 12 ILOs across three categories: </a:t>
            </a:r>
            <a:endParaRPr lang="en-US" sz="2000">
              <a:latin typeface="Arial"/>
            </a:endParaRPr>
          </a:p>
          <a:p>
            <a:pPr marL="50800" indent="0">
              <a:buNone/>
            </a:pPr>
            <a:endParaRPr lang="en-US" sz="2200" dirty="0">
              <a:latin typeface="Arial"/>
              <a:cs typeface="Times New Roman"/>
            </a:endParaRPr>
          </a:p>
          <a:p>
            <a:pPr>
              <a:lnSpc>
                <a:spcPts val="1575"/>
              </a:lnSpc>
              <a:spcBef>
                <a:spcPts val="0"/>
              </a:spcBef>
            </a:pPr>
            <a:endParaRPr lang="en-US" sz="2200" dirty="0">
              <a:latin typeface="Arial"/>
              <a:cs typeface="Times New Roman"/>
            </a:endParaRPr>
          </a:p>
          <a:p>
            <a:pPr marL="50800" indent="0">
              <a:lnSpc>
                <a:spcPts val="1575"/>
              </a:lnSpc>
              <a:spcBef>
                <a:spcPts val="0"/>
              </a:spcBef>
              <a:buNone/>
            </a:pPr>
            <a:r>
              <a:rPr lang="en-US" sz="2000" dirty="0">
                <a:latin typeface="Arial"/>
                <a:cs typeface="Times New Roman"/>
              </a:rPr>
              <a:t>A. Subject-Specific Skills and Knowledge </a:t>
            </a:r>
          </a:p>
          <a:p>
            <a:pPr>
              <a:lnSpc>
                <a:spcPts val="1575"/>
              </a:lnSpc>
              <a:spcBef>
                <a:spcPts val="0"/>
              </a:spcBef>
            </a:pPr>
            <a:endParaRPr lang="en-US" sz="2200" dirty="0">
              <a:latin typeface="Arial"/>
              <a:cs typeface="Times New Roman"/>
            </a:endParaRPr>
          </a:p>
          <a:p>
            <a:pPr marL="50800" indent="0">
              <a:lnSpc>
                <a:spcPts val="1575"/>
              </a:lnSpc>
              <a:spcBef>
                <a:spcPts val="0"/>
              </a:spcBef>
              <a:buNone/>
            </a:pPr>
            <a:r>
              <a:rPr lang="en-US" sz="2000" dirty="0">
                <a:latin typeface="Arial"/>
                <a:cs typeface="Times New Roman"/>
              </a:rPr>
              <a:t>B. Cognitive and Intellectual Skills </a:t>
            </a:r>
          </a:p>
          <a:p>
            <a:pPr>
              <a:lnSpc>
                <a:spcPts val="1575"/>
              </a:lnSpc>
              <a:spcBef>
                <a:spcPts val="0"/>
              </a:spcBef>
            </a:pPr>
            <a:endParaRPr lang="en-US" sz="2000" dirty="0">
              <a:latin typeface="Arial"/>
              <a:cs typeface="Times New Roman"/>
            </a:endParaRPr>
          </a:p>
          <a:p>
            <a:pPr marL="50800" indent="0">
              <a:lnSpc>
                <a:spcPts val="1575"/>
              </a:lnSpc>
              <a:spcBef>
                <a:spcPts val="0"/>
              </a:spcBef>
              <a:buNone/>
            </a:pPr>
            <a:r>
              <a:rPr lang="en-US" sz="2000" dirty="0">
                <a:latin typeface="Arial"/>
                <a:cs typeface="Times New Roman"/>
              </a:rPr>
              <a:t>C. Skills for Life and Work (these are set by BSU and are the same across all </a:t>
            </a:r>
            <a:r>
              <a:rPr lang="en-US" sz="2000" err="1">
                <a:latin typeface="Arial"/>
                <a:cs typeface="Times New Roman"/>
              </a:rPr>
              <a:t>programmes</a:t>
            </a:r>
            <a:r>
              <a:rPr lang="en-US" sz="2000" dirty="0">
                <a:latin typeface="Arial"/>
                <a:cs typeface="Times New Roman"/>
              </a:rPr>
              <a:t>)</a:t>
            </a:r>
            <a:endParaRPr lang="en-US" sz="2000" dirty="0">
              <a:latin typeface="Arial"/>
            </a:endParaRPr>
          </a:p>
        </p:txBody>
      </p:sp>
    </p:spTree>
    <p:extLst>
      <p:ext uri="{BB962C8B-B14F-4D97-AF65-F5344CB8AC3E}">
        <p14:creationId xmlns:p14="http://schemas.microsoft.com/office/powerpoint/2010/main" val="169557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04B8-8511-E323-8533-92633D203B4E}"/>
              </a:ext>
            </a:extLst>
          </p:cNvPr>
          <p:cNvSpPr>
            <a:spLocks noGrp="1"/>
          </p:cNvSpPr>
          <p:nvPr>
            <p:ph type="title"/>
          </p:nvPr>
        </p:nvSpPr>
        <p:spPr/>
        <p:txBody>
          <a:bodyPr>
            <a:normAutofit/>
          </a:bodyPr>
          <a:lstStyle/>
          <a:p>
            <a:r>
              <a:rPr lang="en-US" dirty="0"/>
              <a:t>Designing ILOs (reference points)</a:t>
            </a:r>
          </a:p>
        </p:txBody>
      </p:sp>
      <p:sp>
        <p:nvSpPr>
          <p:cNvPr id="3" name="Text Placeholder 2">
            <a:extLst>
              <a:ext uri="{FF2B5EF4-FFF2-40B4-BE49-F238E27FC236}">
                <a16:creationId xmlns:a16="http://schemas.microsoft.com/office/drawing/2014/main" id="{F58BB681-B8CE-6C57-CEE9-EF2680BB27C6}"/>
              </a:ext>
            </a:extLst>
          </p:cNvPr>
          <p:cNvSpPr>
            <a:spLocks noGrp="1"/>
          </p:cNvSpPr>
          <p:nvPr>
            <p:ph type="body" idx="1"/>
          </p:nvPr>
        </p:nvSpPr>
        <p:spPr>
          <a:xfrm>
            <a:off x="457200" y="1600200"/>
            <a:ext cx="8229600" cy="4645025"/>
          </a:xfrm>
        </p:spPr>
        <p:txBody>
          <a:bodyPr>
            <a:normAutofit/>
          </a:bodyPr>
          <a:lstStyle/>
          <a:p>
            <a:endParaRPr lang="en-US" sz="2000" dirty="0">
              <a:latin typeface="Arial"/>
              <a:cs typeface="Times New Roman"/>
            </a:endParaRPr>
          </a:p>
          <a:p>
            <a:pPr marL="50800" indent="0">
              <a:buNone/>
            </a:pPr>
            <a:r>
              <a:rPr lang="en-US" sz="2000" dirty="0">
                <a:latin typeface="Arial"/>
                <a:cs typeface="Times New Roman"/>
                <a:hlinkClick r:id="rId2"/>
              </a:rPr>
              <a:t>Bath Spa University’s Education Design Principles</a:t>
            </a:r>
            <a:endParaRPr lang="en-US" sz="2000" dirty="0">
              <a:latin typeface="Arial"/>
              <a:cs typeface="Times New Roman"/>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The level of study as defined by </a:t>
            </a:r>
            <a:r>
              <a:rPr lang="en-US" sz="2000" dirty="0">
                <a:latin typeface="Arial"/>
                <a:cs typeface="Times New Roman"/>
                <a:hlinkClick r:id="rId3"/>
              </a:rPr>
              <a:t>the OfS Sector Recognised Standards</a:t>
            </a:r>
            <a:r>
              <a:rPr lang="en-US" sz="2000" dirty="0">
                <a:latin typeface="Arial"/>
                <a:cs typeface="Times New Roman"/>
              </a:rPr>
              <a:t>, which draws upon the </a:t>
            </a:r>
            <a:r>
              <a:rPr lang="en-US" sz="2000" dirty="0">
                <a:latin typeface="Arial"/>
                <a:cs typeface="Times New Roman"/>
                <a:hlinkClick r:id="rId4"/>
              </a:rPr>
              <a:t>QAA Framework for Higher Educationn Qualifications (FHEQ)</a:t>
            </a:r>
            <a:endParaRPr lang="en-US" sz="2000" dirty="0">
              <a:latin typeface="Arial"/>
              <a:cs typeface="Times New Roman"/>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Relevant </a:t>
            </a:r>
            <a:r>
              <a:rPr lang="en-US" sz="2000" dirty="0">
                <a:latin typeface="Arial"/>
                <a:cs typeface="Times New Roman"/>
                <a:hlinkClick r:id="rId5"/>
              </a:rPr>
              <a:t>QAA Subject Benchmark statements</a:t>
            </a:r>
            <a:endParaRPr lang="en-US" sz="2000" dirty="0">
              <a:latin typeface="Arial"/>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Relevant professional or accrediting body (PSRB) requirements.</a:t>
            </a:r>
            <a:endParaRPr lang="en-US" sz="2000" dirty="0">
              <a:latin typeface="Arial"/>
            </a:endParaRPr>
          </a:p>
          <a:p>
            <a:endParaRPr lang="en-US" dirty="0"/>
          </a:p>
        </p:txBody>
      </p:sp>
    </p:spTree>
    <p:extLst>
      <p:ext uri="{BB962C8B-B14F-4D97-AF65-F5344CB8AC3E}">
        <p14:creationId xmlns:p14="http://schemas.microsoft.com/office/powerpoint/2010/main" val="1620454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3FBD5-89F1-67A1-0277-3426A5E2EBA0}"/>
              </a:ext>
            </a:extLst>
          </p:cNvPr>
          <p:cNvSpPr>
            <a:spLocks noGrp="1"/>
          </p:cNvSpPr>
          <p:nvPr>
            <p:ph type="title"/>
          </p:nvPr>
        </p:nvSpPr>
        <p:spPr/>
        <p:txBody>
          <a:bodyPr/>
          <a:lstStyle/>
          <a:p>
            <a:r>
              <a:rPr lang="en-US" dirty="0"/>
              <a:t>Designing ILOs (an example)</a:t>
            </a:r>
          </a:p>
        </p:txBody>
      </p:sp>
      <p:sp>
        <p:nvSpPr>
          <p:cNvPr id="3" name="Text Placeholder 2">
            <a:extLst>
              <a:ext uri="{FF2B5EF4-FFF2-40B4-BE49-F238E27FC236}">
                <a16:creationId xmlns:a16="http://schemas.microsoft.com/office/drawing/2014/main" id="{13604BDE-3E26-EB03-A622-EF4A68C1841E}"/>
              </a:ext>
            </a:extLst>
          </p:cNvPr>
          <p:cNvSpPr>
            <a:spLocks noGrp="1"/>
          </p:cNvSpPr>
          <p:nvPr>
            <p:ph type="body" idx="1"/>
          </p:nvPr>
        </p:nvSpPr>
        <p:spPr>
          <a:xfrm>
            <a:off x="457200" y="1600200"/>
            <a:ext cx="8222411" cy="4525963"/>
          </a:xfrm>
        </p:spPr>
        <p:txBody>
          <a:bodyPr>
            <a:normAutofit/>
          </a:bodyPr>
          <a:lstStyle/>
          <a:p>
            <a:pPr marL="50800" indent="0">
              <a:buNone/>
            </a:pPr>
            <a:r>
              <a:rPr lang="en-US" sz="2000" dirty="0">
                <a:latin typeface="Arial"/>
                <a:cs typeface="Times New Roman"/>
              </a:rPr>
              <a:t>For undergraduate </a:t>
            </a:r>
            <a:r>
              <a:rPr lang="en-US" sz="2000" err="1">
                <a:latin typeface="Arial"/>
                <a:cs typeface="Times New Roman"/>
              </a:rPr>
              <a:t>programmes</a:t>
            </a:r>
            <a:r>
              <a:rPr lang="en-US" sz="2000" dirty="0">
                <a:latin typeface="Arial"/>
                <a:cs typeface="Times New Roman"/>
              </a:rPr>
              <a:t>, you also need to consider ILOs at each stage/level. You should design the final year (Level 6) ILOs first and then consider Levels 5 and 4 to ensure a coherent development throughout the </a:t>
            </a:r>
            <a:r>
              <a:rPr lang="en-US" sz="2000" err="1">
                <a:latin typeface="Arial"/>
                <a:cs typeface="Times New Roman"/>
              </a:rPr>
              <a:t>programme</a:t>
            </a:r>
            <a:r>
              <a:rPr lang="en-US" sz="2000" dirty="0">
                <a:latin typeface="Arial"/>
                <a:cs typeface="Times New Roman"/>
              </a:rPr>
              <a:t>. For example:</a:t>
            </a:r>
            <a:endParaRPr lang="en-US" sz="2000" dirty="0">
              <a:latin typeface="Arial"/>
            </a:endParaRPr>
          </a:p>
        </p:txBody>
      </p:sp>
      <p:graphicFrame>
        <p:nvGraphicFramePr>
          <p:cNvPr id="5" name="Table 4">
            <a:extLst>
              <a:ext uri="{FF2B5EF4-FFF2-40B4-BE49-F238E27FC236}">
                <a16:creationId xmlns:a16="http://schemas.microsoft.com/office/drawing/2014/main" id="{062D46D0-B4CA-1085-6551-30AAFBD8504B}"/>
              </a:ext>
            </a:extLst>
          </p:cNvPr>
          <p:cNvGraphicFramePr>
            <a:graphicFrameLocks noGrp="1"/>
          </p:cNvGraphicFramePr>
          <p:nvPr>
            <p:extLst>
              <p:ext uri="{D42A27DB-BD31-4B8C-83A1-F6EECF244321}">
                <p14:modId xmlns:p14="http://schemas.microsoft.com/office/powerpoint/2010/main" val="3846886473"/>
              </p:ext>
            </p:extLst>
          </p:nvPr>
        </p:nvGraphicFramePr>
        <p:xfrm>
          <a:off x="762898" y="3308140"/>
          <a:ext cx="7419939" cy="2113279"/>
        </p:xfrm>
        <a:graphic>
          <a:graphicData uri="http://schemas.openxmlformats.org/drawingml/2006/table">
            <a:tbl>
              <a:tblPr firstRow="1" bandRow="1">
                <a:tableStyleId>{EB58F81A-E52C-43E7-807C-CE007DEA8F28}</a:tableStyleId>
              </a:tblPr>
              <a:tblGrid>
                <a:gridCol w="2473313">
                  <a:extLst>
                    <a:ext uri="{9D8B030D-6E8A-4147-A177-3AD203B41FA5}">
                      <a16:colId xmlns:a16="http://schemas.microsoft.com/office/drawing/2014/main" val="3183206396"/>
                    </a:ext>
                  </a:extLst>
                </a:gridCol>
                <a:gridCol w="2473313">
                  <a:extLst>
                    <a:ext uri="{9D8B030D-6E8A-4147-A177-3AD203B41FA5}">
                      <a16:colId xmlns:a16="http://schemas.microsoft.com/office/drawing/2014/main" val="3004290572"/>
                    </a:ext>
                  </a:extLst>
                </a:gridCol>
                <a:gridCol w="2473313">
                  <a:extLst>
                    <a:ext uri="{9D8B030D-6E8A-4147-A177-3AD203B41FA5}">
                      <a16:colId xmlns:a16="http://schemas.microsoft.com/office/drawing/2014/main" val="1184227422"/>
                    </a:ext>
                  </a:extLst>
                </a:gridCol>
              </a:tblGrid>
              <a:tr h="370840">
                <a:tc>
                  <a:txBody>
                    <a:bodyPr/>
                    <a:lstStyle/>
                    <a:p>
                      <a:r>
                        <a:rPr lang="en-US" dirty="0"/>
                        <a:t>Level 6</a:t>
                      </a:r>
                    </a:p>
                  </a:txBody>
                  <a:tcPr/>
                </a:tc>
                <a:tc>
                  <a:txBody>
                    <a:bodyPr/>
                    <a:lstStyle/>
                    <a:p>
                      <a:r>
                        <a:rPr lang="en-US" dirty="0"/>
                        <a:t>Level 5 </a:t>
                      </a:r>
                    </a:p>
                  </a:txBody>
                  <a:tcPr/>
                </a:tc>
                <a:tc>
                  <a:txBody>
                    <a:bodyPr/>
                    <a:lstStyle/>
                    <a:p>
                      <a:r>
                        <a:rPr lang="en-US" dirty="0"/>
                        <a:t>Level 6</a:t>
                      </a:r>
                    </a:p>
                  </a:txBody>
                  <a:tcPr/>
                </a:tc>
                <a:extLst>
                  <a:ext uri="{0D108BD9-81ED-4DB2-BD59-A6C34878D82A}">
                    <a16:rowId xmlns:a16="http://schemas.microsoft.com/office/drawing/2014/main" val="1714299264"/>
                  </a:ext>
                </a:extLst>
              </a:tr>
              <a:tr h="370840">
                <a:tc>
                  <a:txBody>
                    <a:bodyPr/>
                    <a:lstStyle/>
                    <a:p>
                      <a:pPr lvl="0" algn="l">
                        <a:lnSpc>
                          <a:spcPct val="100000"/>
                        </a:lnSpc>
                        <a:spcBef>
                          <a:spcPts val="0"/>
                        </a:spcBef>
                        <a:spcAft>
                          <a:spcPts val="0"/>
                        </a:spcAft>
                        <a:buNone/>
                      </a:pPr>
                      <a:r>
                        <a:rPr lang="en-US" sz="1400" b="0" i="0" u="none" strike="noStrike" noProof="0" dirty="0" err="1">
                          <a:solidFill>
                            <a:srgbClr val="000000"/>
                          </a:solidFill>
                          <a:latin typeface="Times New Roman"/>
                        </a:rPr>
                        <a:t>Synthesise</a:t>
                      </a:r>
                      <a:r>
                        <a:rPr lang="en-US" sz="1400" b="0" i="0" u="none" strike="noStrike" noProof="0" dirty="0">
                          <a:solidFill>
                            <a:srgbClr val="000000"/>
                          </a:solidFill>
                          <a:latin typeface="Times New Roman"/>
                        </a:rPr>
                        <a:t> and apply relevant</a:t>
                      </a:r>
                      <a:endParaRPr lang="en-US" dirty="0"/>
                    </a:p>
                    <a:p>
                      <a:pPr lvl="0" algn="l">
                        <a:lnSpc>
                          <a:spcPct val="100000"/>
                        </a:lnSpc>
                        <a:spcBef>
                          <a:spcPts val="0"/>
                        </a:spcBef>
                        <a:spcAft>
                          <a:spcPts val="0"/>
                        </a:spcAft>
                        <a:buNone/>
                      </a:pPr>
                      <a:r>
                        <a:rPr lang="en-US" sz="1400" b="0" i="0" u="none" strike="noStrike" noProof="0" dirty="0">
                          <a:solidFill>
                            <a:srgbClr val="000000"/>
                          </a:solidFill>
                          <a:latin typeface="Times New Roman"/>
                        </a:rPr>
                        <a:t>contextual, theoretical, and</a:t>
                      </a:r>
                      <a:endParaRPr lang="en-US" dirty="0"/>
                    </a:p>
                    <a:p>
                      <a:pPr lvl="0" algn="l">
                        <a:lnSpc>
                          <a:spcPct val="100000"/>
                        </a:lnSpc>
                        <a:spcBef>
                          <a:spcPts val="0"/>
                        </a:spcBef>
                        <a:spcAft>
                          <a:spcPts val="0"/>
                        </a:spcAft>
                        <a:buNone/>
                      </a:pPr>
                      <a:r>
                        <a:rPr lang="en-US" sz="1400" b="0" i="0" u="none" strike="noStrike" noProof="0" dirty="0">
                          <a:solidFill>
                            <a:srgbClr val="000000"/>
                          </a:solidFill>
                          <a:latin typeface="Times New Roman"/>
                        </a:rPr>
                        <a:t>ethical research to the</a:t>
                      </a:r>
                      <a:endParaRPr lang="en-US" dirty="0"/>
                    </a:p>
                    <a:p>
                      <a:pPr lvl="0" algn="l">
                        <a:lnSpc>
                          <a:spcPct val="100000"/>
                        </a:lnSpc>
                        <a:spcBef>
                          <a:spcPts val="0"/>
                        </a:spcBef>
                        <a:spcAft>
                          <a:spcPts val="0"/>
                        </a:spcAft>
                        <a:buNone/>
                      </a:pPr>
                      <a:r>
                        <a:rPr lang="en-US" sz="1400" b="0" i="0" u="none" strike="noStrike" noProof="0" dirty="0">
                          <a:solidFill>
                            <a:srgbClr val="000000"/>
                          </a:solidFill>
                          <a:latin typeface="Times New Roman"/>
                        </a:rPr>
                        <a:t>production and development</a:t>
                      </a:r>
                      <a:endParaRPr lang="en-US" dirty="0"/>
                    </a:p>
                    <a:p>
                      <a:pPr lvl="0" algn="l">
                        <a:lnSpc>
                          <a:spcPct val="100000"/>
                        </a:lnSpc>
                        <a:spcBef>
                          <a:spcPts val="0"/>
                        </a:spcBef>
                        <a:spcAft>
                          <a:spcPts val="0"/>
                        </a:spcAft>
                        <a:buNone/>
                      </a:pPr>
                      <a:r>
                        <a:rPr lang="en-US" sz="1400" b="0" i="0" u="none" strike="noStrike" noProof="0" dirty="0">
                          <a:solidFill>
                            <a:srgbClr val="000000"/>
                          </a:solidFill>
                          <a:latin typeface="Times New Roman"/>
                        </a:rPr>
                        <a:t>of work.</a:t>
                      </a:r>
                      <a:endParaRPr lang="en-US" dirty="0"/>
                    </a:p>
                    <a:p>
                      <a:pPr lvl="0">
                        <a:buNone/>
                      </a:pPr>
                      <a:endParaRPr lang="en-US" dirty="0"/>
                    </a:p>
                  </a:txBody>
                  <a:tcPr/>
                </a:tc>
                <a:tc>
                  <a:txBody>
                    <a:bodyPr/>
                    <a:lstStyle/>
                    <a:p>
                      <a:pPr lvl="0">
                        <a:buNone/>
                      </a:pPr>
                      <a:r>
                        <a:rPr lang="en-US" sz="1400" b="0" i="0" u="none" strike="noStrike" noProof="0" dirty="0">
                          <a:solidFill>
                            <a:srgbClr val="000000"/>
                          </a:solidFill>
                          <a:latin typeface="Times New Roman"/>
                        </a:rPr>
                        <a:t>Apply critical understanding of contextual and ethical research to the development of work.</a:t>
                      </a:r>
                      <a:endParaRPr lang="en-US" dirty="0"/>
                    </a:p>
                  </a:txBody>
                  <a:tcPr/>
                </a:tc>
                <a:tc>
                  <a:txBody>
                    <a:bodyPr/>
                    <a:lstStyle/>
                    <a:p>
                      <a:pPr lvl="0">
                        <a:buNone/>
                      </a:pPr>
                      <a:r>
                        <a:rPr lang="en-US" sz="1400" b="0" i="0" u="none" strike="noStrike" noProof="0" dirty="0" err="1">
                          <a:solidFill>
                            <a:srgbClr val="000000"/>
                          </a:solidFill>
                          <a:latin typeface="Times New Roman"/>
                        </a:rPr>
                        <a:t>Recognise</a:t>
                      </a:r>
                      <a:r>
                        <a:rPr lang="en-US" sz="1400" b="0" i="0" u="none" strike="noStrike" noProof="0" dirty="0">
                          <a:solidFill>
                            <a:srgbClr val="000000"/>
                          </a:solidFill>
                          <a:latin typeface="Times New Roman"/>
                        </a:rPr>
                        <a:t> how knowledge of contextual and ethical research informs the development of work.</a:t>
                      </a:r>
                      <a:endParaRPr lang="en-US" dirty="0"/>
                    </a:p>
                  </a:txBody>
                  <a:tcPr/>
                </a:tc>
                <a:extLst>
                  <a:ext uri="{0D108BD9-81ED-4DB2-BD59-A6C34878D82A}">
                    <a16:rowId xmlns:a16="http://schemas.microsoft.com/office/drawing/2014/main" val="4168517814"/>
                  </a:ext>
                </a:extLst>
              </a:tr>
              <a:tr h="370839">
                <a:tc>
                  <a:txBody>
                    <a:bodyPr/>
                    <a:lstStyle/>
                    <a:p>
                      <a:pPr lvl="0">
                        <a:buNone/>
                      </a:pPr>
                      <a:r>
                        <a:rPr lang="en-US" dirty="0"/>
                        <a:t>Understand</a:t>
                      </a:r>
                    </a:p>
                  </a:txBody>
                  <a:tcPr/>
                </a:tc>
                <a:tc>
                  <a:txBody>
                    <a:bodyPr/>
                    <a:lstStyle/>
                    <a:p>
                      <a:pPr lvl="0">
                        <a:buNone/>
                      </a:pPr>
                      <a:r>
                        <a:rPr lang="en-US" sz="1400" b="0" i="0" u="none" strike="noStrike" noProof="0" dirty="0">
                          <a:solidFill>
                            <a:srgbClr val="000000"/>
                          </a:solidFill>
                          <a:latin typeface="Times New Roman"/>
                        </a:rPr>
                        <a:t>Apply</a:t>
                      </a:r>
                    </a:p>
                  </a:txBody>
                  <a:tcPr/>
                </a:tc>
                <a:tc>
                  <a:txBody>
                    <a:bodyPr/>
                    <a:lstStyle/>
                    <a:p>
                      <a:pPr lvl="0">
                        <a:buNone/>
                      </a:pPr>
                      <a:r>
                        <a:rPr lang="en-US" sz="1400" b="0" i="0" u="none" strike="noStrike" noProof="0" dirty="0">
                          <a:solidFill>
                            <a:srgbClr val="000000"/>
                          </a:solidFill>
                          <a:latin typeface="Times New Roman"/>
                        </a:rPr>
                        <a:t>Evaluate</a:t>
                      </a:r>
                    </a:p>
                  </a:txBody>
                  <a:tcPr/>
                </a:tc>
                <a:extLst>
                  <a:ext uri="{0D108BD9-81ED-4DB2-BD59-A6C34878D82A}">
                    <a16:rowId xmlns:a16="http://schemas.microsoft.com/office/drawing/2014/main" val="1682206765"/>
                  </a:ext>
                </a:extLst>
              </a:tr>
            </a:tbl>
          </a:graphicData>
        </a:graphic>
      </p:graphicFrame>
    </p:spTree>
    <p:extLst>
      <p:ext uri="{BB962C8B-B14F-4D97-AF65-F5344CB8AC3E}">
        <p14:creationId xmlns:p14="http://schemas.microsoft.com/office/powerpoint/2010/main" val="3239431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58"/>
        <p:cNvGrpSpPr/>
        <p:nvPr/>
      </p:nvGrpSpPr>
      <p:grpSpPr>
        <a:xfrm>
          <a:off x="0" y="0"/>
          <a:ext cx="0" cy="0"/>
          <a:chOff x="0" y="0"/>
          <a:chExt cx="0" cy="0"/>
        </a:xfrm>
      </p:grpSpPr>
      <p:sp>
        <p:nvSpPr>
          <p:cNvPr id="159" name="Google Shape;15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Verbs to Avoid</a:t>
            </a:r>
            <a:endParaRPr b="1">
              <a:latin typeface="Arial"/>
              <a:ea typeface="Arial"/>
              <a:cs typeface="Arial"/>
              <a:sym typeface="Arial"/>
            </a:endParaRPr>
          </a:p>
        </p:txBody>
      </p:sp>
      <p:sp>
        <p:nvSpPr>
          <p:cNvPr id="160" name="Google Shape;160;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42900" algn="l" rtl="0">
              <a:lnSpc>
                <a:spcPct val="200000"/>
              </a:lnSpc>
              <a:spcBef>
                <a:spcPts val="360"/>
              </a:spcBef>
              <a:spcAft>
                <a:spcPts val="0"/>
              </a:spcAft>
              <a:buSzPts val="1800"/>
              <a:buChar char="•"/>
            </a:pPr>
            <a:r>
              <a:rPr lang="en-GB">
                <a:latin typeface="Arial"/>
                <a:ea typeface="Arial"/>
                <a:cs typeface="Arial"/>
                <a:sym typeface="Arial"/>
              </a:rPr>
              <a:t>Demonstrate…</a:t>
            </a:r>
            <a:endParaRPr>
              <a:latin typeface="Arial"/>
              <a:ea typeface="Arial"/>
              <a:cs typeface="Arial"/>
              <a:sym typeface="Arial"/>
            </a:endParaRPr>
          </a:p>
          <a:p>
            <a:pPr marL="457200" lvl="0" indent="-342900" algn="l" rtl="0">
              <a:lnSpc>
                <a:spcPct val="200000"/>
              </a:lnSpc>
              <a:spcBef>
                <a:spcPts val="360"/>
              </a:spcBef>
              <a:spcAft>
                <a:spcPts val="0"/>
              </a:spcAft>
              <a:buSzPts val="1800"/>
              <a:buChar char="•"/>
            </a:pPr>
            <a:r>
              <a:rPr lang="en-GB">
                <a:latin typeface="Arial"/>
                <a:ea typeface="Arial"/>
                <a:cs typeface="Arial"/>
                <a:sym typeface="Arial"/>
              </a:rPr>
              <a:t>Demonstrate the ability to…</a:t>
            </a:r>
            <a:endParaRPr>
              <a:latin typeface="Arial"/>
              <a:ea typeface="Arial"/>
              <a:cs typeface="Arial"/>
              <a:sym typeface="Arial"/>
            </a:endParaRPr>
          </a:p>
          <a:p>
            <a:pPr marL="457200" lvl="0" indent="-342900" algn="l" rtl="0">
              <a:lnSpc>
                <a:spcPct val="200000"/>
              </a:lnSpc>
              <a:spcBef>
                <a:spcPts val="360"/>
              </a:spcBef>
              <a:spcAft>
                <a:spcPts val="0"/>
              </a:spcAft>
              <a:buSzPts val="1800"/>
              <a:buChar char="•"/>
            </a:pPr>
            <a:r>
              <a:rPr lang="en-GB">
                <a:latin typeface="Arial"/>
                <a:ea typeface="Arial"/>
                <a:cs typeface="Arial"/>
                <a:sym typeface="Arial"/>
              </a:rPr>
              <a:t>Understand…</a:t>
            </a:r>
            <a:endParaRPr>
              <a:latin typeface="Arial"/>
              <a:ea typeface="Arial"/>
              <a:cs typeface="Arial"/>
              <a:sym typeface="Arial"/>
            </a:endParaRPr>
          </a:p>
          <a:p>
            <a:pPr marL="457200" lvl="0" indent="-342900" algn="l" rtl="0">
              <a:lnSpc>
                <a:spcPct val="200000"/>
              </a:lnSpc>
              <a:spcBef>
                <a:spcPts val="360"/>
              </a:spcBef>
              <a:spcAft>
                <a:spcPts val="0"/>
              </a:spcAft>
              <a:buSzPts val="1800"/>
              <a:buChar char="•"/>
            </a:pPr>
            <a:r>
              <a:rPr lang="en-GB">
                <a:latin typeface="Arial"/>
                <a:ea typeface="Arial"/>
                <a:cs typeface="Arial"/>
                <a:sym typeface="Arial"/>
              </a:rPr>
              <a:t>[Multiple verbs in one ILO]</a:t>
            </a:r>
            <a:endParaRPr>
              <a:latin typeface="Arial"/>
              <a:ea typeface="Arial"/>
              <a:cs typeface="Arial"/>
              <a:sym typeface="Arial"/>
            </a:endParaRPr>
          </a:p>
        </p:txBody>
      </p:sp>
      <p:pic>
        <p:nvPicPr>
          <p:cNvPr id="162" name="Google Shape;162;p19" descr="Bath Spa University on X: &quot;It's time ..."/>
          <p:cNvPicPr preferRelativeResize="0"/>
          <p:nvPr/>
        </p:nvPicPr>
        <p:blipFill rotWithShape="1">
          <a:blip r:embed="rId3">
            <a:alphaModFix/>
          </a:blip>
          <a:srcRect/>
          <a:stretch/>
        </p:blipFill>
        <p:spPr>
          <a:xfrm>
            <a:off x="0" y="5693592"/>
            <a:ext cx="1181741" cy="1176489"/>
          </a:xfrm>
          <a:prstGeom prst="rect">
            <a:avLst/>
          </a:prstGeom>
          <a:noFill/>
          <a:ln>
            <a:noFill/>
          </a:ln>
        </p:spPr>
      </p:pic>
      <p:pic>
        <p:nvPicPr>
          <p:cNvPr id="163" name="Google Shape;163;p19"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7"/>
        <p:cNvGrpSpPr/>
        <p:nvPr/>
      </p:nvGrpSpPr>
      <p:grpSpPr>
        <a:xfrm>
          <a:off x="0" y="0"/>
          <a:ext cx="0" cy="0"/>
          <a:chOff x="0" y="0"/>
          <a:chExt cx="0" cy="0"/>
        </a:xfrm>
      </p:grpSpPr>
      <p:sp>
        <p:nvSpPr>
          <p:cNvPr id="168" name="Google Shape;168;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algn="l">
              <a:buClr>
                <a:srgbClr val="22314E"/>
              </a:buClr>
              <a:buSzPts val="4400"/>
            </a:pPr>
            <a:r>
              <a:rPr lang="en-GB" sz="3500" b="1" dirty="0">
                <a:solidFill>
                  <a:schemeClr val="tx1"/>
                </a:solidFill>
                <a:latin typeface="Arial"/>
                <a:ea typeface="Arial"/>
                <a:cs typeface="Arial"/>
                <a:sym typeface="Arial"/>
              </a:rPr>
              <a:t>Make it yours (1)</a:t>
            </a:r>
            <a:endParaRPr sz="3500" dirty="0">
              <a:solidFill>
                <a:schemeClr val="tx1"/>
              </a:solidFill>
            </a:endParaRPr>
          </a:p>
        </p:txBody>
      </p:sp>
      <p:pic>
        <p:nvPicPr>
          <p:cNvPr id="170" name="Google Shape;170;p20" descr="Brainstorm with solid fill"/>
          <p:cNvPicPr preferRelativeResize="0"/>
          <p:nvPr/>
        </p:nvPicPr>
        <p:blipFill rotWithShape="1">
          <a:blip r:embed="rId4">
            <a:alphaModFix/>
          </a:blip>
          <a:srcRect/>
          <a:stretch/>
        </p:blipFill>
        <p:spPr>
          <a:xfrm>
            <a:off x="7367665" y="522211"/>
            <a:ext cx="921895" cy="914400"/>
          </a:xfrm>
          <a:prstGeom prst="rect">
            <a:avLst/>
          </a:prstGeom>
          <a:noFill/>
          <a:ln>
            <a:noFill/>
          </a:ln>
        </p:spPr>
      </p:pic>
      <p:pic>
        <p:nvPicPr>
          <p:cNvPr id="171" name="Google Shape;171;p20" descr="Brainstorm with solid fill"/>
          <p:cNvPicPr preferRelativeResize="0"/>
          <p:nvPr/>
        </p:nvPicPr>
        <p:blipFill rotWithShape="1">
          <a:blip r:embed="rId4">
            <a:alphaModFix/>
          </a:blip>
          <a:srcRect/>
          <a:stretch/>
        </p:blipFill>
        <p:spPr>
          <a:xfrm flipH="1">
            <a:off x="8075420" y="492231"/>
            <a:ext cx="790195" cy="914400"/>
          </a:xfrm>
          <a:prstGeom prst="rect">
            <a:avLst/>
          </a:prstGeom>
          <a:noFill/>
          <a:ln>
            <a:noFill/>
          </a:ln>
        </p:spPr>
      </p:pic>
      <p:sp>
        <p:nvSpPr>
          <p:cNvPr id="172" name="Google Shape;172;p20"/>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360"/>
              </a:spcBef>
              <a:spcAft>
                <a:spcPts val="0"/>
              </a:spcAft>
              <a:buSzPts val="1800"/>
              <a:buNone/>
            </a:pPr>
            <a:r>
              <a:rPr lang="en-GB" sz="2200" dirty="0">
                <a:latin typeface="Arial"/>
                <a:ea typeface="Arial"/>
                <a:cs typeface="Arial"/>
                <a:sym typeface="Arial"/>
              </a:rPr>
              <a:t>Consider a session you’re delivering soon</a:t>
            </a:r>
            <a:endParaRPr sz="2200" dirty="0">
              <a:latin typeface="Arial"/>
              <a:ea typeface="Arial"/>
              <a:cs typeface="Arial"/>
              <a:sym typeface="Arial"/>
            </a:endParaRPr>
          </a:p>
          <a:p>
            <a:pPr marL="257175" lvl="0" indent="-142875" algn="l" rtl="0">
              <a:lnSpc>
                <a:spcPct val="100000"/>
              </a:lnSpc>
              <a:spcBef>
                <a:spcPts val="360"/>
              </a:spcBef>
              <a:spcAft>
                <a:spcPts val="0"/>
              </a:spcAft>
              <a:buSzPts val="1800"/>
              <a:buFont typeface="Arial"/>
              <a:buNone/>
            </a:pPr>
            <a:endParaRPr sz="2200" dirty="0">
              <a:latin typeface="Arial"/>
              <a:ea typeface="Arial"/>
              <a:cs typeface="Arial"/>
              <a:sym typeface="Arial"/>
            </a:endParaRPr>
          </a:p>
          <a:p>
            <a:pPr marL="0" lvl="0" indent="0" algn="l" rtl="0">
              <a:lnSpc>
                <a:spcPct val="100000"/>
              </a:lnSpc>
              <a:spcBef>
                <a:spcPts val="360"/>
              </a:spcBef>
              <a:spcAft>
                <a:spcPts val="0"/>
              </a:spcAft>
              <a:buSzPts val="1800"/>
              <a:buNone/>
            </a:pPr>
            <a:r>
              <a:rPr lang="en-GB" sz="2200" dirty="0">
                <a:latin typeface="Arial"/>
                <a:ea typeface="Arial"/>
                <a:cs typeface="Arial"/>
                <a:sym typeface="Arial"/>
              </a:rPr>
              <a:t>Create two appropriate learning outcomes</a:t>
            </a:r>
            <a:endParaRPr sz="2200" dirty="0">
              <a:solidFill>
                <a:srgbClr val="22314E"/>
              </a:solidFill>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endParaRPr sz="3000" dirty="0">
              <a:solidFill>
                <a:srgbClr val="22314E"/>
              </a:solidFill>
              <a:latin typeface="Arial"/>
              <a:ea typeface="Arial"/>
              <a:cs typeface="Arial"/>
              <a:sym typeface="Arial"/>
            </a:endParaRPr>
          </a:p>
        </p:txBody>
      </p:sp>
      <p:pic>
        <p:nvPicPr>
          <p:cNvPr id="173" name="Google Shape;173;p20"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78"/>
        <p:cNvGrpSpPr/>
        <p:nvPr/>
      </p:nvGrpSpPr>
      <p:grpSpPr>
        <a:xfrm>
          <a:off x="0" y="0"/>
          <a:ext cx="0" cy="0"/>
          <a:chOff x="0" y="0"/>
          <a:chExt cx="0" cy="0"/>
        </a:xfrm>
      </p:grpSpPr>
      <p:sp>
        <p:nvSpPr>
          <p:cNvPr id="179" name="Google Shape;179;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ILOs at Different Tiers</a:t>
            </a:r>
            <a:endParaRPr b="1">
              <a:latin typeface="Arial"/>
              <a:ea typeface="Arial"/>
              <a:cs typeface="Arial"/>
              <a:sym typeface="Arial"/>
            </a:endParaRPr>
          </a:p>
        </p:txBody>
      </p:sp>
      <p:sp>
        <p:nvSpPr>
          <p:cNvPr id="180" name="Google Shape;180;p21"/>
          <p:cNvSpPr txBox="1">
            <a:spLocks noGrp="1"/>
          </p:cNvSpPr>
          <p:nvPr>
            <p:ph type="body" idx="1"/>
          </p:nvPr>
        </p:nvSpPr>
        <p:spPr>
          <a:xfrm>
            <a:off x="457200" y="1717650"/>
            <a:ext cx="8229600" cy="4526100"/>
          </a:xfrm>
          <a:prstGeom prst="rect">
            <a:avLst/>
          </a:prstGeom>
          <a:noFill/>
          <a:ln>
            <a:noFill/>
          </a:ln>
        </p:spPr>
        <p:txBody>
          <a:bodyPr spcFirstLastPara="1" wrap="square" lIns="91425" tIns="45700" rIns="91425" bIns="45700" anchor="t" anchorCtr="0">
            <a:normAutofit/>
          </a:bodyPr>
          <a:lstStyle/>
          <a:p>
            <a:pPr marL="385763" lvl="0" indent="-461963" algn="l" rtl="0">
              <a:lnSpc>
                <a:spcPct val="100000"/>
              </a:lnSpc>
              <a:spcBef>
                <a:spcPts val="360"/>
              </a:spcBef>
              <a:spcAft>
                <a:spcPts val="0"/>
              </a:spcAft>
              <a:buSzPts val="3000"/>
              <a:buAutoNum type="arabicPeriod"/>
            </a:pPr>
            <a:r>
              <a:rPr lang="en-GB">
                <a:latin typeface="Arial"/>
                <a:ea typeface="Arial"/>
                <a:cs typeface="Arial"/>
                <a:sym typeface="Arial"/>
              </a:rPr>
              <a:t>Programme</a:t>
            </a:r>
            <a:endParaRPr>
              <a:latin typeface="Arial"/>
              <a:ea typeface="Arial"/>
              <a:cs typeface="Arial"/>
              <a:sym typeface="Arial"/>
            </a:endParaRPr>
          </a:p>
          <a:p>
            <a:pPr marL="385763" lvl="0" indent="-461963" algn="l" rtl="0">
              <a:lnSpc>
                <a:spcPct val="100000"/>
              </a:lnSpc>
              <a:spcBef>
                <a:spcPts val="360"/>
              </a:spcBef>
              <a:spcAft>
                <a:spcPts val="0"/>
              </a:spcAft>
              <a:buSzPts val="3000"/>
              <a:buAutoNum type="arabicPeriod"/>
            </a:pPr>
            <a:r>
              <a:rPr lang="en-GB">
                <a:latin typeface="Arial"/>
                <a:ea typeface="Arial"/>
                <a:cs typeface="Arial"/>
                <a:sym typeface="Arial"/>
              </a:rPr>
              <a:t>Stages/Levels</a:t>
            </a:r>
            <a:endParaRPr>
              <a:latin typeface="Arial"/>
              <a:ea typeface="Arial"/>
              <a:cs typeface="Arial"/>
              <a:sym typeface="Arial"/>
            </a:endParaRPr>
          </a:p>
          <a:p>
            <a:pPr marL="385763" lvl="0" indent="-461963" algn="l" rtl="0">
              <a:lnSpc>
                <a:spcPct val="100000"/>
              </a:lnSpc>
              <a:spcBef>
                <a:spcPts val="360"/>
              </a:spcBef>
              <a:spcAft>
                <a:spcPts val="0"/>
              </a:spcAft>
              <a:buSzPts val="3000"/>
              <a:buAutoNum type="arabicPeriod"/>
            </a:pPr>
            <a:r>
              <a:rPr lang="en-GB">
                <a:latin typeface="Arial"/>
                <a:ea typeface="Arial"/>
                <a:cs typeface="Arial"/>
                <a:sym typeface="Arial"/>
              </a:rPr>
              <a:t>Module</a:t>
            </a:r>
            <a:endParaRPr>
              <a:latin typeface="Arial"/>
              <a:ea typeface="Arial"/>
              <a:cs typeface="Arial"/>
              <a:sym typeface="Arial"/>
            </a:endParaRPr>
          </a:p>
          <a:p>
            <a:pPr marL="385763" lvl="0" indent="-461963" algn="l" rtl="0">
              <a:lnSpc>
                <a:spcPct val="100000"/>
              </a:lnSpc>
              <a:spcBef>
                <a:spcPts val="360"/>
              </a:spcBef>
              <a:spcAft>
                <a:spcPts val="0"/>
              </a:spcAft>
              <a:buSzPts val="3000"/>
              <a:buAutoNum type="arabicPeriod"/>
            </a:pPr>
            <a:r>
              <a:rPr lang="en-GB">
                <a:latin typeface="Arial"/>
                <a:ea typeface="Arial"/>
                <a:cs typeface="Arial"/>
                <a:sym typeface="Arial"/>
              </a:rPr>
              <a:t>Session</a:t>
            </a:r>
            <a:endParaRPr>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a:p>
        </p:txBody>
      </p:sp>
      <p:grpSp>
        <p:nvGrpSpPr>
          <p:cNvPr id="181" name="Google Shape;181;p21" descr="Concentric circles reading (from largest to smallest) Programme, Stage/Level, Module, Session"/>
          <p:cNvGrpSpPr/>
          <p:nvPr/>
        </p:nvGrpSpPr>
        <p:grpSpPr>
          <a:xfrm>
            <a:off x="4174581" y="1744266"/>
            <a:ext cx="3630600" cy="3630600"/>
            <a:chOff x="1264804" y="0"/>
            <a:chExt cx="3630600" cy="3630600"/>
          </a:xfrm>
        </p:grpSpPr>
        <p:sp>
          <p:nvSpPr>
            <p:cNvPr id="182" name="Google Shape;182;p21"/>
            <p:cNvSpPr/>
            <p:nvPr/>
          </p:nvSpPr>
          <p:spPr>
            <a:xfrm>
              <a:off x="1264804" y="0"/>
              <a:ext cx="3630600" cy="3630600"/>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txBox="1"/>
            <p:nvPr/>
          </p:nvSpPr>
          <p:spPr>
            <a:xfrm>
              <a:off x="2291554" y="181534"/>
              <a:ext cx="1524600" cy="493500"/>
            </a:xfrm>
            <a:prstGeom prst="rect">
              <a:avLst/>
            </a:prstGeom>
            <a:noFill/>
            <a:ln>
              <a:noFill/>
            </a:ln>
          </p:spPr>
          <p:txBody>
            <a:bodyPr spcFirstLastPara="1" wrap="square" lIns="113775" tIns="113775" rIns="113775" bIns="113775" anchor="ctr" anchorCtr="0">
              <a:noAutofit/>
            </a:bodyPr>
            <a:lstStyle/>
            <a:p>
              <a:pPr marL="0" marR="0" lvl="0" indent="0" algn="ctr" rtl="0">
                <a:lnSpc>
                  <a:spcPct val="90000"/>
                </a:lnSpc>
                <a:spcBef>
                  <a:spcPts val="0"/>
                </a:spcBef>
                <a:spcAft>
                  <a:spcPts val="0"/>
                </a:spcAft>
                <a:buClr>
                  <a:srgbClr val="000000"/>
                </a:buClr>
                <a:buSzPts val="1600"/>
                <a:buFont typeface="Arial"/>
                <a:buNone/>
              </a:pPr>
              <a:r>
                <a:rPr lang="en-GB" sz="1600" b="0" i="0" u="none" strike="noStrike" cap="none">
                  <a:solidFill>
                    <a:schemeClr val="lt1"/>
                  </a:solidFill>
                  <a:latin typeface="Arial"/>
                  <a:ea typeface="Arial"/>
                  <a:cs typeface="Arial"/>
                  <a:sym typeface="Arial"/>
                </a:rPr>
                <a:t>1 Programme</a:t>
              </a:r>
              <a:endParaRPr sz="1600" b="0" i="0" u="none" strike="noStrike" cap="none">
                <a:solidFill>
                  <a:schemeClr val="lt1"/>
                </a:solidFill>
                <a:latin typeface="Arial"/>
                <a:ea typeface="Arial"/>
                <a:cs typeface="Arial"/>
                <a:sym typeface="Arial"/>
              </a:endParaRPr>
            </a:p>
          </p:txBody>
        </p:sp>
        <p:sp>
          <p:nvSpPr>
            <p:cNvPr id="184" name="Google Shape;184;p21"/>
            <p:cNvSpPr/>
            <p:nvPr/>
          </p:nvSpPr>
          <p:spPr>
            <a:xfrm>
              <a:off x="1702809" y="876010"/>
              <a:ext cx="2774010" cy="2740928"/>
            </a:xfrm>
            <a:prstGeom prst="ellipse">
              <a:avLst/>
            </a:prstGeom>
            <a:solidFill>
              <a:srgbClr val="F5CF4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1"/>
            <p:cNvSpPr txBox="1"/>
            <p:nvPr/>
          </p:nvSpPr>
          <p:spPr>
            <a:xfrm>
              <a:off x="2394073" y="1040459"/>
              <a:ext cx="1409100" cy="493500"/>
            </a:xfrm>
            <a:prstGeom prst="rect">
              <a:avLst/>
            </a:prstGeom>
            <a:noFill/>
            <a:ln>
              <a:noFill/>
            </a:ln>
          </p:spPr>
          <p:txBody>
            <a:bodyPr spcFirstLastPara="1" wrap="square" lIns="113775" tIns="113775" rIns="113775" bIns="113775" anchor="ctr" anchorCtr="0">
              <a:noAutofit/>
            </a:bodyPr>
            <a:lstStyle/>
            <a:p>
              <a:pPr marL="0" marR="0" lvl="0" indent="0" algn="ctr" rtl="0">
                <a:lnSpc>
                  <a:spcPct val="90000"/>
                </a:lnSpc>
                <a:spcBef>
                  <a:spcPts val="0"/>
                </a:spcBef>
                <a:spcAft>
                  <a:spcPts val="0"/>
                </a:spcAft>
                <a:buClr>
                  <a:srgbClr val="000000"/>
                </a:buClr>
                <a:buSzPts val="1600"/>
                <a:buFont typeface="Arial"/>
                <a:buNone/>
              </a:pPr>
              <a:r>
                <a:rPr lang="en-GB" sz="1600" b="0" i="0" u="none" strike="noStrike" cap="none">
                  <a:solidFill>
                    <a:srgbClr val="22314E"/>
                  </a:solidFill>
                  <a:latin typeface="Arial"/>
                  <a:ea typeface="Arial"/>
                  <a:cs typeface="Arial"/>
                  <a:sym typeface="Arial"/>
                </a:rPr>
                <a:t>2 Stage/Level</a:t>
              </a:r>
              <a:endParaRPr/>
            </a:p>
          </p:txBody>
        </p:sp>
        <p:sp>
          <p:nvSpPr>
            <p:cNvPr id="186" name="Google Shape;186;p21"/>
            <p:cNvSpPr/>
            <p:nvPr/>
          </p:nvSpPr>
          <p:spPr>
            <a:xfrm>
              <a:off x="2062943" y="1623528"/>
              <a:ext cx="2014808" cy="2007032"/>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1"/>
            <p:cNvSpPr txBox="1"/>
            <p:nvPr/>
          </p:nvSpPr>
          <p:spPr>
            <a:xfrm>
              <a:off x="2600897" y="1774056"/>
              <a:ext cx="938900" cy="451582"/>
            </a:xfrm>
            <a:prstGeom prst="rect">
              <a:avLst/>
            </a:prstGeom>
            <a:noFill/>
            <a:ln>
              <a:noFill/>
            </a:ln>
          </p:spPr>
          <p:txBody>
            <a:bodyPr spcFirstLastPara="1" wrap="square" lIns="113775" tIns="113775" rIns="113775" bIns="113775" anchor="ctr" anchorCtr="0">
              <a:noAutofit/>
            </a:bodyPr>
            <a:lstStyle/>
            <a:p>
              <a:pPr marL="0" marR="0" lvl="0" indent="0" algn="ctr" rtl="0">
                <a:lnSpc>
                  <a:spcPct val="90000"/>
                </a:lnSpc>
                <a:spcBef>
                  <a:spcPts val="0"/>
                </a:spcBef>
                <a:spcAft>
                  <a:spcPts val="0"/>
                </a:spcAft>
                <a:buClr>
                  <a:srgbClr val="000000"/>
                </a:buClr>
                <a:buSzPts val="1600"/>
                <a:buFont typeface="Arial"/>
                <a:buNone/>
              </a:pPr>
              <a:r>
                <a:rPr lang="en-GB" sz="1600" b="0" i="0" u="none" strike="noStrike" cap="none">
                  <a:solidFill>
                    <a:schemeClr val="lt1"/>
                  </a:solidFill>
                  <a:latin typeface="Arial"/>
                  <a:ea typeface="Arial"/>
                  <a:cs typeface="Arial"/>
                  <a:sym typeface="Arial"/>
                </a:rPr>
                <a:t>3 Module</a:t>
              </a:r>
              <a:endParaRPr/>
            </a:p>
          </p:txBody>
        </p:sp>
        <p:sp>
          <p:nvSpPr>
            <p:cNvPr id="188" name="Google Shape;188;p21"/>
            <p:cNvSpPr/>
            <p:nvPr/>
          </p:nvSpPr>
          <p:spPr>
            <a:xfrm>
              <a:off x="2442543" y="2396359"/>
              <a:ext cx="1275082" cy="1234201"/>
            </a:xfrm>
            <a:prstGeom prst="ellipse">
              <a:avLst/>
            </a:prstGeom>
            <a:solidFill>
              <a:srgbClr val="F5CF4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txBox="1"/>
            <p:nvPr/>
          </p:nvSpPr>
          <p:spPr>
            <a:xfrm>
              <a:off x="2476872" y="2704909"/>
              <a:ext cx="1181700" cy="617100"/>
            </a:xfrm>
            <a:prstGeom prst="rect">
              <a:avLst/>
            </a:prstGeom>
            <a:noFill/>
            <a:ln>
              <a:noFill/>
            </a:ln>
          </p:spPr>
          <p:txBody>
            <a:bodyPr spcFirstLastPara="1" wrap="square" lIns="113775" tIns="113775" rIns="113775" bIns="113775" anchor="ctr" anchorCtr="0">
              <a:noAutofit/>
            </a:bodyPr>
            <a:lstStyle/>
            <a:p>
              <a:pPr marL="0" marR="0" lvl="0" indent="0" algn="ctr" rtl="0">
                <a:lnSpc>
                  <a:spcPct val="90000"/>
                </a:lnSpc>
                <a:spcBef>
                  <a:spcPts val="0"/>
                </a:spcBef>
                <a:spcAft>
                  <a:spcPts val="0"/>
                </a:spcAft>
                <a:buClr>
                  <a:srgbClr val="000000"/>
                </a:buClr>
                <a:buSzPts val="1600"/>
                <a:buFont typeface="Arial"/>
                <a:buNone/>
              </a:pPr>
              <a:r>
                <a:rPr lang="en-GB" sz="1600" b="0" i="0" u="none" strike="noStrike" cap="none">
                  <a:solidFill>
                    <a:srgbClr val="22314E"/>
                  </a:solidFill>
                  <a:latin typeface="Arial"/>
                  <a:ea typeface="Arial"/>
                  <a:cs typeface="Arial"/>
                  <a:sym typeface="Arial"/>
                </a:rPr>
                <a:t>4 Session</a:t>
              </a:r>
              <a:endParaRPr/>
            </a:p>
          </p:txBody>
        </p:sp>
      </p:grpSp>
      <p:pic>
        <p:nvPicPr>
          <p:cNvPr id="190" name="Google Shape;190;p21"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195"/>
        <p:cNvGrpSpPr/>
        <p:nvPr/>
      </p:nvGrpSpPr>
      <p:grpSpPr>
        <a:xfrm>
          <a:off x="0" y="0"/>
          <a:ext cx="0" cy="0"/>
          <a:chOff x="0" y="0"/>
          <a:chExt cx="0" cy="0"/>
        </a:xfrm>
      </p:grpSpPr>
      <p:sp>
        <p:nvSpPr>
          <p:cNvPr id="196" name="Google Shape;196;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Bloom’s Taxonomy</a:t>
            </a:r>
            <a:endParaRPr b="1">
              <a:latin typeface="Arial"/>
              <a:ea typeface="Arial"/>
              <a:cs typeface="Arial"/>
              <a:sym typeface="Arial"/>
            </a:endParaRPr>
          </a:p>
        </p:txBody>
      </p:sp>
      <p:pic>
        <p:nvPicPr>
          <p:cNvPr id="197" name="Google Shape;197;p22" descr="Categories learning in terms of remembering, understanding, applying, analysing, evaluating and creating" title="Bloom's taxonomy of learning objectives"/>
          <p:cNvPicPr preferRelativeResize="0">
            <a:picLocks noGrp="1"/>
          </p:cNvPicPr>
          <p:nvPr>
            <p:ph type="body" idx="1"/>
          </p:nvPr>
        </p:nvPicPr>
        <p:blipFill rotWithShape="1">
          <a:blip r:embed="rId3">
            <a:alphaModFix/>
          </a:blip>
          <a:srcRect/>
          <a:stretch/>
        </p:blipFill>
        <p:spPr>
          <a:xfrm>
            <a:off x="457200" y="1497082"/>
            <a:ext cx="7340100" cy="3863700"/>
          </a:xfrm>
          <a:prstGeom prst="rect">
            <a:avLst/>
          </a:prstGeom>
          <a:noFill/>
          <a:ln>
            <a:noFill/>
          </a:ln>
        </p:spPr>
      </p:pic>
      <p:sp>
        <p:nvSpPr>
          <p:cNvPr id="198" name="Google Shape;198;p22"/>
          <p:cNvSpPr txBox="1"/>
          <p:nvPr/>
        </p:nvSpPr>
        <p:spPr>
          <a:xfrm>
            <a:off x="7328616" y="5360764"/>
            <a:ext cx="17160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GB" sz="1050" b="0" i="0" u="sng" strike="noStrike" cap="none">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Vanderbilt University</a:t>
            </a:r>
            <a:endParaRPr sz="1050" b="0" i="0" u="none" strike="noStrike" cap="none">
              <a:solidFill>
                <a:srgbClr val="000000"/>
              </a:solidFill>
              <a:latin typeface="Arial"/>
              <a:ea typeface="Arial"/>
              <a:cs typeface="Arial"/>
              <a:sym typeface="Arial"/>
            </a:endParaRPr>
          </a:p>
        </p:txBody>
      </p:sp>
      <p:pic>
        <p:nvPicPr>
          <p:cNvPr id="199" name="Google Shape;199;p22" descr="BSU + Transform-ED + Partner logos"/>
          <p:cNvPicPr preferRelativeResize="0"/>
          <p:nvPr/>
        </p:nvPicPr>
        <p:blipFill>
          <a:blip r:embed="rId5">
            <a:alphaModFix/>
          </a:blip>
          <a:stretch>
            <a:fillRect/>
          </a:stretch>
        </p:blipFill>
        <p:spPr>
          <a:xfrm>
            <a:off x="-38100" y="5651348"/>
            <a:ext cx="9144002" cy="120665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204"/>
        <p:cNvGrpSpPr/>
        <p:nvPr/>
      </p:nvGrpSpPr>
      <p:grpSpPr>
        <a:xfrm>
          <a:off x="0" y="0"/>
          <a:ext cx="0" cy="0"/>
          <a:chOff x="0" y="0"/>
          <a:chExt cx="0" cy="0"/>
        </a:xfrm>
      </p:grpSpPr>
      <p:sp>
        <p:nvSpPr>
          <p:cNvPr id="205" name="Google Shape;205;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000"/>
              <a:buNone/>
            </a:pPr>
            <a:r>
              <a:rPr lang="en-GB" b="1">
                <a:latin typeface="Arial"/>
                <a:ea typeface="Arial"/>
                <a:cs typeface="Arial"/>
                <a:sym typeface="Arial"/>
              </a:rPr>
              <a:t>Institutional and national frameworks</a:t>
            </a:r>
            <a:endParaRPr b="1">
              <a:latin typeface="Arial"/>
              <a:ea typeface="Arial"/>
              <a:cs typeface="Arial"/>
              <a:sym typeface="Arial"/>
            </a:endParaRPr>
          </a:p>
        </p:txBody>
      </p:sp>
      <p:sp>
        <p:nvSpPr>
          <p:cNvPr id="206" name="Google Shape;206;p23"/>
          <p:cNvSpPr txBox="1">
            <a:spLocks noGrp="1"/>
          </p:cNvSpPr>
          <p:nvPr>
            <p:ph type="body" idx="1"/>
          </p:nvPr>
        </p:nvSpPr>
        <p:spPr>
          <a:xfrm>
            <a:off x="457200" y="1828800"/>
            <a:ext cx="8229600" cy="3201300"/>
          </a:xfrm>
          <a:prstGeom prst="rect">
            <a:avLst/>
          </a:prstGeom>
          <a:noFill/>
          <a:ln>
            <a:noFill/>
          </a:ln>
        </p:spPr>
        <p:txBody>
          <a:bodyPr spcFirstLastPara="1" wrap="square" lIns="91425" tIns="45700" rIns="91425" bIns="45700" anchor="t" anchorCtr="0">
            <a:normAutofit fontScale="70000" lnSpcReduction="20000"/>
          </a:bodyPr>
          <a:lstStyle/>
          <a:p>
            <a:pPr marL="95250" lvl="0" indent="0" algn="l" rtl="0">
              <a:lnSpc>
                <a:spcPct val="100000"/>
              </a:lnSpc>
              <a:spcBef>
                <a:spcPts val="360"/>
              </a:spcBef>
              <a:spcAft>
                <a:spcPts val="0"/>
              </a:spcAft>
              <a:buClr>
                <a:schemeClr val="dk1"/>
              </a:buClr>
              <a:buSzPts val="2100"/>
              <a:buNone/>
            </a:pPr>
            <a:r>
              <a:rPr lang="en-GB" sz="2400" b="1" dirty="0">
                <a:latin typeface="+mn-lt"/>
                <a:ea typeface="Arial"/>
                <a:cs typeface="Arial"/>
                <a:sym typeface="Arial"/>
                <a:hlinkClick r:id="rId3"/>
              </a:rPr>
              <a:t>BSU Education Design Principles</a:t>
            </a:r>
            <a:endParaRPr lang="en-GB" sz="2400" b="1" dirty="0">
              <a:latin typeface="+mn-lt"/>
              <a:ea typeface="Arial"/>
              <a:cs typeface="Arial"/>
              <a:sym typeface="Arial"/>
            </a:endParaRPr>
          </a:p>
          <a:p>
            <a:pPr marL="457200" lvl="0" indent="0" algn="l" rtl="0">
              <a:lnSpc>
                <a:spcPct val="100000"/>
              </a:lnSpc>
              <a:spcBef>
                <a:spcPts val="360"/>
              </a:spcBef>
              <a:spcAft>
                <a:spcPts val="0"/>
              </a:spcAft>
              <a:buNone/>
            </a:pPr>
            <a:endParaRPr lang="en-GB" sz="2400" b="1" dirty="0">
              <a:latin typeface="+mn-lt"/>
              <a:ea typeface="Arial"/>
              <a:cs typeface="Arial"/>
              <a:sym typeface="Arial"/>
            </a:endParaRPr>
          </a:p>
          <a:p>
            <a:pPr marL="95250" lvl="0" indent="0" algn="l" rtl="0">
              <a:lnSpc>
                <a:spcPct val="100000"/>
              </a:lnSpc>
              <a:spcBef>
                <a:spcPts val="360"/>
              </a:spcBef>
              <a:spcAft>
                <a:spcPts val="0"/>
              </a:spcAft>
              <a:buClr>
                <a:schemeClr val="dk1"/>
              </a:buClr>
              <a:buSzPts val="2100"/>
              <a:buNone/>
            </a:pPr>
            <a:r>
              <a:rPr lang="en-GB" sz="2400" b="1" dirty="0">
                <a:latin typeface="+mn-lt"/>
                <a:ea typeface="Arial"/>
                <a:cs typeface="Arial"/>
                <a:sym typeface="Arial"/>
                <a:hlinkClick r:id="rId4"/>
              </a:rPr>
              <a:t>Sector Recognised Standards </a:t>
            </a:r>
            <a:r>
              <a:rPr lang="en-GB" sz="2400" dirty="0">
                <a:latin typeface="+mn-lt"/>
                <a:ea typeface="Arial"/>
                <a:cs typeface="Arial"/>
                <a:sym typeface="Arial"/>
              </a:rPr>
              <a:t>(Office for Students)</a:t>
            </a:r>
          </a:p>
          <a:p>
            <a:pPr marL="95250" indent="0">
              <a:buSzPts val="2100"/>
              <a:buNone/>
            </a:pPr>
            <a:endParaRPr lang="en-GB" sz="2400" dirty="0">
              <a:solidFill>
                <a:schemeClr val="tx1"/>
              </a:solidFill>
              <a:latin typeface="+mn-lt"/>
              <a:ea typeface="Arial"/>
              <a:cs typeface="Arial"/>
              <a:sym typeface="Arial"/>
            </a:endParaRPr>
          </a:p>
          <a:p>
            <a:pPr marL="114300" indent="0" algn="l">
              <a:spcAft>
                <a:spcPts val="825"/>
              </a:spcAft>
              <a:buNone/>
            </a:pPr>
            <a:r>
              <a:rPr lang="en-GB" sz="2400" b="1" i="0" u="sng" dirty="0">
                <a:solidFill>
                  <a:srgbClr val="0078A3"/>
                </a:solidFill>
                <a:effectLst/>
                <a:latin typeface="+mn-lt"/>
                <a:hlinkClick r:id="rId5"/>
              </a:rPr>
              <a:t>Subject Benchmark Statements</a:t>
            </a:r>
            <a:r>
              <a:rPr lang="en-GB" sz="2400" b="0" i="0" dirty="0">
                <a:solidFill>
                  <a:srgbClr val="3C3C3C"/>
                </a:solidFill>
                <a:effectLst/>
                <a:latin typeface="+mn-lt"/>
              </a:rPr>
              <a:t>: These comprise subject-specific statements which express what a student of that discipline should be expected to understand at each level.</a:t>
            </a:r>
          </a:p>
          <a:p>
            <a:pPr marL="114300" indent="0" algn="l">
              <a:spcAft>
                <a:spcPts val="825"/>
              </a:spcAft>
              <a:buNone/>
            </a:pPr>
            <a:r>
              <a:rPr lang="en-GB" sz="2400" b="1" i="0" u="sng" dirty="0">
                <a:solidFill>
                  <a:srgbClr val="0078A3"/>
                </a:solidFill>
                <a:effectLst/>
                <a:latin typeface="+mn-lt"/>
                <a:hlinkClick r:id="rId6"/>
              </a:rPr>
              <a:t>Competency Standards</a:t>
            </a:r>
            <a:r>
              <a:rPr lang="en-GB" sz="2400" b="0" i="0" dirty="0">
                <a:solidFill>
                  <a:srgbClr val="3C3C3C"/>
                </a:solidFill>
                <a:effectLst/>
                <a:latin typeface="+mn-lt"/>
              </a:rPr>
              <a:t>: Considering this especially in the context of Reasonable Adjustments.</a:t>
            </a:r>
          </a:p>
          <a:p>
            <a:pPr marL="114300" indent="0" algn="l">
              <a:spcAft>
                <a:spcPts val="825"/>
              </a:spcAft>
              <a:buNone/>
            </a:pPr>
            <a:r>
              <a:rPr lang="en-GB" sz="2400" b="0" i="0" dirty="0">
                <a:solidFill>
                  <a:srgbClr val="3C3C3C"/>
                </a:solidFill>
                <a:effectLst/>
                <a:latin typeface="+mn-lt"/>
              </a:rPr>
              <a:t>Any relevant </a:t>
            </a:r>
            <a:r>
              <a:rPr lang="en-GB" sz="2400" b="1" i="0" dirty="0">
                <a:solidFill>
                  <a:srgbClr val="3C3C3C"/>
                </a:solidFill>
                <a:effectLst/>
                <a:latin typeface="+mn-lt"/>
              </a:rPr>
              <a:t>professional or accrediting body requirements </a:t>
            </a:r>
            <a:r>
              <a:rPr lang="en-GB" sz="2400" b="0" i="0" dirty="0">
                <a:solidFill>
                  <a:srgbClr val="3C3C3C"/>
                </a:solidFill>
                <a:effectLst/>
                <a:latin typeface="+mn-lt"/>
              </a:rPr>
              <a:t>(Professional, Statutory and Regulatory Bodies; PSRBs).</a:t>
            </a:r>
          </a:p>
          <a:p>
            <a:pPr marL="95250" indent="0">
              <a:buSzPts val="2100"/>
              <a:buNone/>
            </a:pPr>
            <a:endParaRPr lang="en-GB" sz="2400" dirty="0">
              <a:solidFill>
                <a:schemeClr val="tx1"/>
              </a:solidFill>
              <a:latin typeface="+mn-lt"/>
              <a:ea typeface="Arial"/>
              <a:cs typeface="Arial"/>
              <a:sym typeface="Arial"/>
            </a:endParaRPr>
          </a:p>
          <a:p>
            <a:pPr marL="0" lvl="0" indent="0" algn="l" rtl="0">
              <a:lnSpc>
                <a:spcPct val="100000"/>
              </a:lnSpc>
              <a:spcBef>
                <a:spcPts val="360"/>
              </a:spcBef>
              <a:spcAft>
                <a:spcPts val="0"/>
              </a:spcAft>
              <a:buNone/>
            </a:pPr>
            <a:endParaRPr lang="en-GB" sz="2400" dirty="0">
              <a:latin typeface="+mn-lt"/>
              <a:ea typeface="Arial"/>
              <a:cs typeface="Arial"/>
              <a:sym typeface="Arial"/>
            </a:endParaRPr>
          </a:p>
          <a:p>
            <a:pPr marL="0" lvl="0" indent="0" algn="l" rtl="0">
              <a:lnSpc>
                <a:spcPct val="100000"/>
              </a:lnSpc>
              <a:spcBef>
                <a:spcPts val="360"/>
              </a:spcBef>
              <a:spcAft>
                <a:spcPts val="0"/>
              </a:spcAft>
              <a:buSzPts val="1800"/>
              <a:buNone/>
            </a:pPr>
            <a:endParaRPr lang="en-GB" sz="2400" dirty="0">
              <a:latin typeface="+mn-lt"/>
            </a:endParaRPr>
          </a:p>
        </p:txBody>
      </p:sp>
      <p:pic>
        <p:nvPicPr>
          <p:cNvPr id="208" name="Google Shape;208;p23" descr="Bath Spa University on X: &quot;It's time ..."/>
          <p:cNvPicPr preferRelativeResize="0"/>
          <p:nvPr/>
        </p:nvPicPr>
        <p:blipFill rotWithShape="1">
          <a:blip r:embed="rId7">
            <a:alphaModFix/>
          </a:blip>
          <a:srcRect/>
          <a:stretch/>
        </p:blipFill>
        <p:spPr>
          <a:xfrm>
            <a:off x="0" y="5666998"/>
            <a:ext cx="1181741" cy="1176489"/>
          </a:xfrm>
          <a:prstGeom prst="rect">
            <a:avLst/>
          </a:prstGeom>
          <a:noFill/>
          <a:ln>
            <a:noFill/>
          </a:ln>
        </p:spPr>
      </p:pic>
      <p:pic>
        <p:nvPicPr>
          <p:cNvPr id="209" name="Google Shape;209;p23" descr="BSU + Transform-ED + Parter logos"/>
          <p:cNvPicPr preferRelativeResize="0"/>
          <p:nvPr/>
        </p:nvPicPr>
        <p:blipFill>
          <a:blip r:embed="rId8">
            <a:alphaModFix/>
          </a:blip>
          <a:stretch>
            <a:fillRect/>
          </a:stretch>
        </p:blipFill>
        <p:spPr>
          <a:xfrm>
            <a:off x="0" y="5651348"/>
            <a:ext cx="9144002" cy="1206654"/>
          </a:xfrm>
          <a:prstGeom prst="rect">
            <a:avLst/>
          </a:prstGeom>
          <a:noFill/>
          <a:ln>
            <a:noFill/>
          </a:ln>
        </p:spPr>
      </p:pic>
      <p:pic>
        <p:nvPicPr>
          <p:cNvPr id="210" name="Google Shape;210;p23" descr="BSU + Transform-ED + Partner logos"/>
          <p:cNvPicPr preferRelativeResize="0"/>
          <p:nvPr/>
        </p:nvPicPr>
        <p:blipFill>
          <a:blip r:embed="rId8">
            <a:alphaModFix/>
          </a:blip>
          <a:stretch>
            <a:fillRect/>
          </a:stretch>
        </p:blipFill>
        <p:spPr>
          <a:xfrm>
            <a:off x="0" y="5651348"/>
            <a:ext cx="9144002" cy="120665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Constructive Alignment </a:t>
            </a:r>
            <a:endParaRPr b="1">
              <a:latin typeface="Arial"/>
              <a:ea typeface="Arial"/>
              <a:cs typeface="Arial"/>
              <a:sym typeface="Arial"/>
            </a:endParaRPr>
          </a:p>
        </p:txBody>
      </p:sp>
      <p:grpSp>
        <p:nvGrpSpPr>
          <p:cNvPr id="217" name="Google Shape;217;p24" descr="Diagram of constructive alignment, showing the interaction between learning and teaching activities, learning outcomes and assessment methods.&#10;" title="Constructive alignment diagram"/>
          <p:cNvGrpSpPr/>
          <p:nvPr/>
        </p:nvGrpSpPr>
        <p:grpSpPr>
          <a:xfrm>
            <a:off x="756462" y="2298871"/>
            <a:ext cx="8062074" cy="2696054"/>
            <a:chOff x="980480" y="1633772"/>
            <a:chExt cx="9956612" cy="3594739"/>
          </a:xfrm>
        </p:grpSpPr>
        <p:sp>
          <p:nvSpPr>
            <p:cNvPr id="218" name="Google Shape;218;p24"/>
            <p:cNvSpPr/>
            <p:nvPr/>
          </p:nvSpPr>
          <p:spPr>
            <a:xfrm>
              <a:off x="3733864" y="2746282"/>
              <a:ext cx="746125" cy="336550"/>
            </a:xfrm>
            <a:prstGeom prst="rightArrow">
              <a:avLst>
                <a:gd name="adj1" fmla="val 50000"/>
                <a:gd name="adj2" fmla="val 50000"/>
              </a:avLst>
            </a:prstGeom>
            <a:solidFill>
              <a:schemeClr val="dk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219" name="Google Shape;219;p24"/>
            <p:cNvSpPr/>
            <p:nvPr/>
          </p:nvSpPr>
          <p:spPr>
            <a:xfrm rot="10800000">
              <a:off x="7508258" y="2717586"/>
              <a:ext cx="746125" cy="336550"/>
            </a:xfrm>
            <a:prstGeom prst="rightArrow">
              <a:avLst>
                <a:gd name="adj1" fmla="val 50000"/>
                <a:gd name="adj2" fmla="val 50000"/>
              </a:avLst>
            </a:prstGeom>
            <a:solidFill>
              <a:schemeClr val="dk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220" name="Google Shape;220;p24"/>
            <p:cNvSpPr/>
            <p:nvPr/>
          </p:nvSpPr>
          <p:spPr>
            <a:xfrm>
              <a:off x="3736783" y="3720153"/>
              <a:ext cx="746125" cy="336550"/>
            </a:xfrm>
            <a:prstGeom prst="rightArrow">
              <a:avLst>
                <a:gd name="adj1" fmla="val 50000"/>
                <a:gd name="adj2" fmla="val 50000"/>
              </a:avLst>
            </a:prstGeom>
            <a:solidFill>
              <a:schemeClr val="dk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221" name="Google Shape;221;p24"/>
            <p:cNvSpPr/>
            <p:nvPr/>
          </p:nvSpPr>
          <p:spPr>
            <a:xfrm rot="10800000">
              <a:off x="7508257" y="3714467"/>
              <a:ext cx="746125" cy="336550"/>
            </a:xfrm>
            <a:prstGeom prst="rightArrow">
              <a:avLst>
                <a:gd name="adj1" fmla="val 50000"/>
                <a:gd name="adj2" fmla="val 50000"/>
              </a:avLst>
            </a:prstGeom>
            <a:solidFill>
              <a:schemeClr val="dk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grpSp>
          <p:nvGrpSpPr>
            <p:cNvPr id="222" name="Google Shape;222;p24"/>
            <p:cNvGrpSpPr/>
            <p:nvPr/>
          </p:nvGrpSpPr>
          <p:grpSpPr>
            <a:xfrm>
              <a:off x="4669109" y="1642872"/>
              <a:ext cx="2720204" cy="3585639"/>
              <a:chOff x="3484179" y="2433145"/>
              <a:chExt cx="2170387" cy="2858814"/>
            </a:xfrm>
          </p:grpSpPr>
          <p:sp>
            <p:nvSpPr>
              <p:cNvPr id="223" name="Google Shape;223;p24"/>
              <p:cNvSpPr/>
              <p:nvPr/>
            </p:nvSpPr>
            <p:spPr>
              <a:xfrm>
                <a:off x="3484179" y="2433145"/>
                <a:ext cx="2170387" cy="2858814"/>
              </a:xfrm>
              <a:prstGeom prst="rect">
                <a:avLst/>
              </a:prstGeom>
              <a:solidFill>
                <a:srgbClr val="B7CCE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dk1"/>
                  </a:solidFill>
                  <a:latin typeface="Arial"/>
                  <a:ea typeface="Arial"/>
                  <a:cs typeface="Arial"/>
                  <a:sym typeface="Arial"/>
                </a:endParaRPr>
              </a:p>
            </p:txBody>
          </p:sp>
          <p:sp>
            <p:nvSpPr>
              <p:cNvPr id="224" name="Google Shape;224;p24"/>
              <p:cNvSpPr txBox="1"/>
              <p:nvPr/>
            </p:nvSpPr>
            <p:spPr>
              <a:xfrm>
                <a:off x="3518338" y="3447054"/>
                <a:ext cx="2102069" cy="68708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Verdana"/>
                    <a:ea typeface="Verdana"/>
                    <a:cs typeface="Verdana"/>
                    <a:sym typeface="Verdana"/>
                  </a:rPr>
                  <a:t>Learning Outcomes</a:t>
                </a:r>
                <a:endParaRPr/>
              </a:p>
            </p:txBody>
          </p:sp>
        </p:grpSp>
        <p:sp>
          <p:nvSpPr>
            <p:cNvPr id="225" name="Google Shape;225;p24"/>
            <p:cNvSpPr/>
            <p:nvPr/>
          </p:nvSpPr>
          <p:spPr>
            <a:xfrm>
              <a:off x="980480" y="1633772"/>
              <a:ext cx="2705041" cy="3585639"/>
            </a:xfrm>
            <a:prstGeom prst="rect">
              <a:avLst/>
            </a:prstGeom>
            <a:solidFill>
              <a:srgbClr val="22314E"/>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rgbClr val="F5CF47"/>
                </a:solidFill>
                <a:latin typeface="Arial"/>
                <a:ea typeface="Arial"/>
                <a:cs typeface="Arial"/>
                <a:sym typeface="Arial"/>
              </a:endParaRPr>
            </a:p>
          </p:txBody>
        </p:sp>
        <p:sp>
          <p:nvSpPr>
            <p:cNvPr id="226" name="Google Shape;226;p24"/>
            <p:cNvSpPr/>
            <p:nvPr/>
          </p:nvSpPr>
          <p:spPr>
            <a:xfrm>
              <a:off x="8372901" y="1655927"/>
              <a:ext cx="2564191" cy="3572583"/>
            </a:xfrm>
            <a:prstGeom prst="rect">
              <a:avLst/>
            </a:prstGeom>
            <a:solidFill>
              <a:srgbClr val="F5CF47"/>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dk1"/>
                </a:solidFill>
                <a:latin typeface="Arial"/>
                <a:ea typeface="Arial"/>
                <a:cs typeface="Arial"/>
                <a:sym typeface="Arial"/>
              </a:endParaRPr>
            </a:p>
          </p:txBody>
        </p:sp>
        <p:sp>
          <p:nvSpPr>
            <p:cNvPr id="227" name="Google Shape;227;p24"/>
            <p:cNvSpPr txBox="1"/>
            <p:nvPr/>
          </p:nvSpPr>
          <p:spPr>
            <a:xfrm>
              <a:off x="8447440" y="1912197"/>
              <a:ext cx="2262757" cy="307776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rgbClr val="22314E"/>
                  </a:solidFill>
                  <a:latin typeface="Verdana"/>
                  <a:ea typeface="Verdana"/>
                  <a:cs typeface="Verdana"/>
                  <a:sym typeface="Verdana"/>
                </a:rPr>
                <a:t>Assessment methods</a:t>
              </a:r>
              <a:br>
                <a:rPr lang="en-GB" sz="1800" b="1" i="0" u="none" strike="noStrike" cap="none">
                  <a:solidFill>
                    <a:srgbClr val="22314E"/>
                  </a:solidFill>
                  <a:latin typeface="Verdana"/>
                  <a:ea typeface="Verdana"/>
                  <a:cs typeface="Verdana"/>
                  <a:sym typeface="Verdana"/>
                </a:rPr>
              </a:br>
              <a:endParaRPr sz="1800" b="1" i="0" u="none" strike="noStrike" cap="none">
                <a:solidFill>
                  <a:srgbClr val="22314E"/>
                </a:solidFill>
                <a:latin typeface="Verdana"/>
                <a:ea typeface="Verdana"/>
                <a:cs typeface="Verdana"/>
                <a:sym typeface="Verdana"/>
              </a:endParaRPr>
            </a:p>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22314E"/>
                </a:solidFill>
                <a:latin typeface="Verdana"/>
                <a:ea typeface="Verdana"/>
                <a:cs typeface="Verdana"/>
                <a:sym typeface="Verdana"/>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rgbClr val="22314E"/>
                  </a:solidFill>
                  <a:latin typeface="Verdana"/>
                  <a:ea typeface="Verdana"/>
                  <a:cs typeface="Verdana"/>
                  <a:sym typeface="Verdana"/>
                </a:rPr>
                <a:t>(Designed to assess the learning outcomes)</a:t>
              </a:r>
              <a:endParaRPr/>
            </a:p>
          </p:txBody>
        </p:sp>
        <p:sp>
          <p:nvSpPr>
            <p:cNvPr id="228" name="Google Shape;228;p24"/>
            <p:cNvSpPr txBox="1"/>
            <p:nvPr/>
          </p:nvSpPr>
          <p:spPr>
            <a:xfrm>
              <a:off x="1231819" y="1642872"/>
              <a:ext cx="2267785" cy="344709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rgbClr val="F5CF47"/>
                  </a:solidFill>
                  <a:latin typeface="Verdana"/>
                  <a:ea typeface="Verdana"/>
                  <a:cs typeface="Verdana"/>
                  <a:sym typeface="Verdana"/>
                </a:rPr>
                <a:t>Learning and teaching activities</a:t>
              </a:r>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5CF47"/>
                </a:solidFill>
                <a:latin typeface="Verdana"/>
                <a:ea typeface="Verdana"/>
                <a:cs typeface="Verdana"/>
                <a:sym typeface="Verdana"/>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rgbClr val="F5CF47"/>
                  </a:solidFill>
                  <a:latin typeface="Verdana"/>
                  <a:ea typeface="Verdana"/>
                  <a:cs typeface="Verdana"/>
                  <a:sym typeface="Verdana"/>
                </a:rPr>
                <a:t>(Designed to meet the learning outcomes)</a:t>
              </a:r>
              <a:endParaRPr/>
            </a:p>
          </p:txBody>
        </p:sp>
      </p:grpSp>
      <p:pic>
        <p:nvPicPr>
          <p:cNvPr id="229" name="Google Shape;229;p24" descr="BSU + Transform-ED + Parter logos"/>
          <p:cNvPicPr preferRelativeResize="0"/>
          <p:nvPr/>
        </p:nvPicPr>
        <p:blipFill>
          <a:blip r:embed="rId3">
            <a:alphaModFix/>
          </a:blip>
          <a:stretch>
            <a:fillRect/>
          </a:stretch>
        </p:blipFill>
        <p:spPr>
          <a:xfrm>
            <a:off x="0" y="5651348"/>
            <a:ext cx="9144002" cy="1206654"/>
          </a:xfrm>
          <a:prstGeom prst="rect">
            <a:avLst/>
          </a:prstGeom>
          <a:noFill/>
          <a:ln>
            <a:noFill/>
          </a:ln>
        </p:spPr>
      </p:pic>
      <p:pic>
        <p:nvPicPr>
          <p:cNvPr id="230" name="Google Shape;230;p24"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34"/>
        <p:cNvGrpSpPr/>
        <p:nvPr/>
      </p:nvGrpSpPr>
      <p:grpSpPr>
        <a:xfrm>
          <a:off x="0" y="0"/>
          <a:ext cx="0" cy="0"/>
          <a:chOff x="0" y="0"/>
          <a:chExt cx="0" cy="0"/>
        </a:xfrm>
      </p:grpSpPr>
      <p:sp>
        <p:nvSpPr>
          <p:cNvPr id="238" name="Google Shape;238;p25"/>
          <p:cNvSpPr txBox="1">
            <a:spLocks noGrp="1"/>
          </p:cNvSpPr>
          <p:nvPr>
            <p:ph type="title"/>
          </p:nvPr>
        </p:nvSpPr>
        <p:spPr>
          <a:xfrm>
            <a:off x="449705" y="116010"/>
            <a:ext cx="5928000" cy="1143000"/>
          </a:xfrm>
          <a:prstGeom prst="rect">
            <a:avLst/>
          </a:prstGeom>
          <a:noFill/>
          <a:ln>
            <a:noFill/>
          </a:ln>
        </p:spPr>
        <p:txBody>
          <a:bodyPr spcFirstLastPara="1" wrap="square" lIns="91425" tIns="45700" rIns="91425" bIns="45700" anchor="ctr" anchorCtr="0">
            <a:normAutofit/>
          </a:bodyPr>
          <a:lstStyle/>
          <a:p>
            <a:pPr algn="l"/>
            <a:r>
              <a:rPr lang="en-GB" b="1" dirty="0">
                <a:latin typeface="Arial"/>
                <a:ea typeface="Arial"/>
                <a:cs typeface="Arial"/>
                <a:sym typeface="Arial"/>
              </a:rPr>
              <a:t>Make it yours (2)</a:t>
            </a:r>
            <a:endParaRPr b="1" dirty="0"/>
          </a:p>
        </p:txBody>
      </p:sp>
      <p:graphicFrame>
        <p:nvGraphicFramePr>
          <p:cNvPr id="236" name="Google Shape;236;p25"/>
          <p:cNvGraphicFramePr/>
          <p:nvPr/>
        </p:nvGraphicFramePr>
        <p:xfrm>
          <a:off x="528530" y="1332993"/>
          <a:ext cx="8229600" cy="3750475"/>
        </p:xfrm>
        <a:graphic>
          <a:graphicData uri="http://schemas.openxmlformats.org/drawingml/2006/table">
            <a:tbl>
              <a:tblPr firstRow="1" bandRow="1">
                <a:noFill/>
                <a:tableStyleId>{EB58F81A-E52C-43E7-807C-CE007DEA8F28}</a:tableStyleId>
              </a:tblPr>
              <a:tblGrid>
                <a:gridCol w="2058200">
                  <a:extLst>
                    <a:ext uri="{9D8B030D-6E8A-4147-A177-3AD203B41FA5}">
                      <a16:colId xmlns:a16="http://schemas.microsoft.com/office/drawing/2014/main" val="20000"/>
                    </a:ext>
                  </a:extLst>
                </a:gridCol>
                <a:gridCol w="6171400">
                  <a:extLst>
                    <a:ext uri="{9D8B030D-6E8A-4147-A177-3AD203B41FA5}">
                      <a16:colId xmlns:a16="http://schemas.microsoft.com/office/drawing/2014/main" val="20001"/>
                    </a:ext>
                  </a:extLst>
                </a:gridCol>
              </a:tblGrid>
              <a:tr h="604475">
                <a:tc>
                  <a:txBody>
                    <a:bodyPr/>
                    <a:lstStyle/>
                    <a:p>
                      <a:pPr marL="0" marR="0" lvl="0" indent="0" algn="l" rtl="0">
                        <a:lnSpc>
                          <a:spcPct val="100000"/>
                        </a:lnSpc>
                        <a:spcBef>
                          <a:spcPts val="0"/>
                        </a:spcBef>
                        <a:spcAft>
                          <a:spcPts val="0"/>
                        </a:spcAft>
                        <a:buNone/>
                      </a:pPr>
                      <a:r>
                        <a:rPr lang="en-GB" sz="2000" u="none" strike="noStrike" cap="none"/>
                        <a:t>Aspect</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a:t>Interrogate</a:t>
                      </a:r>
                      <a:endParaRPr/>
                    </a:p>
                  </a:txBody>
                  <a:tcPr marL="91450" marR="91450" marT="45725" marB="45725"/>
                </a:tc>
                <a:extLst>
                  <a:ext uri="{0D108BD9-81ED-4DB2-BD59-A6C34878D82A}">
                    <a16:rowId xmlns:a16="http://schemas.microsoft.com/office/drawing/2014/main" val="10000"/>
                  </a:ext>
                </a:extLst>
              </a:tr>
              <a:tr h="1314150">
                <a:tc>
                  <a:txBody>
                    <a:bodyPr/>
                    <a:lstStyle/>
                    <a:p>
                      <a:pPr marL="0" marR="0" lvl="0" indent="0" algn="l" rtl="0">
                        <a:lnSpc>
                          <a:spcPct val="100000"/>
                        </a:lnSpc>
                        <a:spcBef>
                          <a:spcPts val="0"/>
                        </a:spcBef>
                        <a:spcAft>
                          <a:spcPts val="0"/>
                        </a:spcAft>
                        <a:buNone/>
                      </a:pPr>
                      <a:r>
                        <a:rPr lang="en-GB" sz="2000" u="none" strike="noStrike" cap="none"/>
                        <a:t>Intended Learning Outcome</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a:t>It is understandable and applicable to your course, audience. </a:t>
                      </a:r>
                      <a:endParaRPr/>
                    </a:p>
                  </a:txBody>
                  <a:tcPr marL="91450" marR="91450" marT="45725" marB="45725"/>
                </a:tc>
                <a:extLst>
                  <a:ext uri="{0D108BD9-81ED-4DB2-BD59-A6C34878D82A}">
                    <a16:rowId xmlns:a16="http://schemas.microsoft.com/office/drawing/2014/main" val="10001"/>
                  </a:ext>
                </a:extLst>
              </a:tr>
              <a:tr h="915925">
                <a:tc>
                  <a:txBody>
                    <a:bodyPr/>
                    <a:lstStyle/>
                    <a:p>
                      <a:pPr marL="0" marR="0" lvl="0" indent="0" algn="l" rtl="0">
                        <a:lnSpc>
                          <a:spcPct val="100000"/>
                        </a:lnSpc>
                        <a:spcBef>
                          <a:spcPts val="0"/>
                        </a:spcBef>
                        <a:spcAft>
                          <a:spcPts val="0"/>
                        </a:spcAft>
                        <a:buNone/>
                      </a:pPr>
                      <a:r>
                        <a:rPr lang="en-GB" sz="2000" u="none" strike="noStrike" cap="none"/>
                        <a:t>Assessment</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a:t>The assignment reflect the ILOs and the marking criteria is clear for the students. </a:t>
                      </a:r>
                      <a:endParaRPr/>
                    </a:p>
                  </a:txBody>
                  <a:tcPr marL="91450" marR="91450" marT="45725" marB="45725"/>
                </a:tc>
                <a:extLst>
                  <a:ext uri="{0D108BD9-81ED-4DB2-BD59-A6C34878D82A}">
                    <a16:rowId xmlns:a16="http://schemas.microsoft.com/office/drawing/2014/main" val="10002"/>
                  </a:ext>
                </a:extLst>
              </a:tr>
              <a:tr h="915925">
                <a:tc>
                  <a:txBody>
                    <a:bodyPr/>
                    <a:lstStyle/>
                    <a:p>
                      <a:pPr marL="0" marR="0" lvl="0" indent="0" algn="l" rtl="0">
                        <a:lnSpc>
                          <a:spcPct val="100000"/>
                        </a:lnSpc>
                        <a:spcBef>
                          <a:spcPts val="0"/>
                        </a:spcBef>
                        <a:spcAft>
                          <a:spcPts val="0"/>
                        </a:spcAft>
                        <a:buNone/>
                      </a:pPr>
                      <a:r>
                        <a:rPr lang="en-GB" sz="2000" u="none" strike="noStrike" cap="none"/>
                        <a:t>Reflection</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dirty="0"/>
                        <a:t>Students are able to articulate the ILOs and their experience </a:t>
                      </a:r>
                      <a:endParaRPr dirty="0"/>
                    </a:p>
                  </a:txBody>
                  <a:tcPr marL="91450" marR="91450" marT="45725" marB="45725"/>
                </a:tc>
                <a:extLst>
                  <a:ext uri="{0D108BD9-81ED-4DB2-BD59-A6C34878D82A}">
                    <a16:rowId xmlns:a16="http://schemas.microsoft.com/office/drawing/2014/main" val="10003"/>
                  </a:ext>
                </a:extLst>
              </a:tr>
            </a:tbl>
          </a:graphicData>
        </a:graphic>
      </p:graphicFrame>
      <p:pic>
        <p:nvPicPr>
          <p:cNvPr id="239" name="Google Shape;239;p25"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p>
        </p:txBody>
      </p:sp>
      <p:sp>
        <p:nvSpPr>
          <p:cNvPr id="89" name="Google Shape;89;p12"/>
          <p:cNvSpPr txBox="1">
            <a:spLocks noGrp="1"/>
          </p:cNvSpPr>
          <p:nvPr>
            <p:ph type="body" idx="1"/>
          </p:nvPr>
        </p:nvSpPr>
        <p:spPr>
          <a:xfrm>
            <a:off x="390688" y="1151318"/>
            <a:ext cx="8362500" cy="4054500"/>
          </a:xfrm>
          <a:prstGeom prst="rect">
            <a:avLst/>
          </a:prstGeom>
          <a:noFill/>
          <a:ln>
            <a:noFill/>
          </a:ln>
        </p:spPr>
        <p:txBody>
          <a:bodyPr spcFirstLastPara="1" wrap="square" lIns="91425" tIns="45700" rIns="91425" bIns="45700" anchor="t" anchorCtr="0">
            <a:noAutofit/>
          </a:bodyPr>
          <a:lstStyle/>
          <a:p>
            <a:pPr marL="114300" lvl="0" indent="0" algn="l" rtl="0">
              <a:lnSpc>
                <a:spcPct val="90625"/>
              </a:lnSpc>
              <a:spcBef>
                <a:spcPts val="360"/>
              </a:spcBef>
              <a:spcAft>
                <a:spcPts val="0"/>
              </a:spcAft>
              <a:buSzPts val="1800"/>
              <a:buNone/>
            </a:pPr>
            <a:r>
              <a:rPr lang="en-GB" sz="2200" b="0" i="0" u="none" strike="noStrike">
                <a:solidFill>
                  <a:srgbClr val="000000"/>
                </a:solidFill>
                <a:latin typeface="Arial"/>
                <a:ea typeface="Arial"/>
                <a:cs typeface="Arial"/>
                <a:sym typeface="Arial"/>
              </a:rPr>
              <a:t>By the end of this session, you should be able to:</a:t>
            </a:r>
            <a:r>
              <a:rPr lang="en-GB" sz="2200" b="0" i="0">
                <a:solidFill>
                  <a:srgbClr val="000000"/>
                </a:solidFill>
                <a:latin typeface="Arial"/>
                <a:ea typeface="Arial"/>
                <a:cs typeface="Arial"/>
                <a:sym typeface="Arial"/>
              </a:rPr>
              <a:t>​</a:t>
            </a:r>
            <a:endParaRPr sz="2200"/>
          </a:p>
          <a:p>
            <a:pPr marL="114300" lvl="0" indent="0" algn="l" rtl="0">
              <a:lnSpc>
                <a:spcPct val="120833"/>
              </a:lnSpc>
              <a:spcBef>
                <a:spcPts val="360"/>
              </a:spcBef>
              <a:spcAft>
                <a:spcPts val="0"/>
              </a:spcAft>
              <a:buSzPts val="1800"/>
              <a:buNone/>
            </a:pPr>
            <a:endParaRPr sz="2200" b="0" i="0">
              <a:solidFill>
                <a:srgbClr val="000000"/>
              </a:solidFill>
              <a:latin typeface="Arial"/>
              <a:ea typeface="Arial"/>
              <a:cs typeface="Arial"/>
              <a:sym typeface="Arial"/>
            </a:endParaRPr>
          </a:p>
          <a:p>
            <a:pPr marL="457200" lvl="0" indent="-368300" algn="l" rtl="0">
              <a:lnSpc>
                <a:spcPct val="108750"/>
              </a:lnSpc>
              <a:spcBef>
                <a:spcPts val="360"/>
              </a:spcBef>
              <a:spcAft>
                <a:spcPts val="0"/>
              </a:spcAft>
              <a:buSzPts val="2200"/>
              <a:buFont typeface="Arial"/>
              <a:buAutoNum type="arabicPeriod"/>
            </a:pPr>
            <a:r>
              <a:rPr lang="en-GB" sz="2200" b="0" i="0" u="none" strike="noStrike">
                <a:solidFill>
                  <a:srgbClr val="000000"/>
                </a:solidFill>
                <a:latin typeface="Arial"/>
                <a:ea typeface="Arial"/>
                <a:cs typeface="Arial"/>
                <a:sym typeface="Arial"/>
              </a:rPr>
              <a:t>Explain the nature and purpose of Intended Learning Outcomes (ILOs) at the level of programme, module and single teaching session.</a:t>
            </a:r>
            <a:r>
              <a:rPr lang="en-GB" sz="2200" b="0" i="0">
                <a:solidFill>
                  <a:srgbClr val="000000"/>
                </a:solidFill>
                <a:latin typeface="Arial"/>
                <a:ea typeface="Arial"/>
                <a:cs typeface="Arial"/>
                <a:sym typeface="Arial"/>
              </a:rPr>
              <a:t>​</a:t>
            </a:r>
            <a:endParaRPr sz="2200"/>
          </a:p>
          <a:p>
            <a:pPr marL="457200" lvl="0" indent="-368300" algn="l" rtl="0">
              <a:lnSpc>
                <a:spcPct val="108750"/>
              </a:lnSpc>
              <a:spcBef>
                <a:spcPts val="360"/>
              </a:spcBef>
              <a:spcAft>
                <a:spcPts val="0"/>
              </a:spcAft>
              <a:buSzPts val="2200"/>
              <a:buFont typeface="Arial"/>
              <a:buAutoNum type="arabicPeriod"/>
            </a:pPr>
            <a:r>
              <a:rPr lang="en-GB" sz="2200" b="0" i="0" u="none" strike="noStrike">
                <a:solidFill>
                  <a:srgbClr val="000000"/>
                </a:solidFill>
                <a:latin typeface="Arial"/>
                <a:ea typeface="Arial"/>
                <a:cs typeface="Arial"/>
                <a:sym typeface="Arial"/>
              </a:rPr>
              <a:t>Write effective ILOs by type and level, consistently with the culture of your discipline, and frameworks provided by the QAA and BSU.</a:t>
            </a:r>
            <a:r>
              <a:rPr lang="en-GB" sz="2200" b="0" i="0">
                <a:solidFill>
                  <a:srgbClr val="000000"/>
                </a:solidFill>
                <a:latin typeface="Arial"/>
                <a:ea typeface="Arial"/>
                <a:cs typeface="Arial"/>
                <a:sym typeface="Arial"/>
              </a:rPr>
              <a:t>​</a:t>
            </a:r>
            <a:endParaRPr sz="2200"/>
          </a:p>
          <a:p>
            <a:pPr marL="457200" lvl="0" indent="-368300" algn="l" rtl="0">
              <a:lnSpc>
                <a:spcPct val="108750"/>
              </a:lnSpc>
              <a:spcBef>
                <a:spcPts val="360"/>
              </a:spcBef>
              <a:spcAft>
                <a:spcPts val="0"/>
              </a:spcAft>
              <a:buSzPts val="2200"/>
              <a:buFont typeface="Arial"/>
              <a:buAutoNum type="arabicPeriod"/>
            </a:pPr>
            <a:r>
              <a:rPr lang="en-GB" sz="2200" b="0" i="0" u="none" strike="noStrike">
                <a:solidFill>
                  <a:srgbClr val="000000"/>
                </a:solidFill>
                <a:latin typeface="Arial"/>
                <a:ea typeface="Arial"/>
                <a:cs typeface="Arial"/>
                <a:sym typeface="Arial"/>
              </a:rPr>
              <a:t>Articulate the relationship between ILOs and assessment with the aim of evaluating existing module assessment(s) and devising new ones.</a:t>
            </a:r>
            <a:endParaRPr sz="2200" b="0" i="0">
              <a:solidFill>
                <a:srgbClr val="000000"/>
              </a:solidFill>
              <a:latin typeface="Arial"/>
              <a:ea typeface="Arial"/>
              <a:cs typeface="Arial"/>
              <a:sym typeface="Arial"/>
            </a:endParaRPr>
          </a:p>
          <a:p>
            <a:pPr marL="342900" lvl="0" indent="-228600" algn="l" rtl="0">
              <a:lnSpc>
                <a:spcPct val="115000"/>
              </a:lnSpc>
              <a:spcBef>
                <a:spcPts val="360"/>
              </a:spcBef>
              <a:spcAft>
                <a:spcPts val="0"/>
              </a:spcAft>
              <a:buSzPts val="1800"/>
              <a:buFont typeface="Arial"/>
              <a:buNone/>
            </a:pPr>
            <a:endParaRPr>
              <a:latin typeface="Arial"/>
              <a:ea typeface="Arial"/>
              <a:cs typeface="Arial"/>
              <a:sym typeface="Arial"/>
            </a:endParaRPr>
          </a:p>
        </p:txBody>
      </p:sp>
      <p:pic>
        <p:nvPicPr>
          <p:cNvPr id="91" name="Google Shape;91;p12"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92" name="Google Shape;92;p12"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43"/>
        <p:cNvGrpSpPr/>
        <p:nvPr/>
      </p:nvGrpSpPr>
      <p:grpSpPr>
        <a:xfrm>
          <a:off x="0" y="0"/>
          <a:ext cx="0" cy="0"/>
          <a:chOff x="0" y="0"/>
          <a:chExt cx="0" cy="0"/>
        </a:xfrm>
      </p:grpSpPr>
      <p:sp>
        <p:nvSpPr>
          <p:cNvPr id="244" name="Google Shape;244;p26"/>
          <p:cNvSpPr txBox="1">
            <a:spLocks noGrp="1"/>
          </p:cNvSpPr>
          <p:nvPr>
            <p:ph type="title"/>
          </p:nvPr>
        </p:nvSpPr>
        <p:spPr>
          <a:xfrm>
            <a:off x="405700" y="188425"/>
            <a:ext cx="8614314" cy="2437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Extra slide: Not so FAQ </a:t>
            </a:r>
            <a:r>
              <a:rPr lang="en-GB" b="1">
                <a:solidFill>
                  <a:srgbClr val="22314E"/>
                </a:solidFill>
                <a:latin typeface="Arial"/>
                <a:ea typeface="Arial"/>
                <a:cs typeface="Arial"/>
                <a:sym typeface="Arial"/>
              </a:rPr>
              <a:t> </a:t>
            </a:r>
            <a:endParaRPr/>
          </a:p>
        </p:txBody>
      </p:sp>
      <p:sp>
        <p:nvSpPr>
          <p:cNvPr id="245" name="Google Shape;245;p26"/>
          <p:cNvSpPr txBox="1">
            <a:spLocks noGrp="1"/>
          </p:cNvSpPr>
          <p:nvPr>
            <p:ph type="body" idx="1"/>
          </p:nvPr>
        </p:nvSpPr>
        <p:spPr>
          <a:xfrm>
            <a:off x="457200" y="1377025"/>
            <a:ext cx="8229600" cy="3688500"/>
          </a:xfrm>
          <a:prstGeom prst="rect">
            <a:avLst/>
          </a:prstGeom>
          <a:noFill/>
          <a:ln>
            <a:noFill/>
          </a:ln>
        </p:spPr>
        <p:txBody>
          <a:bodyPr spcFirstLastPara="1" wrap="square" lIns="91425" tIns="45700" rIns="91425" bIns="45700" anchor="t" anchorCtr="0">
            <a:normAutofit fontScale="92500" lnSpcReduction="10000"/>
          </a:bodyPr>
          <a:lstStyle/>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Do I really need ILOs?</a:t>
            </a:r>
            <a:endParaRPr sz="2200" dirty="0">
              <a:latin typeface="Arial"/>
              <a:ea typeface="Arial"/>
              <a:cs typeface="Arial"/>
              <a:sym typeface="Arial"/>
            </a:endParaRPr>
          </a:p>
          <a:p>
            <a:pPr marL="457200" lvl="0" indent="0" algn="l" rtl="0">
              <a:lnSpc>
                <a:spcPct val="100000"/>
              </a:lnSpc>
              <a:spcBef>
                <a:spcPts val="0"/>
              </a:spcBef>
              <a:spcAft>
                <a:spcPts val="0"/>
              </a:spcAft>
              <a:buNone/>
            </a:pPr>
            <a:endParaRPr sz="2200" dirty="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How can I “translate” ILOs for my students?</a:t>
            </a:r>
            <a:endParaRPr sz="2200" dirty="0">
              <a:latin typeface="Arial"/>
              <a:ea typeface="Arial"/>
              <a:cs typeface="Arial"/>
              <a:sym typeface="Arial"/>
            </a:endParaRPr>
          </a:p>
          <a:p>
            <a:pPr marL="457200" lvl="0" indent="0" algn="l" rtl="0">
              <a:lnSpc>
                <a:spcPct val="100000"/>
              </a:lnSpc>
              <a:spcBef>
                <a:spcPts val="0"/>
              </a:spcBef>
              <a:spcAft>
                <a:spcPts val="0"/>
              </a:spcAft>
              <a:buNone/>
            </a:pPr>
            <a:endParaRPr sz="2200" dirty="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Can we have non intended LO, how can we measure them?</a:t>
            </a:r>
            <a:endParaRPr sz="2200" dirty="0">
              <a:latin typeface="Arial"/>
              <a:ea typeface="Arial"/>
              <a:cs typeface="Arial"/>
              <a:sym typeface="Arial"/>
            </a:endParaRPr>
          </a:p>
          <a:p>
            <a:pPr marL="457200" lvl="0" indent="0" algn="l" rtl="0">
              <a:lnSpc>
                <a:spcPct val="100000"/>
              </a:lnSpc>
              <a:spcBef>
                <a:spcPts val="0"/>
              </a:spcBef>
              <a:spcAft>
                <a:spcPts val="0"/>
              </a:spcAft>
              <a:buNone/>
            </a:pPr>
            <a:endParaRPr sz="2200" dirty="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Is it possible to eliminate ILOs, what can replace them?</a:t>
            </a:r>
            <a:endParaRPr sz="2200" dirty="0">
              <a:latin typeface="Arial"/>
              <a:ea typeface="Arial"/>
              <a:cs typeface="Arial"/>
              <a:sym typeface="Arial"/>
            </a:endParaRPr>
          </a:p>
          <a:p>
            <a:pPr marL="457200" lvl="0" indent="0" algn="l" rtl="0">
              <a:lnSpc>
                <a:spcPct val="100000"/>
              </a:lnSpc>
              <a:spcBef>
                <a:spcPts val="0"/>
              </a:spcBef>
              <a:spcAft>
                <a:spcPts val="0"/>
              </a:spcAft>
              <a:buNone/>
            </a:pPr>
            <a:endParaRPr sz="2200" dirty="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If you need to do an Instagram reel or prepare </a:t>
            </a:r>
            <a:r>
              <a:rPr lang="en-GB" sz="2200">
                <a:latin typeface="Arial"/>
                <a:ea typeface="Arial"/>
                <a:cs typeface="Arial"/>
                <a:sym typeface="Arial"/>
              </a:rPr>
              <a:t>a TikTok </a:t>
            </a:r>
            <a:r>
              <a:rPr lang="en-GB" sz="2200" dirty="0">
                <a:latin typeface="Arial"/>
                <a:ea typeface="Arial"/>
                <a:cs typeface="Arial"/>
                <a:sym typeface="Arial"/>
              </a:rPr>
              <a:t>on ILOs, how would they look?</a:t>
            </a:r>
            <a:endParaRPr sz="2200" dirty="0">
              <a:latin typeface="Arial"/>
              <a:ea typeface="Arial"/>
              <a:cs typeface="Arial"/>
              <a:sym typeface="Arial"/>
            </a:endParaRPr>
          </a:p>
          <a:p>
            <a:pPr marL="457200" lvl="0" indent="0" algn="l" rtl="0">
              <a:lnSpc>
                <a:spcPct val="100000"/>
              </a:lnSpc>
              <a:spcBef>
                <a:spcPts val="0"/>
              </a:spcBef>
              <a:spcAft>
                <a:spcPts val="0"/>
              </a:spcAft>
              <a:buNone/>
            </a:pPr>
            <a:endParaRPr sz="2200" dirty="0">
              <a:latin typeface="Arial"/>
              <a:ea typeface="Arial"/>
              <a:cs typeface="Arial"/>
              <a:sym typeface="Arial"/>
            </a:endParaRPr>
          </a:p>
          <a:p>
            <a:pPr marL="457200" lvl="0" indent="-342900" algn="l" rtl="0">
              <a:lnSpc>
                <a:spcPct val="100000"/>
              </a:lnSpc>
              <a:spcBef>
                <a:spcPts val="0"/>
              </a:spcBef>
              <a:spcAft>
                <a:spcPts val="0"/>
              </a:spcAft>
              <a:buSzPts val="1800"/>
              <a:buChar char="•"/>
            </a:pPr>
            <a:r>
              <a:rPr lang="en-GB" sz="2200" dirty="0">
                <a:latin typeface="Arial"/>
                <a:ea typeface="Arial"/>
                <a:cs typeface="Arial"/>
                <a:sym typeface="Arial"/>
              </a:rPr>
              <a:t>Add yours…</a:t>
            </a:r>
            <a:r>
              <a:rPr lang="en-GB" dirty="0"/>
              <a:t> </a:t>
            </a:r>
            <a:endParaRPr dirty="0"/>
          </a:p>
        </p:txBody>
      </p:sp>
      <p:pic>
        <p:nvPicPr>
          <p:cNvPr id="246" name="Google Shape;246;p2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47" name="Google Shape;247;p26"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51"/>
        <p:cNvGrpSpPr/>
        <p:nvPr/>
      </p:nvGrpSpPr>
      <p:grpSpPr>
        <a:xfrm>
          <a:off x="0" y="0"/>
          <a:ext cx="0" cy="0"/>
          <a:chOff x="0" y="0"/>
          <a:chExt cx="0" cy="0"/>
        </a:xfrm>
      </p:grpSpPr>
      <p:sp>
        <p:nvSpPr>
          <p:cNvPr id="252" name="Google Shape;252;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Summary</a:t>
            </a:r>
            <a:endParaRPr/>
          </a:p>
        </p:txBody>
      </p:sp>
      <p:sp>
        <p:nvSpPr>
          <p:cNvPr id="255" name="Google Shape;255;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406400" algn="l" rtl="0">
              <a:lnSpc>
                <a:spcPct val="100000"/>
              </a:lnSpc>
              <a:spcBef>
                <a:spcPts val="0"/>
              </a:spcBef>
              <a:spcAft>
                <a:spcPts val="0"/>
              </a:spcAft>
              <a:buClr>
                <a:srgbClr val="22314E"/>
              </a:buClr>
              <a:buSzPts val="2200"/>
              <a:buChar char="•"/>
            </a:pPr>
            <a:r>
              <a:rPr lang="en-GB" sz="2200">
                <a:latin typeface="Arial"/>
                <a:ea typeface="Arial"/>
                <a:cs typeface="Arial"/>
                <a:sym typeface="Arial"/>
              </a:rPr>
              <a:t>ILOs are the backbone of Learning and Teaching, ensuring clarity and academic quality</a:t>
            </a:r>
            <a:endParaRPr sz="2200">
              <a:latin typeface="Arial"/>
              <a:ea typeface="Arial"/>
              <a:cs typeface="Arial"/>
              <a:sym typeface="Arial"/>
            </a:endParaRPr>
          </a:p>
          <a:p>
            <a:pPr marL="457200" lvl="0" indent="-406400" algn="l" rtl="0">
              <a:lnSpc>
                <a:spcPct val="100000"/>
              </a:lnSpc>
              <a:spcBef>
                <a:spcPts val="0"/>
              </a:spcBef>
              <a:spcAft>
                <a:spcPts val="0"/>
              </a:spcAft>
              <a:buClr>
                <a:srgbClr val="22314E"/>
              </a:buClr>
              <a:buSzPts val="2200"/>
              <a:buChar char="•"/>
            </a:pPr>
            <a:r>
              <a:rPr lang="en-GB" sz="2200">
                <a:latin typeface="Arial"/>
                <a:ea typeface="Arial"/>
                <a:cs typeface="Arial"/>
                <a:sym typeface="Arial"/>
              </a:rPr>
              <a:t>ILOs must be aligned with assessment and become clear for the students</a:t>
            </a:r>
            <a:endParaRPr sz="2200">
              <a:latin typeface="Arial"/>
              <a:ea typeface="Arial"/>
              <a:cs typeface="Arial"/>
              <a:sym typeface="Arial"/>
            </a:endParaRPr>
          </a:p>
          <a:p>
            <a:pPr marL="457200" lvl="0" indent="-406400" algn="l" rtl="0">
              <a:lnSpc>
                <a:spcPct val="100000"/>
              </a:lnSpc>
              <a:spcBef>
                <a:spcPts val="0"/>
              </a:spcBef>
              <a:spcAft>
                <a:spcPts val="0"/>
              </a:spcAft>
              <a:buClr>
                <a:srgbClr val="22314E"/>
              </a:buClr>
              <a:buSzPts val="2200"/>
              <a:buChar char="•"/>
            </a:pPr>
            <a:r>
              <a:rPr lang="en-GB" sz="2200">
                <a:latin typeface="Arial"/>
                <a:ea typeface="Arial"/>
                <a:cs typeface="Arial"/>
                <a:sym typeface="Arial"/>
              </a:rPr>
              <a:t>Check the ultimate guidance for ILOs here: </a:t>
            </a:r>
            <a:r>
              <a:rPr lang="en-GB" sz="2200" u="sng">
                <a:solidFill>
                  <a:schemeClr val="hlink"/>
                </a:solidFill>
                <a:latin typeface="Arial"/>
                <a:ea typeface="Arial"/>
                <a:cs typeface="Arial"/>
                <a:sym typeface="Arial"/>
                <a:hlinkClick r:id="rId4"/>
              </a:rPr>
              <a:t>https://www.bathspa.ac.uk/media/bathspaacuk/projects/teaching-expertise-guide/Writing-ILOs-v2024-07.docx</a:t>
            </a:r>
            <a:endParaRPr sz="2200">
              <a:latin typeface="Arial"/>
              <a:ea typeface="Arial"/>
              <a:cs typeface="Arial"/>
              <a:sym typeface="Arial"/>
            </a:endParaRPr>
          </a:p>
          <a:p>
            <a:pPr marL="457200" lvl="0" indent="-406400" algn="l" rtl="0">
              <a:lnSpc>
                <a:spcPct val="100000"/>
              </a:lnSpc>
              <a:spcBef>
                <a:spcPts val="0"/>
              </a:spcBef>
              <a:spcAft>
                <a:spcPts val="0"/>
              </a:spcAft>
              <a:buSzPts val="2200"/>
              <a:buFont typeface="Arial"/>
              <a:buChar char="•"/>
            </a:pPr>
            <a:endParaRPr sz="2200">
              <a:latin typeface="Arial"/>
              <a:ea typeface="Arial"/>
              <a:cs typeface="Arial"/>
              <a:sym typeface="Arial"/>
            </a:endParaRPr>
          </a:p>
        </p:txBody>
      </p:sp>
      <p:pic>
        <p:nvPicPr>
          <p:cNvPr id="256" name="Google Shape;256;p2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8229590" y="0"/>
            <a:ext cx="914400" cy="914400"/>
          </a:xfrm>
          <a:prstGeom prst="rect">
            <a:avLst/>
          </a:prstGeom>
          <a:noFill/>
          <a:ln>
            <a:noFill/>
          </a:ln>
        </p:spPr>
      </p:pic>
      <p:pic>
        <p:nvPicPr>
          <p:cNvPr id="257" name="Google Shape;257;p27"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sp>
        <p:nvSpPr>
          <p:cNvPr id="253" name="Google Shape;253;p27"/>
          <p:cNvSpPr/>
          <p:nvPr/>
        </p:nvSpPr>
        <p:spPr>
          <a:xfrm>
            <a:off x="8483415" y="6444862"/>
            <a:ext cx="406750" cy="276999"/>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21</a:t>
            </a:fld>
            <a:endParaRPr sz="1200" b="0" i="0" u="none" strike="noStrike" cap="none" dirty="0">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61"/>
        <p:cNvGrpSpPr/>
        <p:nvPr/>
      </p:nvGrpSpPr>
      <p:grpSpPr>
        <a:xfrm>
          <a:off x="0" y="0"/>
          <a:ext cx="0" cy="0"/>
          <a:chOff x="0" y="0"/>
          <a:chExt cx="0" cy="0"/>
        </a:xfrm>
      </p:grpSpPr>
      <p:sp>
        <p:nvSpPr>
          <p:cNvPr id="262" name="Google Shape;262;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263" name="Google Shape;263;p28"/>
          <p:cNvSpPr txBox="1">
            <a:spLocks noGrp="1"/>
          </p:cNvSpPr>
          <p:nvPr>
            <p:ph type="body" idx="1"/>
          </p:nvPr>
        </p:nvSpPr>
        <p:spPr>
          <a:xfrm>
            <a:off x="457200" y="1600201"/>
            <a:ext cx="7694908" cy="3151682"/>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360"/>
              </a:spcBef>
              <a:spcAft>
                <a:spcPts val="0"/>
              </a:spcAft>
              <a:buClr>
                <a:schemeClr val="dk1"/>
              </a:buClr>
              <a:buSzPts val="1800"/>
              <a:buChar char="•"/>
            </a:pPr>
            <a:r>
              <a:rPr lang="en-GB">
                <a:latin typeface="Arial"/>
                <a:ea typeface="Arial"/>
                <a:cs typeface="Arial"/>
                <a:sym typeface="Arial"/>
              </a:rPr>
              <a:t>Create a FAQ about Learning Outcomes for Lecturers and Students</a:t>
            </a:r>
            <a:endParaRPr>
              <a:latin typeface="Arial"/>
              <a:ea typeface="Arial"/>
              <a:cs typeface="Arial"/>
              <a:sym typeface="Arial"/>
            </a:endParaRPr>
          </a:p>
        </p:txBody>
      </p:sp>
      <p:pic>
        <p:nvPicPr>
          <p:cNvPr id="266" name="Google Shape;266;p28" descr="Badge 1 with solid fill"/>
          <p:cNvPicPr preferRelativeResize="0"/>
          <p:nvPr/>
        </p:nvPicPr>
        <p:blipFill rotWithShape="1">
          <a:blip r:embed="rId4">
            <a:alphaModFix/>
          </a:blip>
          <a:srcRect/>
          <a:stretch/>
        </p:blipFill>
        <p:spPr>
          <a:xfrm>
            <a:off x="8078166" y="137320"/>
            <a:ext cx="914400" cy="914400"/>
          </a:xfrm>
          <a:prstGeom prst="rect">
            <a:avLst/>
          </a:prstGeom>
          <a:noFill/>
          <a:ln>
            <a:noFill/>
          </a:ln>
        </p:spPr>
      </p:pic>
      <p:pic>
        <p:nvPicPr>
          <p:cNvPr id="267" name="Google Shape;267;p28" descr="BSU + Transform-ED + Partner logos&#10;"/>
          <p:cNvPicPr preferRelativeResize="0"/>
          <p:nvPr/>
        </p:nvPicPr>
        <p:blipFill rotWithShape="1">
          <a:blip r:embed="rId5">
            <a:alphaModFix/>
          </a:blip>
          <a:srcRect r="517"/>
          <a:stretch/>
        </p:blipFill>
        <p:spPr>
          <a:xfrm>
            <a:off x="0" y="5612550"/>
            <a:ext cx="9151200" cy="1245450"/>
          </a:xfrm>
          <a:prstGeom prst="rect">
            <a:avLst/>
          </a:prstGeom>
          <a:noFill/>
          <a:ln>
            <a:noFill/>
          </a:ln>
        </p:spPr>
      </p:pic>
      <p:sp>
        <p:nvSpPr>
          <p:cNvPr id="264" name="Google Shape;264;p28"/>
          <p:cNvSpPr/>
          <p:nvPr/>
        </p:nvSpPr>
        <p:spPr>
          <a:xfrm>
            <a:off x="8331991" y="6356190"/>
            <a:ext cx="406750" cy="276999"/>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22</a:t>
            </a:fld>
            <a:endParaRPr sz="1200" b="0" i="0" u="none" strike="noStrike" cap="none" dirty="0">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71"/>
        <p:cNvGrpSpPr/>
        <p:nvPr/>
      </p:nvGrpSpPr>
      <p:grpSpPr>
        <a:xfrm>
          <a:off x="0" y="0"/>
          <a:ext cx="0" cy="0"/>
          <a:chOff x="0" y="0"/>
          <a:chExt cx="0" cy="0"/>
        </a:xfrm>
      </p:grpSpPr>
      <p:sp>
        <p:nvSpPr>
          <p:cNvPr id="272" name="Google Shape;272;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dirty="0">
                <a:latin typeface="Arial"/>
                <a:ea typeface="Arial"/>
                <a:cs typeface="Arial"/>
                <a:sym typeface="Arial"/>
              </a:rPr>
              <a:t>Resources</a:t>
            </a:r>
            <a:endParaRPr b="1" dirty="0">
              <a:latin typeface="Arial"/>
              <a:ea typeface="Arial"/>
              <a:cs typeface="Arial"/>
              <a:sym typeface="Arial"/>
            </a:endParaRPr>
          </a:p>
        </p:txBody>
      </p:sp>
      <p:sp>
        <p:nvSpPr>
          <p:cNvPr id="273" name="Google Shape;273;p29"/>
          <p:cNvSpPr txBox="1">
            <a:spLocks noGrp="1"/>
          </p:cNvSpPr>
          <p:nvPr>
            <p:ph type="body" idx="1"/>
          </p:nvPr>
        </p:nvSpPr>
        <p:spPr>
          <a:xfrm>
            <a:off x="457200" y="1600200"/>
            <a:ext cx="85026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SzPts val="2200"/>
              <a:buFont typeface="Arial"/>
              <a:buChar char="•"/>
            </a:pPr>
            <a:r>
              <a:rPr lang="en-GB" sz="2200" dirty="0">
                <a:latin typeface="Arial"/>
                <a:ea typeface="Arial"/>
                <a:cs typeface="Arial"/>
                <a:sym typeface="Arial"/>
              </a:rPr>
              <a:t>BSU Guide to Writing Intended Learning Outcomes, </a:t>
            </a:r>
            <a:r>
              <a:rPr lang="en-GB" sz="2200" u="sng" dirty="0">
                <a:solidFill>
                  <a:schemeClr val="hlink"/>
                </a:solidFill>
                <a:latin typeface="Arial"/>
                <a:ea typeface="Arial"/>
                <a:cs typeface="Arial"/>
                <a:sym typeface="Arial"/>
                <a:hlinkClick r:id="rId4"/>
              </a:rPr>
              <a:t>resources</a:t>
            </a:r>
            <a:r>
              <a:rPr lang="en-GB" sz="2200" dirty="0">
                <a:latin typeface="Arial"/>
                <a:ea typeface="Arial"/>
                <a:cs typeface="Arial"/>
                <a:sym typeface="Arial"/>
              </a:rPr>
              <a:t>. </a:t>
            </a:r>
            <a:endParaRPr sz="2200" dirty="0">
              <a:latin typeface="Arial"/>
              <a:ea typeface="Arial"/>
              <a:cs typeface="Arial"/>
              <a:sym typeface="Arial"/>
            </a:endParaRPr>
          </a:p>
          <a:p>
            <a:pPr marL="457200" lvl="0" indent="0" algn="l" rtl="0">
              <a:lnSpc>
                <a:spcPct val="100000"/>
              </a:lnSpc>
              <a:spcBef>
                <a:spcPts val="360"/>
              </a:spcBef>
              <a:spcAft>
                <a:spcPts val="0"/>
              </a:spcAft>
              <a:buNone/>
            </a:pPr>
            <a:endParaRPr sz="2200" dirty="0">
              <a:latin typeface="Arial"/>
              <a:ea typeface="Arial"/>
              <a:cs typeface="Arial"/>
              <a:sym typeface="Arial"/>
            </a:endParaRPr>
          </a:p>
          <a:p>
            <a:pPr marL="457200" lvl="0" indent="-368300" algn="l" rtl="0">
              <a:lnSpc>
                <a:spcPct val="100000"/>
              </a:lnSpc>
              <a:spcBef>
                <a:spcPts val="360"/>
              </a:spcBef>
              <a:spcAft>
                <a:spcPts val="0"/>
              </a:spcAft>
              <a:buSzPts val="2200"/>
              <a:buFont typeface="Arial"/>
              <a:buChar char="•"/>
            </a:pPr>
            <a:r>
              <a:rPr lang="en-GB" sz="2200" dirty="0">
                <a:latin typeface="Arial"/>
                <a:ea typeface="Arial"/>
                <a:cs typeface="Arial"/>
                <a:sym typeface="Arial"/>
              </a:rPr>
              <a:t>ILOs and Higher Education, whys and </a:t>
            </a:r>
            <a:r>
              <a:rPr lang="en-GB" sz="2200" dirty="0" err="1">
                <a:latin typeface="Arial"/>
                <a:ea typeface="Arial"/>
                <a:cs typeface="Arial"/>
                <a:sym typeface="Arial"/>
              </a:rPr>
              <a:t>hows</a:t>
            </a:r>
            <a:endParaRPr sz="2200" dirty="0">
              <a:latin typeface="Arial"/>
              <a:ea typeface="Arial"/>
              <a:cs typeface="Arial"/>
              <a:sym typeface="Arial"/>
            </a:endParaRPr>
          </a:p>
          <a:p>
            <a:pPr marL="457200" lvl="0" indent="0" algn="l" rtl="0">
              <a:lnSpc>
                <a:spcPct val="100000"/>
              </a:lnSpc>
              <a:spcBef>
                <a:spcPts val="360"/>
              </a:spcBef>
              <a:spcAft>
                <a:spcPts val="0"/>
              </a:spcAft>
              <a:buNone/>
            </a:pPr>
            <a:r>
              <a:rPr lang="en-GB" sz="2200" u="sng" dirty="0">
                <a:solidFill>
                  <a:schemeClr val="hlink"/>
                </a:solidFill>
                <a:latin typeface="Arial"/>
                <a:ea typeface="Arial"/>
                <a:cs typeface="Arial"/>
                <a:sym typeface="Arial"/>
                <a:hlinkClick r:id="rId5"/>
              </a:rPr>
              <a:t>Sheffield Hallam University</a:t>
            </a:r>
            <a:endParaRPr sz="2200" dirty="0">
              <a:latin typeface="Arial"/>
              <a:ea typeface="Arial"/>
              <a:cs typeface="Arial"/>
              <a:sym typeface="Arial"/>
            </a:endParaRPr>
          </a:p>
          <a:p>
            <a:pPr marL="0" lvl="0" indent="0" algn="l" rtl="0">
              <a:lnSpc>
                <a:spcPct val="100000"/>
              </a:lnSpc>
              <a:spcBef>
                <a:spcPts val="360"/>
              </a:spcBef>
              <a:spcAft>
                <a:spcPts val="0"/>
              </a:spcAft>
              <a:buNone/>
            </a:pPr>
            <a:endParaRPr sz="2200" dirty="0">
              <a:latin typeface="Arial"/>
              <a:ea typeface="Arial"/>
              <a:cs typeface="Arial"/>
              <a:sym typeface="Arial"/>
            </a:endParaRPr>
          </a:p>
          <a:p>
            <a:pPr marL="457200" lvl="0" indent="-368300" algn="l" rtl="0">
              <a:lnSpc>
                <a:spcPct val="100000"/>
              </a:lnSpc>
              <a:spcBef>
                <a:spcPts val="360"/>
              </a:spcBef>
              <a:spcAft>
                <a:spcPts val="0"/>
              </a:spcAft>
              <a:buSzPts val="2200"/>
              <a:buFont typeface="Arial"/>
              <a:buChar char="•"/>
            </a:pPr>
            <a:r>
              <a:rPr lang="en-GB" sz="2200" dirty="0">
                <a:latin typeface="Arial"/>
                <a:ea typeface="Arial"/>
                <a:cs typeface="Arial"/>
                <a:sym typeface="Arial"/>
              </a:rPr>
              <a:t>What is </a:t>
            </a:r>
            <a:r>
              <a:rPr lang="en-GB" sz="2200" u="sng" dirty="0">
                <a:solidFill>
                  <a:schemeClr val="hlink"/>
                </a:solidFill>
                <a:latin typeface="Arial"/>
                <a:ea typeface="Arial"/>
                <a:cs typeface="Arial"/>
                <a:sym typeface="Arial"/>
                <a:hlinkClick r:id="rId6"/>
              </a:rPr>
              <a:t>SOLO </a:t>
            </a:r>
            <a:r>
              <a:rPr lang="en-GB" sz="2200" dirty="0">
                <a:latin typeface="Arial"/>
                <a:ea typeface="Arial"/>
                <a:cs typeface="Arial"/>
                <a:sym typeface="Arial"/>
              </a:rPr>
              <a:t>Taxonomy?</a:t>
            </a:r>
            <a:endParaRPr sz="2200" dirty="0">
              <a:latin typeface="Arial"/>
              <a:ea typeface="Arial"/>
              <a:cs typeface="Arial"/>
              <a:sym typeface="Arial"/>
            </a:endParaRPr>
          </a:p>
          <a:p>
            <a:pPr marL="457200" lvl="0" indent="0" algn="l" rtl="0">
              <a:lnSpc>
                <a:spcPct val="100000"/>
              </a:lnSpc>
              <a:spcBef>
                <a:spcPts val="360"/>
              </a:spcBef>
              <a:spcAft>
                <a:spcPts val="0"/>
              </a:spcAft>
              <a:buNone/>
            </a:pPr>
            <a:endParaRPr sz="2200" dirty="0">
              <a:latin typeface="Arial"/>
              <a:ea typeface="Arial"/>
              <a:cs typeface="Arial"/>
              <a:sym typeface="Arial"/>
            </a:endParaRPr>
          </a:p>
          <a:p>
            <a:pPr marL="457200" lvl="0" indent="-368300" algn="l" rtl="0">
              <a:lnSpc>
                <a:spcPct val="100000"/>
              </a:lnSpc>
              <a:spcBef>
                <a:spcPts val="360"/>
              </a:spcBef>
              <a:spcAft>
                <a:spcPts val="0"/>
              </a:spcAft>
              <a:buSzPts val="2200"/>
              <a:buFont typeface="Arial"/>
              <a:buChar char="•"/>
            </a:pPr>
            <a:r>
              <a:rPr lang="en-GB" sz="2200" dirty="0">
                <a:latin typeface="Arial"/>
                <a:ea typeface="Arial"/>
                <a:cs typeface="Arial"/>
                <a:sym typeface="Arial"/>
              </a:rPr>
              <a:t>Bloom’s Taxonomy and how to apply it, a </a:t>
            </a:r>
            <a:r>
              <a:rPr lang="en-GB" sz="2200" u="sng" dirty="0">
                <a:solidFill>
                  <a:schemeClr val="hlink"/>
                </a:solidFill>
                <a:latin typeface="Arial"/>
                <a:ea typeface="Arial"/>
                <a:cs typeface="Arial"/>
                <a:sym typeface="Arial"/>
                <a:hlinkClick r:id="rId7"/>
              </a:rPr>
              <a:t>guide</a:t>
            </a:r>
            <a:r>
              <a:rPr lang="en-GB" sz="2200" dirty="0">
                <a:latin typeface="Arial"/>
                <a:ea typeface="Arial"/>
                <a:cs typeface="Arial"/>
                <a:sym typeface="Arial"/>
              </a:rPr>
              <a:t> from Imperial College</a:t>
            </a:r>
            <a:endParaRPr sz="2200" dirty="0">
              <a:latin typeface="Arial"/>
              <a:ea typeface="Arial"/>
              <a:cs typeface="Arial"/>
              <a:sym typeface="Arial"/>
            </a:endParaRPr>
          </a:p>
          <a:p>
            <a:pPr marL="114300" lvl="0" indent="0" algn="l" rtl="0">
              <a:lnSpc>
                <a:spcPct val="100000"/>
              </a:lnSpc>
              <a:spcBef>
                <a:spcPts val="360"/>
              </a:spcBef>
              <a:spcAft>
                <a:spcPts val="0"/>
              </a:spcAft>
              <a:buSzPts val="1800"/>
              <a:buNone/>
            </a:pPr>
            <a:endParaRPr sz="2800" dirty="0">
              <a:latin typeface="Arial"/>
              <a:ea typeface="Arial"/>
              <a:cs typeface="Arial"/>
              <a:sym typeface="Arial"/>
            </a:endParaRPr>
          </a:p>
        </p:txBody>
      </p:sp>
      <p:pic>
        <p:nvPicPr>
          <p:cNvPr id="276" name="Google Shape;276;p29">
            <a:extLst>
              <a:ext uri="{C183D7F6-B498-43B3-948B-1728B52AA6E4}">
                <adec:decorative xmlns:adec="http://schemas.microsoft.com/office/drawing/2017/decorative" val="1"/>
              </a:ext>
            </a:extLst>
          </p:cNvPr>
          <p:cNvPicPr preferRelativeResize="0"/>
          <p:nvPr/>
        </p:nvPicPr>
        <p:blipFill rotWithShape="1">
          <a:blip r:embed="rId8">
            <a:alphaModFix/>
          </a:blip>
          <a:srcRect/>
          <a:stretch/>
        </p:blipFill>
        <p:spPr>
          <a:xfrm>
            <a:off x="7906122" y="0"/>
            <a:ext cx="914400" cy="914400"/>
          </a:xfrm>
          <a:prstGeom prst="rect">
            <a:avLst/>
          </a:prstGeom>
          <a:noFill/>
          <a:ln>
            <a:noFill/>
          </a:ln>
        </p:spPr>
      </p:pic>
      <p:pic>
        <p:nvPicPr>
          <p:cNvPr id="277" name="Google Shape;277;p29" descr="BSU + Transform-ED + Partner logos&#10;"/>
          <p:cNvPicPr preferRelativeResize="0"/>
          <p:nvPr/>
        </p:nvPicPr>
        <p:blipFill rotWithShape="1">
          <a:blip r:embed="rId9">
            <a:alphaModFix/>
          </a:blip>
          <a:srcRect r="517"/>
          <a:stretch/>
        </p:blipFill>
        <p:spPr>
          <a:xfrm>
            <a:off x="0" y="5612550"/>
            <a:ext cx="9151200" cy="1245450"/>
          </a:xfrm>
          <a:prstGeom prst="rect">
            <a:avLst/>
          </a:prstGeom>
          <a:noFill/>
          <a:ln>
            <a:noFill/>
          </a:ln>
        </p:spPr>
      </p:pic>
      <p:sp>
        <p:nvSpPr>
          <p:cNvPr id="274" name="Google Shape;274;p29"/>
          <p:cNvSpPr/>
          <p:nvPr/>
        </p:nvSpPr>
        <p:spPr>
          <a:xfrm>
            <a:off x="8413722" y="6358689"/>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23</a:t>
            </a:fld>
            <a:endParaRPr sz="1200" b="0" i="0" u="none" strike="noStrike" cap="none" dirty="0">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457200" y="404668"/>
            <a:ext cx="8229600" cy="944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Content</a:t>
            </a:r>
            <a:endParaRPr/>
          </a:p>
        </p:txBody>
      </p:sp>
      <p:sp>
        <p:nvSpPr>
          <p:cNvPr id="98" name="Google Shape;98;p13"/>
          <p:cNvSpPr txBox="1">
            <a:spLocks noGrp="1"/>
          </p:cNvSpPr>
          <p:nvPr>
            <p:ph type="body" idx="1"/>
          </p:nvPr>
        </p:nvSpPr>
        <p:spPr>
          <a:xfrm>
            <a:off x="457200" y="1924656"/>
            <a:ext cx="8229600" cy="3592800"/>
          </a:xfrm>
          <a:prstGeom prst="rect">
            <a:avLst/>
          </a:prstGeom>
          <a:noFill/>
          <a:ln>
            <a:noFill/>
          </a:ln>
        </p:spPr>
        <p:txBody>
          <a:bodyPr spcFirstLastPara="1" wrap="square" lIns="91425" tIns="45700" rIns="91425" bIns="45700" anchor="t" anchorCtr="0">
            <a:normAutofit/>
          </a:bodyPr>
          <a:lstStyle/>
          <a:p>
            <a:pPr marL="342900" lvl="0" indent="-368300" algn="l" rtl="0">
              <a:lnSpc>
                <a:spcPct val="115000"/>
              </a:lnSpc>
              <a:spcBef>
                <a:spcPts val="360"/>
              </a:spcBef>
              <a:spcAft>
                <a:spcPts val="0"/>
              </a:spcAft>
              <a:buSzPts val="2200"/>
              <a:buFont typeface="Arial"/>
              <a:buChar char="●"/>
            </a:pPr>
            <a:r>
              <a:rPr lang="en-GB" sz="2200">
                <a:latin typeface="Arial"/>
                <a:ea typeface="Arial"/>
                <a:cs typeface="Arial"/>
                <a:sym typeface="Arial"/>
              </a:rPr>
              <a:t>Defining Intended Learning Outcomes</a:t>
            </a:r>
            <a:endParaRPr sz="2200"/>
          </a:p>
          <a:p>
            <a:pPr marL="342900" lvl="0" indent="-368300" algn="l" rtl="0">
              <a:lnSpc>
                <a:spcPct val="115000"/>
              </a:lnSpc>
              <a:spcBef>
                <a:spcPts val="360"/>
              </a:spcBef>
              <a:spcAft>
                <a:spcPts val="0"/>
              </a:spcAft>
              <a:buSzPts val="2200"/>
              <a:buFont typeface="Arial"/>
              <a:buChar char="●"/>
            </a:pPr>
            <a:r>
              <a:rPr lang="en-GB" sz="2200" u="none" strike="noStrike">
                <a:latin typeface="Arial"/>
                <a:ea typeface="Arial"/>
                <a:cs typeface="Arial"/>
                <a:sym typeface="Arial"/>
              </a:rPr>
              <a:t>Related Terms</a:t>
            </a:r>
            <a:endParaRPr sz="2200"/>
          </a:p>
          <a:p>
            <a:pPr marL="342900" lvl="0" indent="-368300" algn="l" rtl="0">
              <a:lnSpc>
                <a:spcPct val="115000"/>
              </a:lnSpc>
              <a:spcBef>
                <a:spcPts val="360"/>
              </a:spcBef>
              <a:spcAft>
                <a:spcPts val="0"/>
              </a:spcAft>
              <a:buSzPts val="2200"/>
              <a:buFont typeface="Arial"/>
              <a:buChar char="●"/>
            </a:pPr>
            <a:r>
              <a:rPr lang="en-GB" sz="2200">
                <a:latin typeface="Arial"/>
                <a:ea typeface="Arial"/>
                <a:cs typeface="Arial"/>
                <a:sym typeface="Arial"/>
              </a:rPr>
              <a:t>Scholarship and Levels.</a:t>
            </a:r>
            <a:endParaRPr sz="2200" u="none" strike="noStrike">
              <a:latin typeface="Arial"/>
              <a:ea typeface="Arial"/>
              <a:cs typeface="Arial"/>
              <a:sym typeface="Arial"/>
            </a:endParaRPr>
          </a:p>
          <a:p>
            <a:pPr marL="342900" lvl="0" indent="-368300" algn="l" rtl="0">
              <a:lnSpc>
                <a:spcPct val="115000"/>
              </a:lnSpc>
              <a:spcBef>
                <a:spcPts val="360"/>
              </a:spcBef>
              <a:spcAft>
                <a:spcPts val="0"/>
              </a:spcAft>
              <a:buSzPts val="2200"/>
              <a:buFont typeface="Arial"/>
              <a:buChar char="●"/>
            </a:pPr>
            <a:r>
              <a:rPr lang="en-GB" sz="2200" u="none" strike="noStrike">
                <a:latin typeface="Arial"/>
                <a:ea typeface="Arial"/>
                <a:cs typeface="Arial"/>
                <a:sym typeface="Arial"/>
              </a:rPr>
              <a:t>Constructive Alignment: ILOs, Assessment and Students understanding.</a:t>
            </a:r>
            <a:endParaRPr sz="2200"/>
          </a:p>
        </p:txBody>
      </p:sp>
      <p:pic>
        <p:nvPicPr>
          <p:cNvPr id="100" name="Google Shape;100;p13"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ILOs are…</a:t>
            </a:r>
            <a:endParaRPr b="1">
              <a:latin typeface="Arial"/>
              <a:ea typeface="Arial"/>
              <a:cs typeface="Arial"/>
              <a:sym typeface="Arial"/>
            </a:endParaRPr>
          </a:p>
        </p:txBody>
      </p:sp>
      <p:sp>
        <p:nvSpPr>
          <p:cNvPr id="107" name="Google Shape;107;p1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360"/>
              </a:spcBef>
              <a:spcAft>
                <a:spcPts val="0"/>
              </a:spcAft>
              <a:buSzPts val="1800"/>
              <a:buNone/>
            </a:pPr>
            <a:r>
              <a:rPr lang="en-GB" sz="2100">
                <a:latin typeface="Arial"/>
                <a:ea typeface="Arial"/>
                <a:cs typeface="Arial"/>
                <a:sym typeface="Arial"/>
              </a:rPr>
              <a:t>A learning outcome is ‘a statement of what </a:t>
            </a:r>
            <a:r>
              <a:rPr lang="en-GB" sz="2100" b="1">
                <a:solidFill>
                  <a:srgbClr val="006699"/>
                </a:solidFill>
                <a:latin typeface="Arial"/>
                <a:ea typeface="Arial"/>
                <a:cs typeface="Arial"/>
                <a:sym typeface="Arial"/>
              </a:rPr>
              <a:t>a learner</a:t>
            </a:r>
            <a:r>
              <a:rPr lang="en-GB" sz="2100">
                <a:latin typeface="Arial"/>
                <a:ea typeface="Arial"/>
                <a:cs typeface="Arial"/>
                <a:sym typeface="Arial"/>
              </a:rPr>
              <a:t> is expected to know, understand and be able to do </a:t>
            </a:r>
            <a:r>
              <a:rPr lang="en-GB" sz="2100" b="1">
                <a:solidFill>
                  <a:srgbClr val="006699"/>
                </a:solidFill>
                <a:latin typeface="Arial"/>
                <a:ea typeface="Arial"/>
                <a:cs typeface="Arial"/>
                <a:sym typeface="Arial"/>
              </a:rPr>
              <a:t>at the end of a period of learning </a:t>
            </a:r>
            <a:r>
              <a:rPr lang="en-GB" sz="2100">
                <a:latin typeface="Arial"/>
                <a:ea typeface="Arial"/>
                <a:cs typeface="Arial"/>
                <a:sym typeface="Arial"/>
              </a:rPr>
              <a:t>and of how that learning is to be </a:t>
            </a:r>
            <a:r>
              <a:rPr lang="en-GB" sz="2100" b="1">
                <a:solidFill>
                  <a:srgbClr val="006699"/>
                </a:solidFill>
                <a:latin typeface="Arial"/>
                <a:ea typeface="Arial"/>
                <a:cs typeface="Arial"/>
                <a:sym typeface="Arial"/>
              </a:rPr>
              <a:t>demonstrated</a:t>
            </a:r>
            <a:r>
              <a:rPr lang="en-GB" sz="2100">
                <a:latin typeface="Arial"/>
                <a:ea typeface="Arial"/>
                <a:cs typeface="Arial"/>
                <a:sym typeface="Arial"/>
              </a:rPr>
              <a:t>. Learning outcomes are </a:t>
            </a:r>
            <a:r>
              <a:rPr lang="en-GB" sz="2100" b="1">
                <a:solidFill>
                  <a:srgbClr val="006699"/>
                </a:solidFill>
                <a:latin typeface="Arial"/>
                <a:ea typeface="Arial"/>
                <a:cs typeface="Arial"/>
                <a:sym typeface="Arial"/>
              </a:rPr>
              <a:t>linked to the relevant level </a:t>
            </a:r>
            <a:r>
              <a:rPr lang="en-GB" sz="2100">
                <a:latin typeface="Arial"/>
                <a:ea typeface="Arial"/>
                <a:cs typeface="Arial"/>
                <a:sym typeface="Arial"/>
              </a:rPr>
              <a:t>and since they should generally be </a:t>
            </a:r>
            <a:r>
              <a:rPr lang="en-GB" sz="2100" b="1">
                <a:solidFill>
                  <a:srgbClr val="006699"/>
                </a:solidFill>
                <a:latin typeface="Arial"/>
                <a:ea typeface="Arial"/>
                <a:cs typeface="Arial"/>
                <a:sym typeface="Arial"/>
              </a:rPr>
              <a:t>assessable</a:t>
            </a:r>
            <a:r>
              <a:rPr lang="en-GB" sz="2100">
                <a:latin typeface="Arial"/>
                <a:ea typeface="Arial"/>
                <a:cs typeface="Arial"/>
                <a:sym typeface="Arial"/>
              </a:rPr>
              <a:t> they should be written in terms of how the learning is represented.’ </a:t>
            </a:r>
            <a:endParaRPr>
              <a:latin typeface="Arial"/>
              <a:ea typeface="Arial"/>
              <a:cs typeface="Arial"/>
              <a:sym typeface="Arial"/>
            </a:endParaRPr>
          </a:p>
          <a:p>
            <a:pPr marL="0" lvl="0" indent="0" algn="l" rtl="0">
              <a:lnSpc>
                <a:spcPct val="100000"/>
              </a:lnSpc>
              <a:spcBef>
                <a:spcPts val="360"/>
              </a:spcBef>
              <a:spcAft>
                <a:spcPts val="0"/>
              </a:spcAft>
              <a:buSzPts val="1800"/>
              <a:buNone/>
            </a:pPr>
            <a:endParaRPr sz="2100">
              <a:latin typeface="Arial"/>
              <a:ea typeface="Arial"/>
              <a:cs typeface="Arial"/>
              <a:sym typeface="Arial"/>
            </a:endParaRPr>
          </a:p>
          <a:p>
            <a:pPr marL="0" lvl="0" indent="0" algn="l" rtl="0">
              <a:lnSpc>
                <a:spcPct val="100000"/>
              </a:lnSpc>
              <a:spcBef>
                <a:spcPts val="360"/>
              </a:spcBef>
              <a:spcAft>
                <a:spcPts val="0"/>
              </a:spcAft>
              <a:buSzPts val="1800"/>
              <a:buNone/>
            </a:pPr>
            <a:r>
              <a:rPr lang="en-GB" sz="2100">
                <a:latin typeface="Arial"/>
                <a:ea typeface="Arial"/>
                <a:cs typeface="Arial"/>
                <a:sym typeface="Arial"/>
              </a:rPr>
              <a:t>Moon, J. (2002) </a:t>
            </a:r>
            <a:r>
              <a:rPr lang="en-GB" sz="2100" i="1">
                <a:latin typeface="Arial"/>
                <a:ea typeface="Arial"/>
                <a:cs typeface="Arial"/>
                <a:sym typeface="Arial"/>
              </a:rPr>
              <a:t>The Module and Programme Development Handbook: A Practical Guide to Linking Levels, Learning Outcomes, and Assessment. </a:t>
            </a:r>
            <a:r>
              <a:rPr lang="en-GB" sz="2100">
                <a:latin typeface="Arial"/>
                <a:ea typeface="Arial"/>
                <a:cs typeface="Arial"/>
                <a:sym typeface="Arial"/>
              </a:rPr>
              <a:t>London: Kogan Page, p.56.</a:t>
            </a:r>
            <a:endParaRPr>
              <a:latin typeface="Arial"/>
              <a:ea typeface="Arial"/>
              <a:cs typeface="Arial"/>
              <a:sym typeface="Arial"/>
            </a:endParaRPr>
          </a:p>
          <a:p>
            <a:pPr marL="0" lvl="0" indent="0" algn="l" rtl="0">
              <a:lnSpc>
                <a:spcPct val="100000"/>
              </a:lnSpc>
              <a:spcBef>
                <a:spcPts val="360"/>
              </a:spcBef>
              <a:spcAft>
                <a:spcPts val="0"/>
              </a:spcAft>
              <a:buSzPts val="1800"/>
              <a:buNone/>
            </a:pPr>
            <a:endParaRPr/>
          </a:p>
        </p:txBody>
      </p:sp>
      <p:pic>
        <p:nvPicPr>
          <p:cNvPr id="109" name="Google Shape;109;p14"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13"/>
        <p:cNvGrpSpPr/>
        <p:nvPr/>
      </p:nvGrpSpPr>
      <p:grpSpPr>
        <a:xfrm>
          <a:off x="0" y="0"/>
          <a:ext cx="0" cy="0"/>
          <a:chOff x="0" y="0"/>
          <a:chExt cx="0" cy="0"/>
        </a:xfrm>
      </p:grpSpPr>
      <p:sp>
        <p:nvSpPr>
          <p:cNvPr id="116" name="Google Shape;116;p15"/>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Similar but not the same</a:t>
            </a:r>
            <a:endParaRPr b="1">
              <a:latin typeface="Arial"/>
              <a:ea typeface="Arial"/>
              <a:cs typeface="Arial"/>
              <a:sym typeface="Arial"/>
            </a:endParaRPr>
          </a:p>
        </p:txBody>
      </p:sp>
      <p:sp>
        <p:nvSpPr>
          <p:cNvPr id="117" name="Google Shape;117;p15"/>
          <p:cNvSpPr/>
          <p:nvPr/>
        </p:nvSpPr>
        <p:spPr>
          <a:xfrm>
            <a:off x="564611" y="1203878"/>
            <a:ext cx="2586322" cy="3840165"/>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rgbClr val="FFFFFF"/>
                </a:solidFill>
                <a:latin typeface="Arial"/>
                <a:ea typeface="Arial"/>
                <a:cs typeface="Arial"/>
                <a:sym typeface="Arial"/>
              </a:rPr>
              <a:t>Outcomes</a:t>
            </a:r>
            <a:endParaRPr/>
          </a:p>
          <a:p>
            <a:pPr marL="0" marR="0" lvl="0" indent="0" algn="ctr" rtl="0">
              <a:lnSpc>
                <a:spcPct val="100000"/>
              </a:lnSpc>
              <a:spcBef>
                <a:spcPts val="0"/>
              </a:spcBef>
              <a:spcAft>
                <a:spcPts val="0"/>
              </a:spcAft>
              <a:buNone/>
            </a:pPr>
            <a:endParaRPr sz="20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None/>
            </a:pPr>
            <a:r>
              <a:rPr lang="en-GB" sz="2000" b="0" i="0" u="none" strike="noStrike" cap="none">
                <a:solidFill>
                  <a:srgbClr val="FFFFFF"/>
                </a:solidFill>
                <a:latin typeface="Arial"/>
                <a:ea typeface="Arial"/>
                <a:cs typeface="Arial"/>
                <a:sym typeface="Arial"/>
              </a:rPr>
              <a:t>Precise</a:t>
            </a:r>
            <a:endParaRPr/>
          </a:p>
          <a:p>
            <a:pPr marL="0" marR="0" lvl="0" indent="0" algn="ctr" rtl="0">
              <a:lnSpc>
                <a:spcPct val="100000"/>
              </a:lnSpc>
              <a:spcBef>
                <a:spcPts val="0"/>
              </a:spcBef>
              <a:spcAft>
                <a:spcPts val="0"/>
              </a:spcAft>
              <a:buNone/>
            </a:pPr>
            <a:r>
              <a:rPr lang="en-GB" sz="2000" b="0" i="0" u="none" strike="noStrike" cap="none">
                <a:solidFill>
                  <a:srgbClr val="FFFFFF"/>
                </a:solidFill>
                <a:latin typeface="Arial"/>
                <a:ea typeface="Arial"/>
                <a:cs typeface="Arial"/>
                <a:sym typeface="Arial"/>
              </a:rPr>
              <a:t>Measurable</a:t>
            </a:r>
            <a:endParaRPr/>
          </a:p>
          <a:p>
            <a:pPr marL="0" marR="0" lvl="0" indent="0" algn="ctr" rtl="0">
              <a:lnSpc>
                <a:spcPct val="100000"/>
              </a:lnSpc>
              <a:spcBef>
                <a:spcPts val="0"/>
              </a:spcBef>
              <a:spcAft>
                <a:spcPts val="0"/>
              </a:spcAft>
              <a:buNone/>
            </a:pPr>
            <a:r>
              <a:rPr lang="en-GB" sz="2000" b="0" i="0" u="none" strike="noStrike" cap="none">
                <a:solidFill>
                  <a:srgbClr val="FFFFFF"/>
                </a:solidFill>
                <a:latin typeface="Arial"/>
                <a:ea typeface="Arial"/>
                <a:cs typeface="Arial"/>
                <a:sym typeface="Arial"/>
              </a:rPr>
              <a:t>Student Focused</a:t>
            </a:r>
            <a:endParaRPr sz="2000" b="0" i="0" u="none" strike="noStrike" cap="none">
              <a:solidFill>
                <a:schemeClr val="lt1"/>
              </a:solidFill>
              <a:latin typeface="Arial"/>
              <a:ea typeface="Arial"/>
              <a:cs typeface="Arial"/>
              <a:sym typeface="Arial"/>
            </a:endParaRPr>
          </a:p>
        </p:txBody>
      </p:sp>
      <p:sp>
        <p:nvSpPr>
          <p:cNvPr id="118" name="Google Shape;118;p15"/>
          <p:cNvSpPr/>
          <p:nvPr/>
        </p:nvSpPr>
        <p:spPr>
          <a:xfrm>
            <a:off x="3298668" y="1203878"/>
            <a:ext cx="2516680" cy="3840164"/>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Aims</a:t>
            </a:r>
            <a:endParaRPr/>
          </a:p>
          <a:p>
            <a:pPr marL="0" marR="0" lvl="0" indent="0" algn="ctr" rtl="0">
              <a:lnSpc>
                <a:spcPct val="100000"/>
              </a:lnSpc>
              <a:spcBef>
                <a:spcPts val="0"/>
              </a:spcBef>
              <a:spcAft>
                <a:spcPts val="0"/>
              </a:spcAft>
              <a:buNone/>
            </a:pPr>
            <a:endParaRPr sz="2000" b="1"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General</a:t>
            </a:r>
            <a:endParaRPr/>
          </a:p>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Intentions</a:t>
            </a:r>
            <a:endParaRPr/>
          </a:p>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Teacher-focused</a:t>
            </a:r>
            <a:endParaRPr/>
          </a:p>
          <a:p>
            <a:pPr marL="0" marR="0" lvl="0" indent="0" algn="ctr" rtl="0">
              <a:lnSpc>
                <a:spcPct val="10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119" name="Google Shape;119;p15"/>
          <p:cNvSpPr/>
          <p:nvPr/>
        </p:nvSpPr>
        <p:spPr>
          <a:xfrm>
            <a:off x="5963090" y="1203878"/>
            <a:ext cx="2703600" cy="3840300"/>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Outputs</a:t>
            </a:r>
            <a:endParaRPr/>
          </a:p>
          <a:p>
            <a:pPr marL="0" marR="0" lvl="0" indent="0" algn="ctr" rtl="0">
              <a:lnSpc>
                <a:spcPct val="100000"/>
              </a:lnSpc>
              <a:spcBef>
                <a:spcPts val="0"/>
              </a:spcBef>
              <a:spcAft>
                <a:spcPts val="0"/>
              </a:spcAft>
              <a:buNone/>
            </a:pPr>
            <a:endParaRPr sz="2000" b="1"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Tangible products (essay, artefact, portfolio)</a:t>
            </a:r>
            <a:endParaRPr/>
          </a:p>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Material-focused</a:t>
            </a:r>
            <a:endParaRPr/>
          </a:p>
          <a:p>
            <a:pPr marL="0" marR="0" lvl="0" indent="0" algn="ctr" rtl="0">
              <a:lnSpc>
                <a:spcPct val="10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pic>
        <p:nvPicPr>
          <p:cNvPr id="120" name="Google Shape;120;p15"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25"/>
        <p:cNvGrpSpPr/>
        <p:nvPr/>
      </p:nvGrpSpPr>
      <p:grpSpPr>
        <a:xfrm>
          <a:off x="0" y="0"/>
          <a:ext cx="0" cy="0"/>
          <a:chOff x="0" y="0"/>
          <a:chExt cx="0" cy="0"/>
        </a:xfrm>
      </p:grpSpPr>
      <p:sp>
        <p:nvSpPr>
          <p:cNvPr id="126" name="Google Shape;126;p16"/>
          <p:cNvSpPr txBox="1">
            <a:spLocks noGrp="1"/>
          </p:cNvSpPr>
          <p:nvPr>
            <p:ph type="title"/>
          </p:nvPr>
        </p:nvSpPr>
        <p:spPr>
          <a:xfrm>
            <a:off x="457200" y="449168"/>
            <a:ext cx="8229600" cy="994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Example: “Contemporary Dance 1” (Level 4)</a:t>
            </a:r>
            <a:endParaRPr b="1">
              <a:latin typeface="Arial"/>
              <a:ea typeface="Arial"/>
              <a:cs typeface="Arial"/>
              <a:sym typeface="Arial"/>
            </a:endParaRPr>
          </a:p>
        </p:txBody>
      </p:sp>
      <p:sp>
        <p:nvSpPr>
          <p:cNvPr id="127" name="Google Shape;127;p16"/>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00000"/>
              </a:lnSpc>
              <a:spcBef>
                <a:spcPts val="360"/>
              </a:spcBef>
              <a:spcAft>
                <a:spcPts val="0"/>
              </a:spcAft>
              <a:buSzPct val="102272"/>
              <a:buNone/>
            </a:pPr>
            <a:endParaRPr>
              <a:latin typeface="Arial"/>
              <a:ea typeface="Arial"/>
              <a:cs typeface="Arial"/>
              <a:sym typeface="Arial"/>
            </a:endParaRPr>
          </a:p>
          <a:p>
            <a:pPr marL="0" lvl="0" indent="0" algn="l" rtl="0">
              <a:lnSpc>
                <a:spcPct val="100000"/>
              </a:lnSpc>
              <a:spcBef>
                <a:spcPts val="360"/>
              </a:spcBef>
              <a:spcAft>
                <a:spcPts val="0"/>
              </a:spcAft>
              <a:buSzPct val="51136"/>
              <a:buNone/>
            </a:pPr>
            <a:r>
              <a:rPr lang="en-GB" sz="6400" b="1">
                <a:latin typeface="Arial"/>
                <a:ea typeface="Arial"/>
                <a:cs typeface="Arial"/>
                <a:sym typeface="Arial"/>
              </a:rPr>
              <a:t>Aims: </a:t>
            </a:r>
            <a:endParaRPr sz="6400" b="1">
              <a:latin typeface="Arial"/>
              <a:ea typeface="Arial"/>
              <a:cs typeface="Arial"/>
              <a:sym typeface="Arial"/>
            </a:endParaRPr>
          </a:p>
          <a:p>
            <a:pPr marL="0" lvl="0" indent="0" algn="l" rtl="0">
              <a:lnSpc>
                <a:spcPct val="100000"/>
              </a:lnSpc>
              <a:spcBef>
                <a:spcPts val="360"/>
              </a:spcBef>
              <a:spcAft>
                <a:spcPts val="0"/>
              </a:spcAft>
              <a:buSzPct val="51136"/>
              <a:buNone/>
            </a:pPr>
            <a:r>
              <a:rPr lang="en-GB" sz="6400">
                <a:latin typeface="Arial"/>
                <a:ea typeface="Arial"/>
                <a:cs typeface="Arial"/>
                <a:sym typeface="Arial"/>
              </a:rPr>
              <a:t>This module explores contemporary dance and aims to: foster an understanding of commercial dance techniques; engender a practical understanding of studio practice, class protocol, class etiquette.</a:t>
            </a:r>
            <a:endParaRPr sz="6400">
              <a:latin typeface="Arial"/>
              <a:ea typeface="Arial"/>
              <a:cs typeface="Arial"/>
              <a:sym typeface="Arial"/>
            </a:endParaRPr>
          </a:p>
          <a:p>
            <a:pPr marL="0" lvl="0" indent="0" algn="l" rtl="0">
              <a:lnSpc>
                <a:spcPct val="100000"/>
              </a:lnSpc>
              <a:spcBef>
                <a:spcPts val="360"/>
              </a:spcBef>
              <a:spcAft>
                <a:spcPts val="0"/>
              </a:spcAft>
              <a:buSzPct val="51136"/>
              <a:buNone/>
            </a:pPr>
            <a:endParaRPr sz="6400">
              <a:latin typeface="Arial"/>
              <a:ea typeface="Arial"/>
              <a:cs typeface="Arial"/>
              <a:sym typeface="Arial"/>
            </a:endParaRPr>
          </a:p>
          <a:p>
            <a:pPr marL="0" lvl="0" indent="0" algn="l" rtl="0">
              <a:lnSpc>
                <a:spcPct val="100000"/>
              </a:lnSpc>
              <a:spcBef>
                <a:spcPts val="360"/>
              </a:spcBef>
              <a:spcAft>
                <a:spcPts val="0"/>
              </a:spcAft>
              <a:buSzPct val="51136"/>
              <a:buNone/>
            </a:pPr>
            <a:r>
              <a:rPr lang="en-GB" sz="6400" b="1">
                <a:latin typeface="Arial"/>
                <a:ea typeface="Arial"/>
                <a:cs typeface="Arial"/>
                <a:sym typeface="Arial"/>
              </a:rPr>
              <a:t>ILOs: </a:t>
            </a:r>
            <a:endParaRPr sz="6400" b="1">
              <a:latin typeface="Arial"/>
              <a:ea typeface="Arial"/>
              <a:cs typeface="Arial"/>
              <a:sym typeface="Arial"/>
            </a:endParaRPr>
          </a:p>
          <a:p>
            <a:pPr marL="0" lvl="0" indent="0" algn="l" rtl="0">
              <a:lnSpc>
                <a:spcPct val="100000"/>
              </a:lnSpc>
              <a:spcBef>
                <a:spcPts val="360"/>
              </a:spcBef>
              <a:spcAft>
                <a:spcPts val="0"/>
              </a:spcAft>
              <a:buSzPct val="51136"/>
              <a:buNone/>
            </a:pPr>
            <a:r>
              <a:rPr lang="en-GB" sz="6400">
                <a:latin typeface="Arial"/>
                <a:ea typeface="Arial"/>
                <a:cs typeface="Arial"/>
                <a:sym typeface="Arial"/>
              </a:rPr>
              <a:t>By successful completion of the module, you will be able to:</a:t>
            </a:r>
            <a:endParaRPr sz="6400">
              <a:latin typeface="Arial"/>
              <a:ea typeface="Arial"/>
              <a:cs typeface="Arial"/>
              <a:sym typeface="Arial"/>
            </a:endParaRPr>
          </a:p>
          <a:p>
            <a:pPr marL="385763" lvl="0" indent="-373063" algn="l" rtl="0">
              <a:lnSpc>
                <a:spcPct val="100000"/>
              </a:lnSpc>
              <a:spcBef>
                <a:spcPts val="360"/>
              </a:spcBef>
              <a:spcAft>
                <a:spcPts val="0"/>
              </a:spcAft>
              <a:buSzPct val="100000"/>
              <a:buAutoNum type="arabicPeriod"/>
            </a:pPr>
            <a:r>
              <a:rPr lang="en-GB" sz="6400">
                <a:latin typeface="Arial"/>
                <a:ea typeface="Arial"/>
                <a:cs typeface="Arial"/>
                <a:sym typeface="Arial"/>
              </a:rPr>
              <a:t>Utilise the movement vocabulary, technical skills, and practices of contemporary dance techniques.</a:t>
            </a:r>
            <a:endParaRPr sz="6400">
              <a:latin typeface="Arial"/>
              <a:ea typeface="Arial"/>
              <a:cs typeface="Arial"/>
              <a:sym typeface="Arial"/>
            </a:endParaRPr>
          </a:p>
          <a:p>
            <a:pPr marL="385763" lvl="0" indent="-373063" algn="l" rtl="0">
              <a:lnSpc>
                <a:spcPct val="100000"/>
              </a:lnSpc>
              <a:spcBef>
                <a:spcPts val="360"/>
              </a:spcBef>
              <a:spcAft>
                <a:spcPts val="0"/>
              </a:spcAft>
              <a:buSzPct val="100000"/>
              <a:buAutoNum type="arabicPeriod"/>
            </a:pPr>
            <a:r>
              <a:rPr lang="en-GB" sz="6400">
                <a:latin typeface="Arial"/>
                <a:ea typeface="Arial"/>
                <a:cs typeface="Arial"/>
                <a:sym typeface="Arial"/>
              </a:rPr>
              <a:t>Comprehend the differences between contemporary dance techniques and release-based techniques</a:t>
            </a:r>
            <a:endParaRPr sz="6400">
              <a:latin typeface="Arial"/>
              <a:ea typeface="Arial"/>
              <a:cs typeface="Arial"/>
              <a:sym typeface="Arial"/>
            </a:endParaRPr>
          </a:p>
          <a:p>
            <a:pPr marL="385763" lvl="0" indent="-373063" algn="l" rtl="0">
              <a:lnSpc>
                <a:spcPct val="100000"/>
              </a:lnSpc>
              <a:spcBef>
                <a:spcPts val="360"/>
              </a:spcBef>
              <a:spcAft>
                <a:spcPts val="0"/>
              </a:spcAft>
              <a:buSzPct val="100000"/>
              <a:buAutoNum type="arabicPeriod"/>
            </a:pPr>
            <a:r>
              <a:rPr lang="en-GB" sz="6400">
                <a:latin typeface="Arial"/>
                <a:ea typeface="Arial"/>
                <a:cs typeface="Arial"/>
                <a:sym typeface="Arial"/>
              </a:rPr>
              <a:t>Identify and utilise professional studio practice classroom protocol, class etiquette.</a:t>
            </a:r>
            <a:endParaRPr sz="6400">
              <a:latin typeface="Arial"/>
              <a:ea typeface="Arial"/>
              <a:cs typeface="Arial"/>
              <a:sym typeface="Arial"/>
            </a:endParaRPr>
          </a:p>
          <a:p>
            <a:pPr marL="385763" lvl="0" indent="-271463" algn="l" rtl="0">
              <a:lnSpc>
                <a:spcPct val="100000"/>
              </a:lnSpc>
              <a:spcBef>
                <a:spcPts val="360"/>
              </a:spcBef>
              <a:spcAft>
                <a:spcPts val="0"/>
              </a:spcAft>
              <a:buSzPct val="51136"/>
              <a:buFont typeface="Arial"/>
              <a:buNone/>
            </a:pPr>
            <a:endParaRPr sz="6400">
              <a:latin typeface="Arial"/>
              <a:ea typeface="Arial"/>
              <a:cs typeface="Arial"/>
              <a:sym typeface="Arial"/>
            </a:endParaRPr>
          </a:p>
          <a:p>
            <a:pPr marL="0" lvl="0" indent="0" algn="l" rtl="0">
              <a:lnSpc>
                <a:spcPct val="100000"/>
              </a:lnSpc>
              <a:spcBef>
                <a:spcPts val="360"/>
              </a:spcBef>
              <a:spcAft>
                <a:spcPts val="0"/>
              </a:spcAft>
              <a:buSzPct val="51136"/>
              <a:buNone/>
            </a:pPr>
            <a:r>
              <a:rPr lang="en-GB" sz="6400" b="1">
                <a:latin typeface="Arial"/>
                <a:ea typeface="Arial"/>
                <a:cs typeface="Arial"/>
                <a:sym typeface="Arial"/>
              </a:rPr>
              <a:t>Outputs:</a:t>
            </a:r>
            <a:endParaRPr sz="6400" b="1">
              <a:latin typeface="Arial"/>
              <a:ea typeface="Arial"/>
              <a:cs typeface="Arial"/>
              <a:sym typeface="Arial"/>
            </a:endParaRPr>
          </a:p>
          <a:p>
            <a:pPr marL="0" lvl="0" indent="0" algn="l" rtl="0">
              <a:lnSpc>
                <a:spcPct val="100000"/>
              </a:lnSpc>
              <a:spcBef>
                <a:spcPts val="360"/>
              </a:spcBef>
              <a:spcAft>
                <a:spcPts val="0"/>
              </a:spcAft>
              <a:buSzPct val="51136"/>
              <a:buNone/>
            </a:pPr>
            <a:r>
              <a:rPr lang="en-GB" sz="6400">
                <a:latin typeface="Arial"/>
                <a:ea typeface="Arial"/>
                <a:cs typeface="Arial"/>
                <a:sym typeface="Arial"/>
              </a:rPr>
              <a:t>Students will be able to present a video with a reflective piece of no more than 200 words. </a:t>
            </a:r>
            <a:endParaRPr sz="6400">
              <a:latin typeface="Arial"/>
              <a:ea typeface="Arial"/>
              <a:cs typeface="Arial"/>
              <a:sym typeface="Arial"/>
            </a:endParaRPr>
          </a:p>
          <a:p>
            <a:pPr marL="0" lvl="0" indent="0" algn="l" rtl="0">
              <a:lnSpc>
                <a:spcPct val="100000"/>
              </a:lnSpc>
              <a:spcBef>
                <a:spcPts val="360"/>
              </a:spcBef>
              <a:spcAft>
                <a:spcPts val="0"/>
              </a:spcAft>
              <a:buSzPct val="102272"/>
              <a:buNone/>
            </a:pPr>
            <a:endParaRPr/>
          </a:p>
          <a:p>
            <a:pPr marL="0" lvl="0" indent="0" algn="l" rtl="0">
              <a:lnSpc>
                <a:spcPct val="100000"/>
              </a:lnSpc>
              <a:spcBef>
                <a:spcPts val="360"/>
              </a:spcBef>
              <a:spcAft>
                <a:spcPts val="0"/>
              </a:spcAft>
              <a:buSzPct val="102272"/>
              <a:buNone/>
            </a:pPr>
            <a:endParaRPr/>
          </a:p>
        </p:txBody>
      </p:sp>
      <p:pic>
        <p:nvPicPr>
          <p:cNvPr id="128" name="Google Shape;128;p16"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33"/>
        <p:cNvGrpSpPr/>
        <p:nvPr/>
      </p:nvGrpSpPr>
      <p:grpSpPr>
        <a:xfrm>
          <a:off x="0" y="0"/>
          <a:ext cx="0" cy="0"/>
          <a:chOff x="0" y="0"/>
          <a:chExt cx="0" cy="0"/>
        </a:xfrm>
      </p:grpSpPr>
      <p:sp>
        <p:nvSpPr>
          <p:cNvPr id="134" name="Google Shape;134;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Writing ILOs</a:t>
            </a:r>
            <a:endParaRPr b="1">
              <a:latin typeface="Arial"/>
              <a:ea typeface="Arial"/>
              <a:cs typeface="Arial"/>
              <a:sym typeface="Arial"/>
            </a:endParaRPr>
          </a:p>
        </p:txBody>
      </p:sp>
      <p:sp>
        <p:nvSpPr>
          <p:cNvPr id="135" name="Google Shape;135;p17"/>
          <p:cNvSpPr txBox="1">
            <a:spLocks noGrp="1"/>
          </p:cNvSpPr>
          <p:nvPr>
            <p:ph type="body" idx="2"/>
          </p:nvPr>
        </p:nvSpPr>
        <p:spPr>
          <a:xfrm>
            <a:off x="278969" y="1177872"/>
            <a:ext cx="8725500" cy="3704100"/>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560"/>
              </a:spcBef>
              <a:spcAft>
                <a:spcPts val="0"/>
              </a:spcAft>
              <a:buClr>
                <a:schemeClr val="dk1"/>
              </a:buClr>
              <a:buSzPts val="2200"/>
              <a:buChar char="•"/>
            </a:pPr>
            <a:r>
              <a:rPr lang="en-GB" sz="2200" b="1">
                <a:latin typeface="Arial"/>
                <a:ea typeface="Arial"/>
                <a:cs typeface="Arial"/>
                <a:sym typeface="Arial"/>
              </a:rPr>
              <a:t>Clarity </a:t>
            </a:r>
            <a:endParaRPr sz="2200" b="1"/>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Jargon free</a:t>
            </a:r>
            <a:endParaRPr sz="2200"/>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Avoid ambiguous/general terms – (e.g. the verbs ‘know’,  ‘understand’)</a:t>
            </a:r>
            <a:endParaRPr sz="2200"/>
          </a:p>
          <a:p>
            <a:pPr marL="457200" lvl="0" indent="-368300" algn="l" rtl="0">
              <a:lnSpc>
                <a:spcPct val="100000"/>
              </a:lnSpc>
              <a:spcBef>
                <a:spcPts val="560"/>
              </a:spcBef>
              <a:spcAft>
                <a:spcPts val="0"/>
              </a:spcAft>
              <a:buClr>
                <a:schemeClr val="dk1"/>
              </a:buClr>
              <a:buSzPts val="2200"/>
              <a:buChar char="•"/>
            </a:pPr>
            <a:r>
              <a:rPr lang="en-GB" sz="2200" b="1">
                <a:latin typeface="Arial"/>
                <a:ea typeface="Arial"/>
                <a:cs typeface="Arial"/>
                <a:sym typeface="Arial"/>
              </a:rPr>
              <a:t>Observability</a:t>
            </a:r>
            <a:endParaRPr sz="2200" b="1"/>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It should be possible to assess all learning outcomes</a:t>
            </a:r>
            <a:endParaRPr sz="2200"/>
          </a:p>
          <a:p>
            <a:pPr marL="457200" lvl="0" indent="-368300" algn="l" rtl="0">
              <a:lnSpc>
                <a:spcPct val="100000"/>
              </a:lnSpc>
              <a:spcBef>
                <a:spcPts val="560"/>
              </a:spcBef>
              <a:spcAft>
                <a:spcPts val="0"/>
              </a:spcAft>
              <a:buClr>
                <a:schemeClr val="dk1"/>
              </a:buClr>
              <a:buSzPts val="2200"/>
              <a:buChar char="•"/>
            </a:pPr>
            <a:r>
              <a:rPr lang="en-GB" sz="2200" b="1">
                <a:latin typeface="Arial"/>
                <a:ea typeface="Arial"/>
                <a:cs typeface="Arial"/>
                <a:sym typeface="Arial"/>
              </a:rPr>
              <a:t>Realistic</a:t>
            </a:r>
            <a:endParaRPr sz="2200" b="1"/>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Not too many</a:t>
            </a:r>
            <a:endParaRPr sz="2200"/>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Avoid lengthy (two-in-one) LOs</a:t>
            </a:r>
            <a:endParaRPr sz="2200"/>
          </a:p>
          <a:p>
            <a:pPr marL="914400" lvl="1" indent="-368300" algn="l" rtl="0">
              <a:lnSpc>
                <a:spcPct val="100000"/>
              </a:lnSpc>
              <a:spcBef>
                <a:spcPts val="480"/>
              </a:spcBef>
              <a:spcAft>
                <a:spcPts val="0"/>
              </a:spcAft>
              <a:buSzPts val="2200"/>
              <a:buChar char="–"/>
            </a:pPr>
            <a:r>
              <a:rPr lang="en-GB" sz="2200">
                <a:latin typeface="Arial"/>
                <a:ea typeface="Arial"/>
                <a:cs typeface="Arial"/>
                <a:sym typeface="Arial"/>
              </a:rPr>
              <a:t>Indicate a minimum standard</a:t>
            </a:r>
            <a:endParaRPr sz="2200"/>
          </a:p>
          <a:p>
            <a:pPr marL="0" lvl="0" indent="0" algn="l" rtl="0">
              <a:lnSpc>
                <a:spcPct val="100000"/>
              </a:lnSpc>
              <a:spcBef>
                <a:spcPts val="560"/>
              </a:spcBef>
              <a:spcAft>
                <a:spcPts val="0"/>
              </a:spcAft>
              <a:buSzPts val="2800"/>
              <a:buNone/>
            </a:pPr>
            <a:endParaRPr sz="2400">
              <a:latin typeface="Arial"/>
              <a:ea typeface="Arial"/>
              <a:cs typeface="Arial"/>
              <a:sym typeface="Arial"/>
            </a:endParaRPr>
          </a:p>
        </p:txBody>
      </p:sp>
      <p:pic>
        <p:nvPicPr>
          <p:cNvPr id="136" name="Google Shape;136;p17"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41"/>
        <p:cNvGrpSpPr/>
        <p:nvPr/>
      </p:nvGrpSpPr>
      <p:grpSpPr>
        <a:xfrm>
          <a:off x="0" y="0"/>
          <a:ext cx="0" cy="0"/>
          <a:chOff x="0" y="0"/>
          <a:chExt cx="0" cy="0"/>
        </a:xfrm>
      </p:grpSpPr>
      <p:sp>
        <p:nvSpPr>
          <p:cNvPr id="142" name="Google Shape;142;p18"/>
          <p:cNvSpPr txBox="1">
            <a:spLocks noGrp="1"/>
          </p:cNvSpPr>
          <p:nvPr>
            <p:ph type="title"/>
          </p:nvPr>
        </p:nvSpPr>
        <p:spPr>
          <a:xfrm>
            <a:off x="457200" y="460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ILO Structure</a:t>
            </a:r>
            <a:endParaRPr b="1">
              <a:latin typeface="Arial"/>
              <a:ea typeface="Arial"/>
              <a:cs typeface="Arial"/>
              <a:sym typeface="Arial"/>
            </a:endParaRPr>
          </a:p>
        </p:txBody>
      </p:sp>
      <p:sp>
        <p:nvSpPr>
          <p:cNvPr id="153" name="Google Shape;153;p18"/>
          <p:cNvSpPr txBox="1"/>
          <p:nvPr/>
        </p:nvSpPr>
        <p:spPr>
          <a:xfrm>
            <a:off x="457200" y="1036125"/>
            <a:ext cx="8342700" cy="1566900"/>
          </a:xfrm>
          <a:prstGeom prst="rect">
            <a:avLst/>
          </a:prstGeom>
          <a:noFill/>
          <a:ln>
            <a:noFill/>
          </a:ln>
        </p:spPr>
        <p:txBody>
          <a:bodyPr spcFirstLastPara="1" wrap="square" lIns="91425" tIns="91425" rIns="91425" bIns="91425" anchor="t" anchorCtr="0">
            <a:spAutoFit/>
          </a:bodyPr>
          <a:lstStyle/>
          <a:p>
            <a:pPr marL="774700" marR="546100" lvl="0" indent="-228600" algn="l" rtl="0">
              <a:lnSpc>
                <a:spcPct val="106999"/>
              </a:lnSpc>
              <a:spcBef>
                <a:spcPts val="1800"/>
              </a:spcBef>
              <a:spcAft>
                <a:spcPts val="0"/>
              </a:spcAft>
              <a:buClr>
                <a:schemeClr val="dk1"/>
              </a:buClr>
              <a:buSzPts val="1100"/>
              <a:buFont typeface="Arial"/>
              <a:buNone/>
            </a:pPr>
            <a:r>
              <a:rPr lang="en-GB" sz="2000" dirty="0">
                <a:solidFill>
                  <a:srgbClr val="073763"/>
                </a:solidFill>
              </a:rPr>
              <a:t>For example:  Apply established techniques within forensic science research design, methodology and analysis.</a:t>
            </a:r>
            <a:endParaRPr sz="2000" dirty="0">
              <a:solidFill>
                <a:srgbClr val="073763"/>
              </a:solidFill>
            </a:endParaRPr>
          </a:p>
          <a:p>
            <a:pPr marL="0" lvl="0" indent="0" algn="l" rtl="0">
              <a:spcBef>
                <a:spcPts val="1800"/>
              </a:spcBef>
              <a:spcAft>
                <a:spcPts val="0"/>
              </a:spcAft>
              <a:buNone/>
            </a:pPr>
            <a:endParaRPr sz="3200" dirty="0">
              <a:solidFill>
                <a:schemeClr val="dk1"/>
              </a:solidFill>
              <a:latin typeface="Calibri"/>
              <a:ea typeface="Calibri"/>
              <a:cs typeface="Calibri"/>
              <a:sym typeface="Calibri"/>
            </a:endParaRPr>
          </a:p>
        </p:txBody>
      </p:sp>
      <p:grpSp>
        <p:nvGrpSpPr>
          <p:cNvPr id="147" name="Google Shape;147;p18" descr="Blue arrow reading Verb"/>
          <p:cNvGrpSpPr/>
          <p:nvPr/>
        </p:nvGrpSpPr>
        <p:grpSpPr>
          <a:xfrm>
            <a:off x="161881" y="2228307"/>
            <a:ext cx="3630114" cy="3482836"/>
            <a:chOff x="0" y="1189989"/>
            <a:chExt cx="3630114" cy="3482836"/>
          </a:xfrm>
        </p:grpSpPr>
        <p:sp>
          <p:nvSpPr>
            <p:cNvPr id="148" name="Google Shape;148;p18"/>
            <p:cNvSpPr/>
            <p:nvPr/>
          </p:nvSpPr>
          <p:spPr>
            <a:xfrm>
              <a:off x="0" y="1189989"/>
              <a:ext cx="3546900" cy="669000"/>
            </a:xfrm>
            <a:prstGeom prst="homePlate">
              <a:avLst>
                <a:gd name="adj" fmla="val 50000"/>
              </a:avLst>
            </a:prstGeom>
            <a:solidFill>
              <a:schemeClr val="bg2">
                <a:lumMod val="75000"/>
              </a:schemeClr>
            </a:solidFill>
            <a:ln>
              <a:solidFill>
                <a:schemeClr val="bg2">
                  <a:lumMod val="75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latin typeface="Roboto"/>
                  <a:ea typeface="Roboto"/>
                  <a:cs typeface="Roboto"/>
                  <a:sym typeface="Roboto"/>
                </a:rPr>
                <a:t>Verb</a:t>
              </a:r>
              <a:endParaRPr>
                <a:solidFill>
                  <a:srgbClr val="FFFFFF"/>
                </a:solidFill>
                <a:latin typeface="Roboto"/>
                <a:ea typeface="Roboto"/>
                <a:cs typeface="Roboto"/>
                <a:sym typeface="Roboto"/>
              </a:endParaRPr>
            </a:p>
          </p:txBody>
        </p:sp>
        <p:sp>
          <p:nvSpPr>
            <p:cNvPr id="149" name="Google Shape;149;p18"/>
            <p:cNvSpPr txBox="1"/>
            <p:nvPr/>
          </p:nvSpPr>
          <p:spPr>
            <a:xfrm>
              <a:off x="1393914" y="2057125"/>
              <a:ext cx="2236200" cy="261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200" dirty="0">
                  <a:latin typeface="Roboto"/>
                  <a:ea typeface="Roboto"/>
                  <a:cs typeface="Roboto"/>
                  <a:sym typeface="Roboto"/>
                </a:rPr>
                <a:t>Apply</a:t>
              </a:r>
              <a:endParaRPr sz="1200" dirty="0">
                <a:latin typeface="Roboto"/>
                <a:ea typeface="Roboto"/>
                <a:cs typeface="Roboto"/>
                <a:sym typeface="Roboto"/>
              </a:endParaRPr>
            </a:p>
          </p:txBody>
        </p:sp>
      </p:grpSp>
      <p:grpSp>
        <p:nvGrpSpPr>
          <p:cNvPr id="150" name="Google Shape;150;p18" descr="Blue arrow reading Subject"/>
          <p:cNvGrpSpPr/>
          <p:nvPr/>
        </p:nvGrpSpPr>
        <p:grpSpPr>
          <a:xfrm>
            <a:off x="3499338" y="2228100"/>
            <a:ext cx="2873700" cy="3483043"/>
            <a:chOff x="3376101" y="1189782"/>
            <a:chExt cx="2873700" cy="3483043"/>
          </a:xfrm>
        </p:grpSpPr>
        <p:sp>
          <p:nvSpPr>
            <p:cNvPr id="151" name="Google Shape;151;p18"/>
            <p:cNvSpPr/>
            <p:nvPr/>
          </p:nvSpPr>
          <p:spPr>
            <a:xfrm>
              <a:off x="3376101" y="1189782"/>
              <a:ext cx="2873700" cy="669000"/>
            </a:xfrm>
            <a:prstGeom prst="chevron">
              <a:avLst>
                <a:gd name="adj" fmla="val 50000"/>
              </a:avLst>
            </a:prstGeom>
            <a:solidFill>
              <a:schemeClr val="bg2">
                <a:lumMod val="75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latin typeface="Roboto"/>
                  <a:ea typeface="Roboto"/>
                  <a:cs typeface="Roboto"/>
                  <a:sym typeface="Roboto"/>
                </a:rPr>
                <a:t>Subject</a:t>
              </a:r>
              <a:endParaRPr>
                <a:solidFill>
                  <a:srgbClr val="FFFFFF"/>
                </a:solidFill>
                <a:latin typeface="Roboto"/>
                <a:ea typeface="Roboto"/>
                <a:cs typeface="Roboto"/>
                <a:sym typeface="Roboto"/>
              </a:endParaRPr>
            </a:p>
          </p:txBody>
        </p:sp>
        <p:sp>
          <p:nvSpPr>
            <p:cNvPr id="152" name="Google Shape;152;p18"/>
            <p:cNvSpPr txBox="1"/>
            <p:nvPr/>
          </p:nvSpPr>
          <p:spPr>
            <a:xfrm>
              <a:off x="3478949" y="2057125"/>
              <a:ext cx="2236200" cy="261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200" dirty="0">
                  <a:latin typeface="Roboto"/>
                  <a:ea typeface="Roboto"/>
                  <a:cs typeface="Roboto"/>
                  <a:sym typeface="Roboto"/>
                </a:rPr>
                <a:t>Established Techniques</a:t>
              </a:r>
              <a:endParaRPr sz="1200" dirty="0">
                <a:latin typeface="Roboto"/>
                <a:ea typeface="Roboto"/>
                <a:cs typeface="Roboto"/>
                <a:sym typeface="Roboto"/>
              </a:endParaRPr>
            </a:p>
          </p:txBody>
        </p:sp>
      </p:grpSp>
      <p:grpSp>
        <p:nvGrpSpPr>
          <p:cNvPr id="144" name="Google Shape;144;p18" descr="Blue arrow reading Context"/>
          <p:cNvGrpSpPr/>
          <p:nvPr/>
        </p:nvGrpSpPr>
        <p:grpSpPr>
          <a:xfrm>
            <a:off x="6270299" y="2228100"/>
            <a:ext cx="2873700" cy="3370618"/>
            <a:chOff x="6064324" y="1302207"/>
            <a:chExt cx="2873700" cy="3370618"/>
          </a:xfrm>
        </p:grpSpPr>
        <p:sp>
          <p:nvSpPr>
            <p:cNvPr id="145" name="Google Shape;145;p18"/>
            <p:cNvSpPr/>
            <p:nvPr/>
          </p:nvSpPr>
          <p:spPr>
            <a:xfrm>
              <a:off x="6064324" y="1302207"/>
              <a:ext cx="2873700" cy="669000"/>
            </a:xfrm>
            <a:prstGeom prst="chevron">
              <a:avLst>
                <a:gd name="adj" fmla="val 50000"/>
              </a:avLst>
            </a:prstGeom>
            <a:solidFill>
              <a:schemeClr val="bg2">
                <a:lumMod val="75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latin typeface="Roboto"/>
                  <a:ea typeface="Roboto"/>
                  <a:cs typeface="Roboto"/>
                  <a:sym typeface="Roboto"/>
                </a:rPr>
                <a:t>Context</a:t>
              </a:r>
              <a:endParaRPr>
                <a:solidFill>
                  <a:srgbClr val="FFFFFF"/>
                </a:solidFill>
                <a:latin typeface="Roboto"/>
                <a:ea typeface="Roboto"/>
                <a:cs typeface="Roboto"/>
                <a:sym typeface="Roboto"/>
              </a:endParaRPr>
            </a:p>
          </p:txBody>
        </p:sp>
        <p:sp>
          <p:nvSpPr>
            <p:cNvPr id="146" name="Google Shape;146;p18"/>
            <p:cNvSpPr txBox="1"/>
            <p:nvPr/>
          </p:nvSpPr>
          <p:spPr>
            <a:xfrm>
              <a:off x="6167063" y="2057125"/>
              <a:ext cx="2236200" cy="261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200">
                  <a:latin typeface="Roboto"/>
                  <a:ea typeface="Roboto"/>
                  <a:cs typeface="Roboto"/>
                  <a:sym typeface="Roboto"/>
                </a:rPr>
                <a:t>Forensic science, research design, methodology and analysis. </a:t>
              </a:r>
              <a:endParaRPr sz="1200">
                <a:latin typeface="Roboto"/>
                <a:ea typeface="Roboto"/>
                <a:cs typeface="Roboto"/>
                <a:sym typeface="Roboto"/>
              </a:endParaRPr>
            </a:p>
          </p:txBody>
        </p:sp>
      </p:grpSp>
      <p:pic>
        <p:nvPicPr>
          <p:cNvPr id="143" name="Google Shape;143;p18" descr="BSU + Transform-ED + Partner logos"/>
          <p:cNvPicPr preferRelativeResize="0"/>
          <p:nvPr/>
        </p:nvPicPr>
        <p:blipFill>
          <a:blip r:embed="rId3">
            <a:alphaModFix/>
          </a:blip>
          <a:stretch>
            <a:fillRect/>
          </a:stretch>
        </p:blipFill>
        <p:spPr>
          <a:xfrm>
            <a:off x="0" y="5422748"/>
            <a:ext cx="9144002" cy="120665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5432F-17A1-5A02-AAD9-973A798CF516}"/>
              </a:ext>
            </a:extLst>
          </p:cNvPr>
          <p:cNvSpPr>
            <a:spLocks noGrp="1"/>
          </p:cNvSpPr>
          <p:nvPr>
            <p:ph type="title"/>
          </p:nvPr>
        </p:nvSpPr>
        <p:spPr/>
        <p:txBody>
          <a:bodyPr>
            <a:normAutofit/>
          </a:bodyPr>
          <a:lstStyle/>
          <a:p>
            <a:r>
              <a:rPr lang="en-US" dirty="0"/>
              <a:t>Designing ILOs (1)</a:t>
            </a:r>
          </a:p>
        </p:txBody>
      </p:sp>
      <p:sp>
        <p:nvSpPr>
          <p:cNvPr id="3" name="Text Placeholder 2">
            <a:extLst>
              <a:ext uri="{FF2B5EF4-FFF2-40B4-BE49-F238E27FC236}">
                <a16:creationId xmlns:a16="http://schemas.microsoft.com/office/drawing/2014/main" id="{445AAD53-7B89-FF21-35E5-E6B807D3EFF2}"/>
              </a:ext>
            </a:extLst>
          </p:cNvPr>
          <p:cNvSpPr>
            <a:spLocks noGrp="1"/>
          </p:cNvSpPr>
          <p:nvPr>
            <p:ph type="body" idx="1"/>
          </p:nvPr>
        </p:nvSpPr>
        <p:spPr>
          <a:xfrm>
            <a:off x="457200" y="1278731"/>
            <a:ext cx="8396287" cy="5287962"/>
          </a:xfrm>
        </p:spPr>
        <p:txBody>
          <a:bodyPr spcFirstLastPara="1" wrap="square" lIns="91425" tIns="45700" rIns="91425" bIns="45700" anchor="t" anchorCtr="0">
            <a:noAutofit/>
          </a:bodyPr>
          <a:lstStyle/>
          <a:p>
            <a:pPr marL="50800" indent="0">
              <a:buNone/>
            </a:pPr>
            <a:r>
              <a:rPr lang="en-US" sz="2000" err="1">
                <a:latin typeface="Arial"/>
                <a:cs typeface="Times New Roman"/>
              </a:rPr>
              <a:t>Programme</a:t>
            </a:r>
            <a:r>
              <a:rPr lang="en-US" sz="2000" dirty="0">
                <a:latin typeface="Arial"/>
                <a:cs typeface="Times New Roman"/>
              </a:rPr>
              <a:t> ILOs are statements of what successful students will be able to do by the end of the </a:t>
            </a:r>
            <a:r>
              <a:rPr lang="en-US" sz="2000" err="1">
                <a:latin typeface="Arial"/>
                <a:cs typeface="Times New Roman"/>
              </a:rPr>
              <a:t>programme</a:t>
            </a:r>
            <a:r>
              <a:rPr lang="en-US" sz="2000" dirty="0">
                <a:latin typeface="Arial"/>
                <a:cs typeface="Times New Roman"/>
              </a:rPr>
              <a:t>. They are:</a:t>
            </a:r>
            <a:endParaRPr lang="en-US" sz="2000">
              <a:latin typeface="Arial"/>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Related to the </a:t>
            </a:r>
            <a:r>
              <a:rPr lang="en-US" sz="2000" dirty="0" err="1">
                <a:latin typeface="Arial"/>
                <a:cs typeface="Times New Roman"/>
              </a:rPr>
              <a:t>programme</a:t>
            </a:r>
            <a:r>
              <a:rPr lang="en-US" sz="2000" dirty="0">
                <a:latin typeface="Arial"/>
                <a:cs typeface="Times New Roman"/>
              </a:rPr>
              <a:t> aims</a:t>
            </a:r>
            <a:endParaRPr lang="en-US" sz="2000" dirty="0">
              <a:latin typeface="Arial"/>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Aligned to relevant internal and external reference points (see designing ILOs 3)</a:t>
            </a:r>
            <a:endParaRPr lang="en-US" sz="2000" dirty="0">
              <a:latin typeface="Arial"/>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Observable/measurable, such that a tutor should be able to observe and assess a student’s learning against the ILO</a:t>
            </a:r>
            <a:endParaRPr lang="en-US" sz="2000" dirty="0">
              <a:latin typeface="Arial"/>
            </a:endParaRPr>
          </a:p>
          <a:p>
            <a:pPr marL="50800" indent="0">
              <a:buNone/>
            </a:pPr>
            <a:endParaRPr lang="en-US" sz="2000" dirty="0">
              <a:latin typeface="Arial"/>
              <a:cs typeface="Times New Roman"/>
            </a:endParaRPr>
          </a:p>
          <a:p>
            <a:pPr marL="50800" indent="0">
              <a:buNone/>
            </a:pPr>
            <a:r>
              <a:rPr lang="en-US" sz="2000" dirty="0">
                <a:latin typeface="Arial"/>
                <a:cs typeface="Times New Roman"/>
              </a:rPr>
              <a:t>Clearly written, avoiding jargon or technical language so as to be understandable by prospective students</a:t>
            </a:r>
          </a:p>
          <a:p>
            <a:pPr marL="50800" indent="0">
              <a:buNone/>
            </a:pPr>
            <a:endParaRPr lang="en-US" dirty="0"/>
          </a:p>
        </p:txBody>
      </p:sp>
    </p:spTree>
    <p:extLst>
      <p:ext uri="{BB962C8B-B14F-4D97-AF65-F5344CB8AC3E}">
        <p14:creationId xmlns:p14="http://schemas.microsoft.com/office/powerpoint/2010/main" val="922883357"/>
      </p:ext>
    </p:extLst>
  </p:cSld>
  <p:clrMapOvr>
    <a:masterClrMapping/>
  </p:clrMapOvr>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2BBDA3-1507-4394-A6A0-7436552C7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D707AE-1771-419E-BBF6-F8F86B643A06}">
  <ds:schemaRefs>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http://www.w3.org/XML/1998/namespace"/>
    <ds:schemaRef ds:uri="670e9a06-2558-4476-a465-8b2886ca3e74"/>
    <ds:schemaRef ds:uri="80d6cebe-6bc5-4fc1-8743-43be78958a5c"/>
  </ds:schemaRefs>
</ds:datastoreItem>
</file>

<file path=customXml/itemProps3.xml><?xml version="1.0" encoding="utf-8"?>
<ds:datastoreItem xmlns:ds="http://schemas.openxmlformats.org/officeDocument/2006/customXml" ds:itemID="{91AAAA37-B485-4A42-A2F3-64884CE88F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TotalTime>
  <Words>2982</Words>
  <Application>Microsoft Office PowerPoint</Application>
  <PresentationFormat>On-screen Show (4:3)</PresentationFormat>
  <Paragraphs>344</Paragraphs>
  <Slides>23</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Calibri</vt:lpstr>
      <vt:lpstr>Noto Sans Symbols</vt:lpstr>
      <vt:lpstr>Roboto</vt:lpstr>
      <vt:lpstr>Arial</vt:lpstr>
      <vt:lpstr>Times New Roman</vt:lpstr>
      <vt:lpstr>Verdana</vt:lpstr>
      <vt:lpstr>Office Theme</vt:lpstr>
      <vt:lpstr>CPD6 Everything you want to know about Intended Learning Outcomes but you never dared to ask…   </vt:lpstr>
      <vt:lpstr>Learning Outcomes</vt:lpstr>
      <vt:lpstr>Content</vt:lpstr>
      <vt:lpstr>ILOs are…</vt:lpstr>
      <vt:lpstr>Similar but not the same</vt:lpstr>
      <vt:lpstr>Example: “Contemporary Dance 1” (Level 4)</vt:lpstr>
      <vt:lpstr>Writing ILOs</vt:lpstr>
      <vt:lpstr>ILO Structure</vt:lpstr>
      <vt:lpstr>Designing ILOs (1)</vt:lpstr>
      <vt:lpstr>Designing ILOs (2)</vt:lpstr>
      <vt:lpstr>Designing ILOs (reference points)</vt:lpstr>
      <vt:lpstr>Designing ILOs (an example)</vt:lpstr>
      <vt:lpstr>Verbs to Avoid</vt:lpstr>
      <vt:lpstr>Make it yours (1)</vt:lpstr>
      <vt:lpstr>ILOs at Different Tiers</vt:lpstr>
      <vt:lpstr>Bloom’s Taxonomy</vt:lpstr>
      <vt:lpstr>Institutional and national frameworks</vt:lpstr>
      <vt:lpstr>Constructive Alignment </vt:lpstr>
      <vt:lpstr>Make it yours (2)</vt:lpstr>
      <vt:lpstr>Extra slide: Not so FAQ  </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Shaun Mudd</cp:lastModifiedBy>
  <cp:revision>170</cp:revision>
  <dcterms:modified xsi:type="dcterms:W3CDTF">2025-07-06T20:34:11Z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2025-01-22T18:35:34Z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fbac9019-cf4d-41bb-9fcf-bbb49370741a</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