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0" r:id="rId4"/>
    <p:sldMasterId id="2147483681" r:id="rId5"/>
    <p:sldMasterId id="2147483682" r:id="rId6"/>
  </p:sldMasterIdLst>
  <p:notesMasterIdLst>
    <p:notesMasterId r:id="rId41"/>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8" r:id="rId27"/>
    <p:sldId id="276" r:id="rId28"/>
    <p:sldId id="277" r:id="rId29"/>
    <p:sldId id="279" r:id="rId30"/>
    <p:sldId id="280" r:id="rId31"/>
    <p:sldId id="281" r:id="rId32"/>
    <p:sldId id="282" r:id="rId33"/>
    <p:sldId id="283" r:id="rId34"/>
    <p:sldId id="288" r:id="rId35"/>
    <p:sldId id="289" r:id="rId36"/>
    <p:sldId id="284" r:id="rId37"/>
    <p:sldId id="285" r:id="rId38"/>
    <p:sldId id="286" r:id="rId39"/>
    <p:sldId id="287" r:id="rId4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1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66" autoAdjust="0"/>
  </p:normalViewPr>
  <p:slideViewPr>
    <p:cSldViewPr snapToGrid="0">
      <p:cViewPr varScale="1">
        <p:scale>
          <a:sx n="85" d="100"/>
          <a:sy n="85" d="100"/>
        </p:scale>
        <p:origin x="147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microsoft.com/office/2016/11/relationships/changesInfo" Target="changesInfos/changesInfo1.xml"/><Relationship Id="rId20" Type="http://schemas.openxmlformats.org/officeDocument/2006/relationships/slide" Target="slides/slide14.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un Mudd" userId="e80bf90c-a474-43f6-8269-01a6d27907ba" providerId="ADAL" clId="{06A19119-9EA2-43F8-993F-F4D0E98EB5AB}"/>
    <pc:docChg chg="modSld">
      <pc:chgData name="Shaun Mudd" userId="e80bf90c-a474-43f6-8269-01a6d27907ba" providerId="ADAL" clId="{06A19119-9EA2-43F8-993F-F4D0E98EB5AB}" dt="2025-07-06T20:30:34.930" v="11" actId="962"/>
      <pc:docMkLst>
        <pc:docMk/>
      </pc:docMkLst>
      <pc:sldChg chg="modSp mod">
        <pc:chgData name="Shaun Mudd" userId="e80bf90c-a474-43f6-8269-01a6d27907ba" providerId="ADAL" clId="{06A19119-9EA2-43F8-993F-F4D0E98EB5AB}" dt="2025-07-06T20:30:34.930" v="11" actId="962"/>
        <pc:sldMkLst>
          <pc:docMk/>
          <pc:sldMk cId="815098009" sldId="289"/>
        </pc:sldMkLst>
        <pc:spChg chg="mod">
          <ac:chgData name="Shaun Mudd" userId="e80bf90c-a474-43f6-8269-01a6d27907ba" providerId="ADAL" clId="{06A19119-9EA2-43F8-993F-F4D0E98EB5AB}" dt="2025-07-06T20:30:34.930" v="11" actId="962"/>
          <ac:spMkLst>
            <pc:docMk/>
            <pc:sldMk cId="815098009" sldId="289"/>
            <ac:spMk id="3" creationId="{67A6D985-914A-6D7C-C507-969941018E50}"/>
          </ac:spMkLst>
        </pc:spChg>
        <pc:spChg chg="mod">
          <ac:chgData name="Shaun Mudd" userId="e80bf90c-a474-43f6-8269-01a6d27907ba" providerId="ADAL" clId="{06A19119-9EA2-43F8-993F-F4D0E98EB5AB}" dt="2025-07-06T20:30:34.524" v="10" actId="962"/>
          <ac:spMkLst>
            <pc:docMk/>
            <pc:sldMk cId="815098009" sldId="289"/>
            <ac:spMk id="559" creationId="{E68537C5-56AD-B139-8E7F-8B62031745D6}"/>
          </ac:spMkLst>
        </pc:spChg>
        <pc:picChg chg="mod">
          <ac:chgData name="Shaun Mudd" userId="e80bf90c-a474-43f6-8269-01a6d27907ba" providerId="ADAL" clId="{06A19119-9EA2-43F8-993F-F4D0E98EB5AB}" dt="2025-07-06T20:30:34.082" v="9" actId="962"/>
          <ac:picMkLst>
            <pc:docMk/>
            <pc:sldMk cId="815098009" sldId="289"/>
            <ac:picMk id="561" creationId="{F182A022-DFE4-4459-48FE-65EDEAB0CCE8}"/>
          </ac:picMkLst>
        </pc:picChg>
      </pc:sldChg>
    </pc:docChg>
  </pc:docChgLst>
  <pc:docChgLst>
    <pc:chgData name="Lorna Lewis" userId="47d66899-762e-4b21-aa4c-09b0846015fa" providerId="ADAL" clId="{DA00E217-2FEC-4456-A434-6EEEFFBAE934}"/>
    <pc:docChg chg="modSld">
      <pc:chgData name="Lorna Lewis" userId="47d66899-762e-4b21-aa4c-09b0846015fa" providerId="ADAL" clId="{DA00E217-2FEC-4456-A434-6EEEFFBAE934}" dt="2025-01-24T17:10:58.965" v="186" actId="962"/>
      <pc:docMkLst>
        <pc:docMk/>
      </pc:docMkLst>
      <pc:sldChg chg="modSp mod">
        <pc:chgData name="Lorna Lewis" userId="47d66899-762e-4b21-aa4c-09b0846015fa" providerId="ADAL" clId="{DA00E217-2FEC-4456-A434-6EEEFFBAE934}" dt="2025-01-24T16:57:16.923" v="70" actId="962"/>
        <pc:sldMkLst>
          <pc:docMk/>
          <pc:sldMk cId="0" sldId="256"/>
        </pc:sldMkLst>
      </pc:sldChg>
      <pc:sldChg chg="modSp mod">
        <pc:chgData name="Lorna Lewis" userId="47d66899-762e-4b21-aa4c-09b0846015fa" providerId="ADAL" clId="{DA00E217-2FEC-4456-A434-6EEEFFBAE934}" dt="2025-01-24T16:57:30.952" v="73" actId="962"/>
        <pc:sldMkLst>
          <pc:docMk/>
          <pc:sldMk cId="0" sldId="257"/>
        </pc:sldMkLst>
      </pc:sldChg>
      <pc:sldChg chg="modSp mod">
        <pc:chgData name="Lorna Lewis" userId="47d66899-762e-4b21-aa4c-09b0846015fa" providerId="ADAL" clId="{DA00E217-2FEC-4456-A434-6EEEFFBAE934}" dt="2025-01-24T16:57:39.991" v="75" actId="13244"/>
        <pc:sldMkLst>
          <pc:docMk/>
          <pc:sldMk cId="0" sldId="258"/>
        </pc:sldMkLst>
      </pc:sldChg>
      <pc:sldChg chg="modSp mod">
        <pc:chgData name="Lorna Lewis" userId="47d66899-762e-4b21-aa4c-09b0846015fa" providerId="ADAL" clId="{DA00E217-2FEC-4456-A434-6EEEFFBAE934}" dt="2025-01-24T16:58:39.782" v="81" actId="962"/>
        <pc:sldMkLst>
          <pc:docMk/>
          <pc:sldMk cId="0" sldId="259"/>
        </pc:sldMkLst>
      </pc:sldChg>
      <pc:sldChg chg="modSp mod">
        <pc:chgData name="Lorna Lewis" userId="47d66899-762e-4b21-aa4c-09b0846015fa" providerId="ADAL" clId="{DA00E217-2FEC-4456-A434-6EEEFFBAE934}" dt="2025-01-24T16:59:28.135" v="86" actId="962"/>
        <pc:sldMkLst>
          <pc:docMk/>
          <pc:sldMk cId="0" sldId="260"/>
        </pc:sldMkLst>
      </pc:sldChg>
      <pc:sldChg chg="modSp mod">
        <pc:chgData name="Lorna Lewis" userId="47d66899-762e-4b21-aa4c-09b0846015fa" providerId="ADAL" clId="{DA00E217-2FEC-4456-A434-6EEEFFBAE934}" dt="2025-01-24T17:00:00.969" v="88" actId="962"/>
        <pc:sldMkLst>
          <pc:docMk/>
          <pc:sldMk cId="0" sldId="261"/>
        </pc:sldMkLst>
      </pc:sldChg>
      <pc:sldChg chg="modSp mod">
        <pc:chgData name="Lorna Lewis" userId="47d66899-762e-4b21-aa4c-09b0846015fa" providerId="ADAL" clId="{DA00E217-2FEC-4456-A434-6EEEFFBAE934}" dt="2025-01-24T17:00:13.330" v="90" actId="962"/>
        <pc:sldMkLst>
          <pc:docMk/>
          <pc:sldMk cId="0" sldId="262"/>
        </pc:sldMkLst>
      </pc:sldChg>
      <pc:sldChg chg="modSp mod">
        <pc:chgData name="Lorna Lewis" userId="47d66899-762e-4b21-aa4c-09b0846015fa" providerId="ADAL" clId="{DA00E217-2FEC-4456-A434-6EEEFFBAE934}" dt="2025-01-24T17:00:30.285" v="93" actId="962"/>
        <pc:sldMkLst>
          <pc:docMk/>
          <pc:sldMk cId="0" sldId="263"/>
        </pc:sldMkLst>
      </pc:sldChg>
      <pc:sldChg chg="modSp mod">
        <pc:chgData name="Lorna Lewis" userId="47d66899-762e-4b21-aa4c-09b0846015fa" providerId="ADAL" clId="{DA00E217-2FEC-4456-A434-6EEEFFBAE934}" dt="2025-01-24T17:00:44.120" v="95" actId="962"/>
        <pc:sldMkLst>
          <pc:docMk/>
          <pc:sldMk cId="0" sldId="264"/>
        </pc:sldMkLst>
      </pc:sldChg>
      <pc:sldChg chg="modSp mod">
        <pc:chgData name="Lorna Lewis" userId="47d66899-762e-4b21-aa4c-09b0846015fa" providerId="ADAL" clId="{DA00E217-2FEC-4456-A434-6EEEFFBAE934}" dt="2025-01-24T17:00:58.209" v="98" actId="962"/>
        <pc:sldMkLst>
          <pc:docMk/>
          <pc:sldMk cId="0" sldId="265"/>
        </pc:sldMkLst>
      </pc:sldChg>
      <pc:sldChg chg="modSp mod">
        <pc:chgData name="Lorna Lewis" userId="47d66899-762e-4b21-aa4c-09b0846015fa" providerId="ADAL" clId="{DA00E217-2FEC-4456-A434-6EEEFFBAE934}" dt="2025-01-24T17:01:08.046" v="100" actId="962"/>
        <pc:sldMkLst>
          <pc:docMk/>
          <pc:sldMk cId="0" sldId="266"/>
        </pc:sldMkLst>
      </pc:sldChg>
      <pc:sldChg chg="modSp mod">
        <pc:chgData name="Lorna Lewis" userId="47d66899-762e-4b21-aa4c-09b0846015fa" providerId="ADAL" clId="{DA00E217-2FEC-4456-A434-6EEEFFBAE934}" dt="2025-01-24T17:01:15.204" v="101" actId="13244"/>
        <pc:sldMkLst>
          <pc:docMk/>
          <pc:sldMk cId="0" sldId="267"/>
        </pc:sldMkLst>
      </pc:sldChg>
      <pc:sldChg chg="modSp mod">
        <pc:chgData name="Lorna Lewis" userId="47d66899-762e-4b21-aa4c-09b0846015fa" providerId="ADAL" clId="{DA00E217-2FEC-4456-A434-6EEEFFBAE934}" dt="2025-01-24T17:03:24.921" v="127" actId="13244"/>
        <pc:sldMkLst>
          <pc:docMk/>
          <pc:sldMk cId="0" sldId="268"/>
        </pc:sldMkLst>
      </pc:sldChg>
      <pc:sldChg chg="modSp mod">
        <pc:chgData name="Lorna Lewis" userId="47d66899-762e-4b21-aa4c-09b0846015fa" providerId="ADAL" clId="{DA00E217-2FEC-4456-A434-6EEEFFBAE934}" dt="2025-01-24T17:03:41.177" v="129" actId="962"/>
        <pc:sldMkLst>
          <pc:docMk/>
          <pc:sldMk cId="0" sldId="270"/>
        </pc:sldMkLst>
      </pc:sldChg>
      <pc:sldChg chg="modSp mod">
        <pc:chgData name="Lorna Lewis" userId="47d66899-762e-4b21-aa4c-09b0846015fa" providerId="ADAL" clId="{DA00E217-2FEC-4456-A434-6EEEFFBAE934}" dt="2025-01-24T17:03:49.463" v="131" actId="962"/>
        <pc:sldMkLst>
          <pc:docMk/>
          <pc:sldMk cId="0" sldId="271"/>
        </pc:sldMkLst>
      </pc:sldChg>
      <pc:sldChg chg="modSp mod">
        <pc:chgData name="Lorna Lewis" userId="47d66899-762e-4b21-aa4c-09b0846015fa" providerId="ADAL" clId="{DA00E217-2FEC-4456-A434-6EEEFFBAE934}" dt="2025-01-24T17:04:25.071" v="133" actId="962"/>
        <pc:sldMkLst>
          <pc:docMk/>
          <pc:sldMk cId="0" sldId="272"/>
        </pc:sldMkLst>
      </pc:sldChg>
      <pc:sldChg chg="modSp mod">
        <pc:chgData name="Lorna Lewis" userId="47d66899-762e-4b21-aa4c-09b0846015fa" providerId="ADAL" clId="{DA00E217-2FEC-4456-A434-6EEEFFBAE934}" dt="2025-01-24T17:05:00.113" v="139" actId="962"/>
        <pc:sldMkLst>
          <pc:docMk/>
          <pc:sldMk cId="0" sldId="273"/>
        </pc:sldMkLst>
      </pc:sldChg>
      <pc:sldChg chg="modSp mod">
        <pc:chgData name="Lorna Lewis" userId="47d66899-762e-4b21-aa4c-09b0846015fa" providerId="ADAL" clId="{DA00E217-2FEC-4456-A434-6EEEFFBAE934}" dt="2025-01-24T17:05:48.915" v="145" actId="962"/>
        <pc:sldMkLst>
          <pc:docMk/>
          <pc:sldMk cId="0" sldId="274"/>
        </pc:sldMkLst>
      </pc:sldChg>
      <pc:sldChg chg="modSp mod">
        <pc:chgData name="Lorna Lewis" userId="47d66899-762e-4b21-aa4c-09b0846015fa" providerId="ADAL" clId="{DA00E217-2FEC-4456-A434-6EEEFFBAE934}" dt="2025-01-24T17:06:07.722" v="147" actId="962"/>
        <pc:sldMkLst>
          <pc:docMk/>
          <pc:sldMk cId="0" sldId="275"/>
        </pc:sldMkLst>
      </pc:sldChg>
      <pc:sldChg chg="modSp mod">
        <pc:chgData name="Lorna Lewis" userId="47d66899-762e-4b21-aa4c-09b0846015fa" providerId="ADAL" clId="{DA00E217-2FEC-4456-A434-6EEEFFBAE934}" dt="2025-01-24T17:06:37.920" v="154" actId="962"/>
        <pc:sldMkLst>
          <pc:docMk/>
          <pc:sldMk cId="0" sldId="276"/>
        </pc:sldMkLst>
      </pc:sldChg>
      <pc:sldChg chg="modSp mod">
        <pc:chgData name="Lorna Lewis" userId="47d66899-762e-4b21-aa4c-09b0846015fa" providerId="ADAL" clId="{DA00E217-2FEC-4456-A434-6EEEFFBAE934}" dt="2025-01-24T17:06:58.749" v="160" actId="962"/>
        <pc:sldMkLst>
          <pc:docMk/>
          <pc:sldMk cId="0" sldId="277"/>
        </pc:sldMkLst>
      </pc:sldChg>
      <pc:sldChg chg="modSp mod">
        <pc:chgData name="Lorna Lewis" userId="47d66899-762e-4b21-aa4c-09b0846015fa" providerId="ADAL" clId="{DA00E217-2FEC-4456-A434-6EEEFFBAE934}" dt="2025-01-24T17:07:05.572" v="162" actId="13244"/>
        <pc:sldMkLst>
          <pc:docMk/>
          <pc:sldMk cId="0" sldId="278"/>
        </pc:sldMkLst>
      </pc:sldChg>
      <pc:sldChg chg="modSp mod">
        <pc:chgData name="Lorna Lewis" userId="47d66899-762e-4b21-aa4c-09b0846015fa" providerId="ADAL" clId="{DA00E217-2FEC-4456-A434-6EEEFFBAE934}" dt="2025-01-24T17:07:16.561" v="164" actId="13244"/>
        <pc:sldMkLst>
          <pc:docMk/>
          <pc:sldMk cId="0" sldId="279"/>
        </pc:sldMkLst>
      </pc:sldChg>
      <pc:sldChg chg="modSp mod">
        <pc:chgData name="Lorna Lewis" userId="47d66899-762e-4b21-aa4c-09b0846015fa" providerId="ADAL" clId="{DA00E217-2FEC-4456-A434-6EEEFFBAE934}" dt="2025-01-24T17:07:45.173" v="168" actId="962"/>
        <pc:sldMkLst>
          <pc:docMk/>
          <pc:sldMk cId="0" sldId="280"/>
        </pc:sldMkLst>
      </pc:sldChg>
      <pc:sldChg chg="modSp mod">
        <pc:chgData name="Lorna Lewis" userId="47d66899-762e-4b21-aa4c-09b0846015fa" providerId="ADAL" clId="{DA00E217-2FEC-4456-A434-6EEEFFBAE934}" dt="2025-01-24T17:07:59.312" v="172" actId="962"/>
        <pc:sldMkLst>
          <pc:docMk/>
          <pc:sldMk cId="0" sldId="281"/>
        </pc:sldMkLst>
      </pc:sldChg>
      <pc:sldChg chg="modSp mod">
        <pc:chgData name="Lorna Lewis" userId="47d66899-762e-4b21-aa4c-09b0846015fa" providerId="ADAL" clId="{DA00E217-2FEC-4456-A434-6EEEFFBAE934}" dt="2025-01-24T17:08:09.441" v="175" actId="962"/>
        <pc:sldMkLst>
          <pc:docMk/>
          <pc:sldMk cId="0" sldId="282"/>
        </pc:sldMkLst>
      </pc:sldChg>
      <pc:sldChg chg="modSp mod">
        <pc:chgData name="Lorna Lewis" userId="47d66899-762e-4b21-aa4c-09b0846015fa" providerId="ADAL" clId="{DA00E217-2FEC-4456-A434-6EEEFFBAE934}" dt="2025-01-24T17:08:20.903" v="178" actId="962"/>
        <pc:sldMkLst>
          <pc:docMk/>
          <pc:sldMk cId="0" sldId="283"/>
        </pc:sldMkLst>
      </pc:sldChg>
      <pc:sldChg chg="modSp mod">
        <pc:chgData name="Lorna Lewis" userId="47d66899-762e-4b21-aa4c-09b0846015fa" providerId="ADAL" clId="{DA00E217-2FEC-4456-A434-6EEEFFBAE934}" dt="2025-01-24T17:08:35.990" v="181" actId="962"/>
        <pc:sldMkLst>
          <pc:docMk/>
          <pc:sldMk cId="0" sldId="286"/>
        </pc:sldMkLst>
      </pc:sldChg>
      <pc:sldChg chg="modSp mod">
        <pc:chgData name="Lorna Lewis" userId="47d66899-762e-4b21-aa4c-09b0846015fa" providerId="ADAL" clId="{DA00E217-2FEC-4456-A434-6EEEFFBAE934}" dt="2025-01-24T17:10:58.965" v="186" actId="962"/>
        <pc:sldMkLst>
          <pc:docMk/>
          <pc:sldMk cId="0" sldId="287"/>
        </pc:sldMkLst>
      </pc:sldChg>
    </pc:docChg>
  </pc:docChgLst>
  <pc:docChgLst>
    <pc:chgData name="Lorna Lewis" userId="S::l.lewis@bathspa.ac.uk::47d66899-762e-4b21-aa4c-09b0846015fa" providerId="AD" clId="Web-{09F0CDB6-E1C7-489B-BE79-948BA9A78F8C}"/>
    <pc:docChg chg="modSld">
      <pc:chgData name="Lorna Lewis" userId="S::l.lewis@bathspa.ac.uk::47d66899-762e-4b21-aa4c-09b0846015fa" providerId="AD" clId="Web-{09F0CDB6-E1C7-489B-BE79-948BA9A78F8C}" dt="2025-01-22T18:37:07.798" v="0" actId="20577"/>
      <pc:docMkLst>
        <pc:docMk/>
      </pc:docMkLst>
      <pc:sldChg chg="modSp">
        <pc:chgData name="Lorna Lewis" userId="S::l.lewis@bathspa.ac.uk::47d66899-762e-4b21-aa4c-09b0846015fa" providerId="AD" clId="Web-{09F0CDB6-E1C7-489B-BE79-948BA9A78F8C}" dt="2025-01-22T18:37:07.798" v="0" actId="20577"/>
        <pc:sldMkLst>
          <pc:docMk/>
          <pc:sldMk cId="0" sldId="256"/>
        </pc:sldMkLst>
      </pc:sldChg>
    </pc:docChg>
  </pc:docChgLst>
  <pc:docChgLst>
    <pc:chgData name="Lorna Lewis" userId="S::l.lewis@bathspa.ac.uk::47d66899-762e-4b21-aa4c-09b0846015fa" providerId="AD" clId="Web-{381B82D4-9F5C-4CA6-9939-0FCECA9F4C06}"/>
    <pc:docChg chg="modSld sldOrd">
      <pc:chgData name="Lorna Lewis" userId="S::l.lewis@bathspa.ac.uk::47d66899-762e-4b21-aa4c-09b0846015fa" providerId="AD" clId="Web-{381B82D4-9F5C-4CA6-9939-0FCECA9F4C06}" dt="2025-02-21T11:31:24.730" v="331" actId="20577"/>
      <pc:docMkLst>
        <pc:docMk/>
      </pc:docMkLst>
      <pc:sldChg chg="delSp modSp">
        <pc:chgData name="Lorna Lewis" userId="S::l.lewis@bathspa.ac.uk::47d66899-762e-4b21-aa4c-09b0846015fa" providerId="AD" clId="Web-{381B82D4-9F5C-4CA6-9939-0FCECA9F4C06}" dt="2025-02-21T11:31:08.402" v="326"/>
        <pc:sldMkLst>
          <pc:docMk/>
          <pc:sldMk cId="0" sldId="276"/>
        </pc:sldMkLst>
      </pc:sldChg>
      <pc:sldChg chg="modSp">
        <pc:chgData name="Lorna Lewis" userId="S::l.lewis@bathspa.ac.uk::47d66899-762e-4b21-aa4c-09b0846015fa" providerId="AD" clId="Web-{381B82D4-9F5C-4CA6-9939-0FCECA9F4C06}" dt="2025-02-21T10:58:56.083" v="1" actId="20577"/>
        <pc:sldMkLst>
          <pc:docMk/>
          <pc:sldMk cId="0" sldId="277"/>
        </pc:sldMkLst>
      </pc:sldChg>
      <pc:sldChg chg="modSp ord">
        <pc:chgData name="Lorna Lewis" userId="S::l.lewis@bathspa.ac.uk::47d66899-762e-4b21-aa4c-09b0846015fa" providerId="AD" clId="Web-{381B82D4-9F5C-4CA6-9939-0FCECA9F4C06}" dt="2025-02-21T11:09:24.771" v="299" actId="20577"/>
        <pc:sldMkLst>
          <pc:docMk/>
          <pc:sldMk cId="0" sldId="278"/>
        </pc:sldMkLst>
      </pc:sldChg>
      <pc:sldChg chg="modSp">
        <pc:chgData name="Lorna Lewis" userId="S::l.lewis@bathspa.ac.uk::47d66899-762e-4b21-aa4c-09b0846015fa" providerId="AD" clId="Web-{381B82D4-9F5C-4CA6-9939-0FCECA9F4C06}" dt="2025-02-21T11:31:24.730" v="331" actId="20577"/>
        <pc:sldMkLst>
          <pc:docMk/>
          <pc:sldMk cId="0" sldId="279"/>
        </pc:sldMkLst>
      </pc:sldChg>
    </pc:docChg>
  </pc:docChgLst>
  <pc:docChgLst>
    <pc:chgData name="Lorna Lewis" userId="S::l.lewis@bathspa.ac.uk::47d66899-762e-4b21-aa4c-09b0846015fa" providerId="AD" clId="Web-{A75CE37C-08FE-4CA8-B438-BD8E60E85A79}"/>
    <pc:docChg chg="mod">
      <pc:chgData name="Lorna Lewis" userId="S::l.lewis@bathspa.ac.uk::47d66899-762e-4b21-aa4c-09b0846015fa" providerId="AD" clId="Web-{A75CE37C-08FE-4CA8-B438-BD8E60E85A79}" dt="2025-01-22T18:30:30.758" v="0" actId="33475"/>
      <pc:docMkLst>
        <pc:docMk/>
      </pc:docMkLst>
    </pc:docChg>
  </pc:docChgLst>
  <pc:docChgLst>
    <pc:chgData name="Lorna Lewis" userId="S::l.lewis@bathspa.ac.uk::47d66899-762e-4b21-aa4c-09b0846015fa" providerId="AD" clId="Web-{B8A6BF3B-0282-47B1-A7A0-D02252DEDA27}"/>
    <pc:docChg chg="addSld delSld modSld">
      <pc:chgData name="Lorna Lewis" userId="S::l.lewis@bathspa.ac.uk::47d66899-762e-4b21-aa4c-09b0846015fa" providerId="AD" clId="Web-{B8A6BF3B-0282-47B1-A7A0-D02252DEDA27}" dt="2025-06-04T06:48:03.974" v="85" actId="20577"/>
      <pc:docMkLst>
        <pc:docMk/>
      </pc:docMkLst>
      <pc:sldChg chg="modSp">
        <pc:chgData name="Lorna Lewis" userId="S::l.lewis@bathspa.ac.uk::47d66899-762e-4b21-aa4c-09b0846015fa" providerId="AD" clId="Web-{B8A6BF3B-0282-47B1-A7A0-D02252DEDA27}" dt="2025-06-03T16:39:41.964" v="2" actId="20577"/>
        <pc:sldMkLst>
          <pc:docMk/>
          <pc:sldMk cId="0" sldId="273"/>
        </pc:sldMkLst>
        <pc:spChg chg="mod">
          <ac:chgData name="Lorna Lewis" userId="S::l.lewis@bathspa.ac.uk::47d66899-762e-4b21-aa4c-09b0846015fa" providerId="AD" clId="Web-{B8A6BF3B-0282-47B1-A7A0-D02252DEDA27}" dt="2025-06-03T16:39:41.964" v="2" actId="20577"/>
          <ac:spMkLst>
            <pc:docMk/>
            <pc:sldMk cId="0" sldId="273"/>
            <ac:spMk id="436" creationId="{00000000-0000-0000-0000-000000000000}"/>
          </ac:spMkLst>
        </pc:spChg>
      </pc:sldChg>
      <pc:sldChg chg="modSp">
        <pc:chgData name="Lorna Lewis" userId="S::l.lewis@bathspa.ac.uk::47d66899-762e-4b21-aa4c-09b0846015fa" providerId="AD" clId="Web-{B8A6BF3B-0282-47B1-A7A0-D02252DEDA27}" dt="2025-06-03T16:39:47.902" v="4" actId="20577"/>
        <pc:sldMkLst>
          <pc:docMk/>
          <pc:sldMk cId="0" sldId="274"/>
        </pc:sldMkLst>
        <pc:spChg chg="mod">
          <ac:chgData name="Lorna Lewis" userId="S::l.lewis@bathspa.ac.uk::47d66899-762e-4b21-aa4c-09b0846015fa" providerId="AD" clId="Web-{B8A6BF3B-0282-47B1-A7A0-D02252DEDA27}" dt="2025-06-03T16:39:47.902" v="4" actId="20577"/>
          <ac:spMkLst>
            <pc:docMk/>
            <pc:sldMk cId="0" sldId="274"/>
            <ac:spMk id="451" creationId="{00000000-0000-0000-0000-000000000000}"/>
          </ac:spMkLst>
        </pc:spChg>
      </pc:sldChg>
      <pc:sldChg chg="modSp add replId">
        <pc:chgData name="Lorna Lewis" userId="S::l.lewis@bathspa.ac.uk::47d66899-762e-4b21-aa4c-09b0846015fa" providerId="AD" clId="Web-{B8A6BF3B-0282-47B1-A7A0-D02252DEDA27}" dt="2025-06-04T06:47:09.331" v="80" actId="20577"/>
        <pc:sldMkLst>
          <pc:docMk/>
          <pc:sldMk cId="2758318453" sldId="288"/>
        </pc:sldMkLst>
        <pc:spChg chg="mod">
          <ac:chgData name="Lorna Lewis" userId="S::l.lewis@bathspa.ac.uk::47d66899-762e-4b21-aa4c-09b0846015fa" providerId="AD" clId="Web-{B8A6BF3B-0282-47B1-A7A0-D02252DEDA27}" dt="2025-06-04T06:35:00.429" v="15" actId="20577"/>
          <ac:spMkLst>
            <pc:docMk/>
            <pc:sldMk cId="2758318453" sldId="288"/>
            <ac:spMk id="563" creationId="{B0365C62-D16A-46A9-AFD0-2B1BD29D7D16}"/>
          </ac:spMkLst>
        </pc:spChg>
        <pc:spChg chg="mod">
          <ac:chgData name="Lorna Lewis" userId="S::l.lewis@bathspa.ac.uk::47d66899-762e-4b21-aa4c-09b0846015fa" providerId="AD" clId="Web-{B8A6BF3B-0282-47B1-A7A0-D02252DEDA27}" dt="2025-06-04T06:47:09.331" v="80" actId="20577"/>
          <ac:spMkLst>
            <pc:docMk/>
            <pc:sldMk cId="2758318453" sldId="288"/>
            <ac:spMk id="564" creationId="{D5B22B14-E9A5-6889-E49C-1714A2C91016}"/>
          </ac:spMkLst>
        </pc:spChg>
      </pc:sldChg>
      <pc:sldChg chg="new del">
        <pc:chgData name="Lorna Lewis" userId="S::l.lewis@bathspa.ac.uk::47d66899-762e-4b21-aa4c-09b0846015fa" providerId="AD" clId="Web-{B8A6BF3B-0282-47B1-A7A0-D02252DEDA27}" dt="2025-06-04T06:34:44.007" v="6"/>
        <pc:sldMkLst>
          <pc:docMk/>
          <pc:sldMk cId="3052340405" sldId="288"/>
        </pc:sldMkLst>
      </pc:sldChg>
      <pc:sldChg chg="addSp delSp modSp add replId">
        <pc:chgData name="Lorna Lewis" userId="S::l.lewis@bathspa.ac.uk::47d66899-762e-4b21-aa4c-09b0846015fa" providerId="AD" clId="Web-{B8A6BF3B-0282-47B1-A7A0-D02252DEDA27}" dt="2025-06-04T06:48:03.974" v="85" actId="20577"/>
        <pc:sldMkLst>
          <pc:docMk/>
          <pc:sldMk cId="815098009" sldId="289"/>
        </pc:sldMkLst>
        <pc:spChg chg="add mod">
          <ac:chgData name="Lorna Lewis" userId="S::l.lewis@bathspa.ac.uk::47d66899-762e-4b21-aa4c-09b0846015fa" providerId="AD" clId="Web-{B8A6BF3B-0282-47B1-A7A0-D02252DEDA27}" dt="2025-06-04T06:48:00.864" v="83"/>
          <ac:spMkLst>
            <pc:docMk/>
            <pc:sldMk cId="815098009" sldId="289"/>
            <ac:spMk id="3" creationId="{67A6D985-914A-6D7C-C507-969941018E50}"/>
          </ac:spMkLst>
        </pc:spChg>
        <pc:spChg chg="mod">
          <ac:chgData name="Lorna Lewis" userId="S::l.lewis@bathspa.ac.uk::47d66899-762e-4b21-aa4c-09b0846015fa" providerId="AD" clId="Web-{B8A6BF3B-0282-47B1-A7A0-D02252DEDA27}" dt="2025-06-04T06:48:03.974" v="85" actId="20577"/>
          <ac:spMkLst>
            <pc:docMk/>
            <pc:sldMk cId="815098009" sldId="289"/>
            <ac:spMk id="563" creationId="{B8DD33F0-63F4-250D-44D8-8C9E81258384}"/>
          </ac:spMkLst>
        </pc:spChg>
      </pc:sldChg>
    </pc:docChg>
  </pc:docChgLst>
  <pc:docChgLst>
    <pc:chgData name="Lorna Lewis" userId="S::l.lewis@bathspa.ac.uk::47d66899-762e-4b21-aa4c-09b0846015fa" providerId="AD" clId="Web-{A041E59C-1016-4D0C-AC0E-D5F1FC246D26}"/>
    <pc:docChg chg="modSld">
      <pc:chgData name="Lorna Lewis" userId="S::l.lewis@bathspa.ac.uk::47d66899-762e-4b21-aa4c-09b0846015fa" providerId="AD" clId="Web-{A041E59C-1016-4D0C-AC0E-D5F1FC246D26}" dt="2025-06-04T08:08:32.198" v="3" actId="20577"/>
      <pc:docMkLst>
        <pc:docMk/>
      </pc:docMkLst>
      <pc:sldChg chg="modSp">
        <pc:chgData name="Lorna Lewis" userId="S::l.lewis@bathspa.ac.uk::47d66899-762e-4b21-aa4c-09b0846015fa" providerId="AD" clId="Web-{A041E59C-1016-4D0C-AC0E-D5F1FC246D26}" dt="2025-06-04T08:08:32.198" v="3" actId="20577"/>
        <pc:sldMkLst>
          <pc:docMk/>
          <pc:sldMk cId="0" sldId="277"/>
        </pc:sldMkLst>
        <pc:spChg chg="mod">
          <ac:chgData name="Lorna Lewis" userId="S::l.lewis@bathspa.ac.uk::47d66899-762e-4b21-aa4c-09b0846015fa" providerId="AD" clId="Web-{A041E59C-1016-4D0C-AC0E-D5F1FC246D26}" dt="2025-06-04T08:08:32.198" v="3" actId="20577"/>
          <ac:spMkLst>
            <pc:docMk/>
            <pc:sldMk cId="0" sldId="277"/>
            <ac:spMk id="504" creationId="{00000000-0000-0000-0000-000000000000}"/>
          </ac:spMkLst>
        </pc:spChg>
      </pc:sldChg>
      <pc:sldChg chg="modSp">
        <pc:chgData name="Lorna Lewis" userId="S::l.lewis@bathspa.ac.uk::47d66899-762e-4b21-aa4c-09b0846015fa" providerId="AD" clId="Web-{A041E59C-1016-4D0C-AC0E-D5F1FC246D26}" dt="2025-06-04T08:08:17.916" v="1" actId="20577"/>
        <pc:sldMkLst>
          <pc:docMk/>
          <pc:sldMk cId="0" sldId="278"/>
        </pc:sldMkLst>
        <pc:spChg chg="mod">
          <ac:chgData name="Lorna Lewis" userId="S::l.lewis@bathspa.ac.uk::47d66899-762e-4b21-aa4c-09b0846015fa" providerId="AD" clId="Web-{A041E59C-1016-4D0C-AC0E-D5F1FC246D26}" dt="2025-06-04T08:08:17.916" v="1" actId="20577"/>
          <ac:spMkLst>
            <pc:docMk/>
            <pc:sldMk cId="0" sldId="278"/>
            <ac:spMk id="51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31.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qaa.ac.uk/docs/qaas/focus-on/nus-assessment-and-feedback-benchmarking-tool.pdf?sfvrsn=f37cf481_14"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5" name="Google Shape;22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31a5f1b5ed2_0_8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26" name="Google Shape;326;g31a5f1b5ed2_0_8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2d62e21b45d_0_38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37" name="Google Shape;337;g2d62e21b45d_0_38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2d62e21b45d_0_39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47" name="Google Shape;347;g2d62e21b45d_0_39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2d62e21b45d_0_39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56" name="Google Shape;356;g2d62e21b45d_0_39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g2d62e21b45d_0_4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9" name="Google Shape;389;g2d62e21b45d_0_4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g2d62e21b45d_0_4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99" name="Google Shape;399;g2d62e21b45d_0_4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g2d62e21b45d_0_4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409" name="Google Shape;409;g2d62e21b45d_0_4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2d62e21b45d_0_4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419" name="Google Shape;419;g2d62e21b45d_0_4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g2d62e21b45d_0_4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endParaRPr>
              <a:latin typeface="Arial"/>
              <a:ea typeface="Arial"/>
              <a:cs typeface="Arial"/>
              <a:sym typeface="Arial"/>
            </a:endParaRPr>
          </a:p>
        </p:txBody>
      </p:sp>
      <p:sp>
        <p:nvSpPr>
          <p:cNvPr id="429" name="Google Shape;429;g2d62e21b45d_0_4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2d62e21b45d_0_47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r>
              <a:rPr lang="en-GB">
                <a:latin typeface="Arial"/>
                <a:ea typeface="Arial"/>
                <a:cs typeface="Arial"/>
                <a:sym typeface="Arial"/>
              </a:rPr>
              <a:t>The two red circles are areas where feedback will help students to understand their received grade. </a:t>
            </a:r>
            <a:endParaRPr>
              <a:latin typeface="Arial"/>
              <a:ea typeface="Arial"/>
              <a:cs typeface="Arial"/>
              <a:sym typeface="Arial"/>
            </a:endParaRPr>
          </a:p>
        </p:txBody>
      </p:sp>
      <p:sp>
        <p:nvSpPr>
          <p:cNvPr id="444" name="Google Shape;444;g2d62e21b45d_0_4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2d62e21b45d_0_8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Clr>
                <a:schemeClr val="dk1"/>
              </a:buClr>
              <a:buSzPts val="2400"/>
              <a:buFont typeface="Arial"/>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35" name="Google Shape;235;g2d62e21b45d_0_8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2d62e21b45d_0_49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461" name="Google Shape;461;g2d62e21b45d_0_49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2d6e46681f8_0_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
        <p:nvSpPr>
          <p:cNvPr id="507" name="Google Shape;507;g2d6e46681f8_0_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2d62e21b45d_0_49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Text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471" name="Google Shape;471;g2d62e21b45d_0_49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g2d6e46681f8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
        <p:nvSpPr>
          <p:cNvPr id="497" name="Google Shape;497;g2d6e46681f8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g2d6e46681f8_0_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17" name="Google Shape;517;g2d6e46681f8_0_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g2d6e46681f8_0_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endParaRPr>
              <a:latin typeface="Arial"/>
              <a:ea typeface="Arial"/>
              <a:cs typeface="Arial"/>
              <a:sym typeface="Arial"/>
            </a:endParaRPr>
          </a:p>
        </p:txBody>
      </p:sp>
      <p:sp>
        <p:nvSpPr>
          <p:cNvPr id="527" name="Google Shape;527;g2d6e46681f8_0_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2d6e46681f8_0_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37" name="Google Shape;537;g2d6e46681f8_0_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2d6e46681f8_0_7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47" name="Google Shape;547;g2d6e46681f8_0_7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5"/>
        <p:cNvGrpSpPr/>
        <p:nvPr/>
      </p:nvGrpSpPr>
      <p:grpSpPr>
        <a:xfrm>
          <a:off x="0" y="0"/>
          <a:ext cx="0" cy="0"/>
          <a:chOff x="0" y="0"/>
          <a:chExt cx="0" cy="0"/>
        </a:xfrm>
      </p:grpSpPr>
      <p:sp>
        <p:nvSpPr>
          <p:cNvPr id="556" name="Google Shape;556;g2d6e46681f8_0_8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914400" lvl="1" indent="-355600" algn="l" rtl="0">
              <a:spcBef>
                <a:spcPts val="0"/>
              </a:spcBef>
              <a:spcAft>
                <a:spcPts val="0"/>
              </a:spcAft>
              <a:buClr>
                <a:schemeClr val="dk1"/>
              </a:buClr>
              <a:buSzPts val="2000"/>
              <a:buChar char="–"/>
            </a:pPr>
            <a:r>
              <a:rPr lang="en-GB" sz="2000">
                <a:latin typeface="Arial"/>
                <a:ea typeface="Arial"/>
                <a:cs typeface="Arial"/>
                <a:sym typeface="Arial"/>
              </a:rPr>
              <a:t>In the event of concerns about the quality of provision the University may extend and/or increase levels and duration of second marking and moderation.</a:t>
            </a:r>
            <a:endParaRPr sz="2000">
              <a:latin typeface="Arial"/>
              <a:ea typeface="Arial"/>
              <a:cs typeface="Arial"/>
              <a:sym typeface="Arial"/>
            </a:endParaRPr>
          </a:p>
          <a:p>
            <a:pPr marL="0" lvl="0" indent="0" algn="l" rtl="0">
              <a:lnSpc>
                <a:spcPct val="150000"/>
              </a:lnSpc>
              <a:spcBef>
                <a:spcPts val="1000"/>
              </a:spcBef>
              <a:spcAft>
                <a:spcPts val="0"/>
              </a:spcAft>
              <a:buNone/>
            </a:pPr>
            <a:endParaRPr>
              <a:latin typeface="Arial"/>
              <a:ea typeface="Arial"/>
              <a:cs typeface="Arial"/>
              <a:sym typeface="Arial"/>
            </a:endParaRPr>
          </a:p>
        </p:txBody>
      </p:sp>
      <p:sp>
        <p:nvSpPr>
          <p:cNvPr id="557" name="Google Shape;557;g2d6e46681f8_0_8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5">
          <a:extLst>
            <a:ext uri="{FF2B5EF4-FFF2-40B4-BE49-F238E27FC236}">
              <a16:creationId xmlns:a16="http://schemas.microsoft.com/office/drawing/2014/main" id="{B4F0DA88-4A95-ED44-682A-3002A28C9CF6}"/>
            </a:ext>
          </a:extLst>
        </p:cNvPr>
        <p:cNvGrpSpPr/>
        <p:nvPr/>
      </p:nvGrpSpPr>
      <p:grpSpPr>
        <a:xfrm>
          <a:off x="0" y="0"/>
          <a:ext cx="0" cy="0"/>
          <a:chOff x="0" y="0"/>
          <a:chExt cx="0" cy="0"/>
        </a:xfrm>
      </p:grpSpPr>
      <p:sp>
        <p:nvSpPr>
          <p:cNvPr id="556" name="Google Shape;556;g2d6e46681f8_0_89:notes">
            <a:extLst>
              <a:ext uri="{FF2B5EF4-FFF2-40B4-BE49-F238E27FC236}">
                <a16:creationId xmlns:a16="http://schemas.microsoft.com/office/drawing/2014/main" id="{24323D9D-A7CD-7E49-D288-F20DABAA2B10}"/>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914400" lvl="1" indent="-355600" algn="l" rtl="0">
              <a:spcBef>
                <a:spcPts val="0"/>
              </a:spcBef>
              <a:spcAft>
                <a:spcPts val="0"/>
              </a:spcAft>
              <a:buClr>
                <a:schemeClr val="dk1"/>
              </a:buClr>
              <a:buSzPts val="2000"/>
              <a:buChar char="–"/>
            </a:pPr>
            <a:r>
              <a:rPr lang="en-GB" sz="2000">
                <a:latin typeface="Arial"/>
                <a:ea typeface="Arial"/>
                <a:cs typeface="Arial"/>
                <a:sym typeface="Arial"/>
              </a:rPr>
              <a:t>In the event of concerns about the quality of provision the University may extend and/or increase levels and duration of second marking and moderation.</a:t>
            </a:r>
            <a:endParaRPr sz="2000">
              <a:latin typeface="Arial"/>
              <a:ea typeface="Arial"/>
              <a:cs typeface="Arial"/>
              <a:sym typeface="Arial"/>
            </a:endParaRPr>
          </a:p>
          <a:p>
            <a:pPr marL="0" lvl="0" indent="0" algn="l" rtl="0">
              <a:lnSpc>
                <a:spcPct val="150000"/>
              </a:lnSpc>
              <a:spcBef>
                <a:spcPts val="1000"/>
              </a:spcBef>
              <a:spcAft>
                <a:spcPts val="0"/>
              </a:spcAft>
              <a:buNone/>
            </a:pPr>
            <a:endParaRPr>
              <a:latin typeface="Arial"/>
              <a:ea typeface="Arial"/>
              <a:cs typeface="Arial"/>
              <a:sym typeface="Arial"/>
            </a:endParaRPr>
          </a:p>
        </p:txBody>
      </p:sp>
      <p:sp>
        <p:nvSpPr>
          <p:cNvPr id="557" name="Google Shape;557;g2d6e46681f8_0_89:notes">
            <a:extLst>
              <a:ext uri="{FF2B5EF4-FFF2-40B4-BE49-F238E27FC236}">
                <a16:creationId xmlns:a16="http://schemas.microsoft.com/office/drawing/2014/main" id="{0CC04DC2-51D1-8F6C-8D1A-99143C5469D6}"/>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8083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2d62e21b45d_0_8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Clr>
                <a:schemeClr val="dk1"/>
              </a:buClr>
              <a:buSzPts val="2400"/>
              <a:buFont typeface="Arial"/>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45" name="Google Shape;245;g2d62e21b45d_0_8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5">
          <a:extLst>
            <a:ext uri="{FF2B5EF4-FFF2-40B4-BE49-F238E27FC236}">
              <a16:creationId xmlns:a16="http://schemas.microsoft.com/office/drawing/2014/main" id="{3F01D058-6FFF-9B4E-1222-407966C30394}"/>
            </a:ext>
          </a:extLst>
        </p:cNvPr>
        <p:cNvGrpSpPr/>
        <p:nvPr/>
      </p:nvGrpSpPr>
      <p:grpSpPr>
        <a:xfrm>
          <a:off x="0" y="0"/>
          <a:ext cx="0" cy="0"/>
          <a:chOff x="0" y="0"/>
          <a:chExt cx="0" cy="0"/>
        </a:xfrm>
      </p:grpSpPr>
      <p:sp>
        <p:nvSpPr>
          <p:cNvPr id="556" name="Google Shape;556;g2d6e46681f8_0_89:notes">
            <a:extLst>
              <a:ext uri="{FF2B5EF4-FFF2-40B4-BE49-F238E27FC236}">
                <a16:creationId xmlns:a16="http://schemas.microsoft.com/office/drawing/2014/main" id="{5D76610F-B93E-FB64-B270-121218E8CCDD}"/>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914400" lvl="1" indent="-355600" algn="l" rtl="0">
              <a:spcBef>
                <a:spcPts val="0"/>
              </a:spcBef>
              <a:spcAft>
                <a:spcPts val="0"/>
              </a:spcAft>
              <a:buClr>
                <a:schemeClr val="dk1"/>
              </a:buClr>
              <a:buSzPts val="2000"/>
              <a:buChar char="–"/>
            </a:pPr>
            <a:r>
              <a:rPr lang="en-GB" sz="2000">
                <a:latin typeface="Arial"/>
                <a:ea typeface="Arial"/>
                <a:cs typeface="Arial"/>
                <a:sym typeface="Arial"/>
              </a:rPr>
              <a:t>In the event of concerns about the quality of provision the University may extend and/or increase levels and duration of second marking and moderation.</a:t>
            </a:r>
            <a:endParaRPr sz="2000">
              <a:latin typeface="Arial"/>
              <a:ea typeface="Arial"/>
              <a:cs typeface="Arial"/>
              <a:sym typeface="Arial"/>
            </a:endParaRPr>
          </a:p>
          <a:p>
            <a:pPr marL="0" lvl="0" indent="0" algn="l" rtl="0">
              <a:lnSpc>
                <a:spcPct val="150000"/>
              </a:lnSpc>
              <a:spcBef>
                <a:spcPts val="1000"/>
              </a:spcBef>
              <a:spcAft>
                <a:spcPts val="0"/>
              </a:spcAft>
              <a:buNone/>
            </a:pPr>
            <a:endParaRPr>
              <a:latin typeface="Arial"/>
              <a:ea typeface="Arial"/>
              <a:cs typeface="Arial"/>
              <a:sym typeface="Arial"/>
            </a:endParaRPr>
          </a:p>
        </p:txBody>
      </p:sp>
      <p:sp>
        <p:nvSpPr>
          <p:cNvPr id="557" name="Google Shape;557;g2d6e46681f8_0_89:notes">
            <a:extLst>
              <a:ext uri="{FF2B5EF4-FFF2-40B4-BE49-F238E27FC236}">
                <a16:creationId xmlns:a16="http://schemas.microsoft.com/office/drawing/2014/main" id="{2C718618-0732-10E6-FC7F-85FF89CB6D69}"/>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10813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g2d62e21b45d_0_7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67" name="Google Shape;567;g2d62e21b45d_0_7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Google Shape;575;g2d62e21b45d_0_7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76" name="Google Shape;576;g2d62e21b45d_0_7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2d62e21b45d_0_66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85" name="Google Shape;585;g2d62e21b45d_0_6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3"/>
        <p:cNvGrpSpPr/>
        <p:nvPr/>
      </p:nvGrpSpPr>
      <p:grpSpPr>
        <a:xfrm>
          <a:off x="0" y="0"/>
          <a:ext cx="0" cy="0"/>
          <a:chOff x="0" y="0"/>
          <a:chExt cx="0" cy="0"/>
        </a:xfrm>
      </p:grpSpPr>
      <p:sp>
        <p:nvSpPr>
          <p:cNvPr id="594" name="Google Shape;594;g31aad6ff0ea_0_23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95" name="Google Shape;595;g31aad6ff0ea_0_2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2d62e21b45d_0_3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Clr>
                <a:schemeClr val="dk1"/>
              </a:buClr>
              <a:buSzPts val="2400"/>
              <a:buFont typeface="Arial"/>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55" name="Google Shape;255;g2d62e21b45d_0_3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d62e21b45d_0_3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70" name="Google Shape;270;g2d62e21b45d_0_3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2d62e21b45d_0_3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83" name="Google Shape;283;g2d62e21b45d_0_3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2d62e21b45d_0_36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93" name="Google Shape;293;g2d62e21b45d_0_36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g31aad6ff0ea_0_8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u="sng">
                <a:solidFill>
                  <a:schemeClr val="hlink"/>
                </a:solidFill>
                <a:latin typeface="Arial"/>
                <a:ea typeface="Arial"/>
                <a:cs typeface="Arial"/>
                <a:sym typeface="Arial"/>
                <a:hlinkClick r:id="rId3"/>
              </a:rPr>
              <a:t>https://www.qaa.ac.uk/docs/qaas/focus-on/nus-assessment-and-feedback-benchmarking-tool.pdf?sfvrsn=f37cf481_14</a:t>
            </a:r>
            <a:r>
              <a:rPr lang="en-GB">
                <a:latin typeface="Arial"/>
                <a:ea typeface="Arial"/>
                <a:cs typeface="Arial"/>
                <a:sym typeface="Arial"/>
              </a:rPr>
              <a:t> </a:t>
            </a:r>
            <a:endParaRPr>
              <a:latin typeface="Arial"/>
              <a:ea typeface="Arial"/>
              <a:cs typeface="Arial"/>
              <a:sym typeface="Arial"/>
            </a:endParaRPr>
          </a:p>
        </p:txBody>
      </p:sp>
      <p:sp>
        <p:nvSpPr>
          <p:cNvPr id="303" name="Google Shape;303;g31aad6ff0ea_0_8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2d62e21b45d_0_37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15" name="Google Shape;315;g2d62e21b45d_0_3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4" name="Google Shape;74;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83"/>
        <p:cNvGrpSpPr/>
        <p:nvPr/>
      </p:nvGrpSpPr>
      <p:grpSpPr>
        <a:xfrm>
          <a:off x="0" y="0"/>
          <a:ext cx="0" cy="0"/>
          <a:chOff x="0" y="0"/>
          <a:chExt cx="0" cy="0"/>
        </a:xfrm>
      </p:grpSpPr>
      <p:sp>
        <p:nvSpPr>
          <p:cNvPr id="84" name="Google Shape;84;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800"/>
              <a:buFont typeface="Arial"/>
              <a:buNone/>
              <a:defRPr>
                <a:latin typeface="Arial"/>
                <a:ea typeface="Arial"/>
                <a:cs typeface="Arial"/>
                <a:sym typeface="Arial"/>
              </a:defRPr>
            </a:lvl1pPr>
            <a:lvl2pPr lvl="1">
              <a:spcBef>
                <a:spcPts val="0"/>
              </a:spcBef>
              <a:spcAft>
                <a:spcPts val="0"/>
              </a:spcAft>
              <a:buClr>
                <a:schemeClr val="dk1"/>
              </a:buClr>
              <a:buSzPts val="1400"/>
              <a:buNone/>
              <a:defRPr>
                <a:solidFill>
                  <a:schemeClr val="dk1"/>
                </a:solidFill>
              </a:defRPr>
            </a:lvl2pPr>
            <a:lvl3pPr lvl="2">
              <a:spcBef>
                <a:spcPts val="0"/>
              </a:spcBef>
              <a:spcAft>
                <a:spcPts val="0"/>
              </a:spcAft>
              <a:buClr>
                <a:schemeClr val="dk1"/>
              </a:buClr>
              <a:buSzPts val="1400"/>
              <a:buNone/>
              <a:defRPr>
                <a:solidFill>
                  <a:schemeClr val="dk1"/>
                </a:solidFill>
              </a:defRPr>
            </a:lvl3pPr>
            <a:lvl4pPr lvl="3">
              <a:spcBef>
                <a:spcPts val="0"/>
              </a:spcBef>
              <a:spcAft>
                <a:spcPts val="0"/>
              </a:spcAft>
              <a:buClr>
                <a:schemeClr val="dk1"/>
              </a:buClr>
              <a:buSzPts val="1400"/>
              <a:buNone/>
              <a:defRPr>
                <a:solidFill>
                  <a:schemeClr val="dk1"/>
                </a:solidFill>
              </a:defRPr>
            </a:lvl4pPr>
            <a:lvl5pPr lvl="4">
              <a:spcBef>
                <a:spcPts val="0"/>
              </a:spcBef>
              <a:spcAft>
                <a:spcPts val="0"/>
              </a:spcAft>
              <a:buClr>
                <a:schemeClr val="dk1"/>
              </a:buClr>
              <a:buSzPts val="1400"/>
              <a:buNone/>
              <a:defRPr>
                <a:solidFill>
                  <a:schemeClr val="dk1"/>
                </a:solidFill>
              </a:defRPr>
            </a:lvl5pPr>
            <a:lvl6pPr lvl="5">
              <a:spcBef>
                <a:spcPts val="0"/>
              </a:spcBef>
              <a:spcAft>
                <a:spcPts val="0"/>
              </a:spcAft>
              <a:buClr>
                <a:schemeClr val="dk1"/>
              </a:buClr>
              <a:buSzPts val="1400"/>
              <a:buNone/>
              <a:defRPr>
                <a:solidFill>
                  <a:schemeClr val="dk1"/>
                </a:solidFill>
              </a:defRPr>
            </a:lvl6pPr>
            <a:lvl7pPr lvl="6">
              <a:spcBef>
                <a:spcPts val="0"/>
              </a:spcBef>
              <a:spcAft>
                <a:spcPts val="0"/>
              </a:spcAft>
              <a:buClr>
                <a:schemeClr val="dk1"/>
              </a:buClr>
              <a:buSzPts val="1400"/>
              <a:buNone/>
              <a:defRPr>
                <a:solidFill>
                  <a:schemeClr val="dk1"/>
                </a:solidFill>
              </a:defRPr>
            </a:lvl7pPr>
            <a:lvl8pPr lvl="7">
              <a:spcBef>
                <a:spcPts val="0"/>
              </a:spcBef>
              <a:spcAft>
                <a:spcPts val="0"/>
              </a:spcAft>
              <a:buClr>
                <a:schemeClr val="dk1"/>
              </a:buClr>
              <a:buSzPts val="1400"/>
              <a:buNone/>
              <a:defRPr>
                <a:solidFill>
                  <a:schemeClr val="dk1"/>
                </a:solidFill>
              </a:defRPr>
            </a:lvl8pPr>
            <a:lvl9pPr lvl="8">
              <a:spcBef>
                <a:spcPts val="0"/>
              </a:spcBef>
              <a:spcAft>
                <a:spcPts val="0"/>
              </a:spcAft>
              <a:buClr>
                <a:schemeClr val="dk1"/>
              </a:buClr>
              <a:buSzPts val="1400"/>
              <a:buNone/>
              <a:defRPr>
                <a:solidFill>
                  <a:schemeClr val="dk1"/>
                </a:solidFill>
              </a:defRPr>
            </a:lvl9pPr>
          </a:lstStyle>
          <a:p>
            <a:endParaRPr/>
          </a:p>
        </p:txBody>
      </p:sp>
      <p:sp>
        <p:nvSpPr>
          <p:cNvPr id="85" name="Google Shape;85;p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atin typeface="Arial"/>
                <a:ea typeface="Arial"/>
                <a:cs typeface="Arial"/>
                <a:sym typeface="Arial"/>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6" name="Google Shape;86;p1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87" name="Google Shape;87;p1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88" name="Google Shape;88;p1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chemeClr val="dk1"/>
                </a:solidFill>
              </a:defRPr>
            </a:lvl1pPr>
            <a:lvl2pPr marL="0" lvl="1" indent="0" algn="r">
              <a:spcBef>
                <a:spcPts val="0"/>
              </a:spcBef>
              <a:buNone/>
              <a:defRPr>
                <a:solidFill>
                  <a:schemeClr val="dk1"/>
                </a:solidFill>
              </a:defRPr>
            </a:lvl2pPr>
            <a:lvl3pPr marL="0" lvl="2" indent="0" algn="r">
              <a:spcBef>
                <a:spcPts val="0"/>
              </a:spcBef>
              <a:buNone/>
              <a:defRPr>
                <a:solidFill>
                  <a:schemeClr val="dk1"/>
                </a:solidFill>
              </a:defRPr>
            </a:lvl3pPr>
            <a:lvl4pPr marL="0" lvl="3" indent="0" algn="r">
              <a:spcBef>
                <a:spcPts val="0"/>
              </a:spcBef>
              <a:buNone/>
              <a:defRPr>
                <a:solidFill>
                  <a:schemeClr val="dk1"/>
                </a:solidFill>
              </a:defRPr>
            </a:lvl4pPr>
            <a:lvl5pPr marL="0" lvl="4" indent="0" algn="r">
              <a:spcBef>
                <a:spcPts val="0"/>
              </a:spcBef>
              <a:buNone/>
              <a:defRPr>
                <a:solidFill>
                  <a:schemeClr val="dk1"/>
                </a:solidFill>
              </a:defRPr>
            </a:lvl5pPr>
            <a:lvl6pPr marL="0" lvl="5" indent="0" algn="r">
              <a:spcBef>
                <a:spcPts val="0"/>
              </a:spcBef>
              <a:buNone/>
              <a:defRPr>
                <a:solidFill>
                  <a:schemeClr val="dk1"/>
                </a:solidFill>
              </a:defRPr>
            </a:lvl6pPr>
            <a:lvl7pPr marL="0" lvl="6" indent="0" algn="r">
              <a:spcBef>
                <a:spcPts val="0"/>
              </a:spcBef>
              <a:buNone/>
              <a:defRPr>
                <a:solidFill>
                  <a:schemeClr val="dk1"/>
                </a:solidFill>
              </a:defRPr>
            </a:lvl7pPr>
            <a:lvl8pPr marL="0" lvl="7" indent="0" algn="r">
              <a:spcBef>
                <a:spcPts val="0"/>
              </a:spcBef>
              <a:buNone/>
              <a:defRPr>
                <a:solidFill>
                  <a:schemeClr val="dk1"/>
                </a:solidFill>
              </a:defRPr>
            </a:lvl8pPr>
            <a:lvl9pPr marL="0" lvl="8" indent="0" algn="r">
              <a:spcBef>
                <a:spcPts val="0"/>
              </a:spcBef>
              <a:buNone/>
              <a:defRPr>
                <a:solidFill>
                  <a:schemeClr val="dk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9"/>
        <p:cNvGrpSpPr/>
        <p:nvPr/>
      </p:nvGrpSpPr>
      <p:grpSpPr>
        <a:xfrm>
          <a:off x="0" y="0"/>
          <a:ext cx="0" cy="0"/>
          <a:chOff x="0" y="0"/>
          <a:chExt cx="0" cy="0"/>
        </a:xfrm>
      </p:grpSpPr>
      <p:sp>
        <p:nvSpPr>
          <p:cNvPr id="90" name="Google Shape;90;p14"/>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92" name="Google Shape;92;p1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5"/>
        <p:cNvGrpSpPr/>
        <p:nvPr/>
      </p:nvGrpSpPr>
      <p:grpSpPr>
        <a:xfrm>
          <a:off x="0" y="0"/>
          <a:ext cx="0" cy="0"/>
          <a:chOff x="0" y="0"/>
          <a:chExt cx="0" cy="0"/>
        </a:xfrm>
      </p:grpSpPr>
      <p:sp>
        <p:nvSpPr>
          <p:cNvPr id="96" name="Google Shape;96;p15"/>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15"/>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98" name="Google Shape;98;p1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01"/>
        <p:cNvGrpSpPr/>
        <p:nvPr/>
      </p:nvGrpSpPr>
      <p:grpSpPr>
        <a:xfrm>
          <a:off x="0" y="0"/>
          <a:ext cx="0" cy="0"/>
          <a:chOff x="0" y="0"/>
          <a:chExt cx="0" cy="0"/>
        </a:xfrm>
      </p:grpSpPr>
      <p:sp>
        <p:nvSpPr>
          <p:cNvPr id="102" name="Google Shape;102;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800"/>
              <a:buNone/>
              <a:defRPr/>
            </a:lvl1pPr>
            <a:lvl2pPr lvl="1">
              <a:spcBef>
                <a:spcPts val="0"/>
              </a:spcBef>
              <a:spcAft>
                <a:spcPts val="0"/>
              </a:spcAft>
              <a:buClr>
                <a:schemeClr val="dk1"/>
              </a:buClr>
              <a:buSzPts val="1400"/>
              <a:buNone/>
              <a:defRPr>
                <a:solidFill>
                  <a:schemeClr val="dk1"/>
                </a:solidFill>
              </a:defRPr>
            </a:lvl2pPr>
            <a:lvl3pPr lvl="2">
              <a:spcBef>
                <a:spcPts val="0"/>
              </a:spcBef>
              <a:spcAft>
                <a:spcPts val="0"/>
              </a:spcAft>
              <a:buClr>
                <a:schemeClr val="dk1"/>
              </a:buClr>
              <a:buSzPts val="1400"/>
              <a:buNone/>
              <a:defRPr>
                <a:solidFill>
                  <a:schemeClr val="dk1"/>
                </a:solidFill>
              </a:defRPr>
            </a:lvl3pPr>
            <a:lvl4pPr lvl="3">
              <a:spcBef>
                <a:spcPts val="0"/>
              </a:spcBef>
              <a:spcAft>
                <a:spcPts val="0"/>
              </a:spcAft>
              <a:buClr>
                <a:schemeClr val="dk1"/>
              </a:buClr>
              <a:buSzPts val="1400"/>
              <a:buNone/>
              <a:defRPr>
                <a:solidFill>
                  <a:schemeClr val="dk1"/>
                </a:solidFill>
              </a:defRPr>
            </a:lvl4pPr>
            <a:lvl5pPr lvl="4">
              <a:spcBef>
                <a:spcPts val="0"/>
              </a:spcBef>
              <a:spcAft>
                <a:spcPts val="0"/>
              </a:spcAft>
              <a:buClr>
                <a:schemeClr val="dk1"/>
              </a:buClr>
              <a:buSzPts val="1400"/>
              <a:buNone/>
              <a:defRPr>
                <a:solidFill>
                  <a:schemeClr val="dk1"/>
                </a:solidFill>
              </a:defRPr>
            </a:lvl5pPr>
            <a:lvl6pPr lvl="5">
              <a:spcBef>
                <a:spcPts val="0"/>
              </a:spcBef>
              <a:spcAft>
                <a:spcPts val="0"/>
              </a:spcAft>
              <a:buClr>
                <a:schemeClr val="dk1"/>
              </a:buClr>
              <a:buSzPts val="1400"/>
              <a:buNone/>
              <a:defRPr>
                <a:solidFill>
                  <a:schemeClr val="dk1"/>
                </a:solidFill>
              </a:defRPr>
            </a:lvl6pPr>
            <a:lvl7pPr lvl="6">
              <a:spcBef>
                <a:spcPts val="0"/>
              </a:spcBef>
              <a:spcAft>
                <a:spcPts val="0"/>
              </a:spcAft>
              <a:buClr>
                <a:schemeClr val="dk1"/>
              </a:buClr>
              <a:buSzPts val="1400"/>
              <a:buNone/>
              <a:defRPr>
                <a:solidFill>
                  <a:schemeClr val="dk1"/>
                </a:solidFill>
              </a:defRPr>
            </a:lvl7pPr>
            <a:lvl8pPr lvl="7">
              <a:spcBef>
                <a:spcPts val="0"/>
              </a:spcBef>
              <a:spcAft>
                <a:spcPts val="0"/>
              </a:spcAft>
              <a:buClr>
                <a:schemeClr val="dk1"/>
              </a:buClr>
              <a:buSzPts val="1400"/>
              <a:buNone/>
              <a:defRPr>
                <a:solidFill>
                  <a:schemeClr val="dk1"/>
                </a:solidFill>
              </a:defRPr>
            </a:lvl8pPr>
            <a:lvl9pPr lvl="8">
              <a:spcBef>
                <a:spcPts val="0"/>
              </a:spcBef>
              <a:spcAft>
                <a:spcPts val="0"/>
              </a:spcAft>
              <a:buClr>
                <a:schemeClr val="dk1"/>
              </a:buClr>
              <a:buSzPts val="1400"/>
              <a:buNone/>
              <a:defRPr>
                <a:solidFill>
                  <a:schemeClr val="dk1"/>
                </a:solidFill>
              </a:defRPr>
            </a:lvl9pPr>
          </a:lstStyle>
          <a:p>
            <a:endParaRPr/>
          </a:p>
        </p:txBody>
      </p:sp>
      <p:sp>
        <p:nvSpPr>
          <p:cNvPr id="103" name="Google Shape;103;p16"/>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104" name="Google Shape;104;p16"/>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105" name="Google Shape;105;p16"/>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06" name="Google Shape;106;p16"/>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07" name="Google Shape;107;p1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chemeClr val="dk1"/>
                </a:solidFill>
              </a:defRPr>
            </a:lvl1pPr>
            <a:lvl2pPr marL="0" lvl="1" indent="0" algn="r">
              <a:spcBef>
                <a:spcPts val="0"/>
              </a:spcBef>
              <a:buNone/>
              <a:defRPr>
                <a:solidFill>
                  <a:schemeClr val="dk1"/>
                </a:solidFill>
              </a:defRPr>
            </a:lvl2pPr>
            <a:lvl3pPr marL="0" lvl="2" indent="0" algn="r">
              <a:spcBef>
                <a:spcPts val="0"/>
              </a:spcBef>
              <a:buNone/>
              <a:defRPr>
                <a:solidFill>
                  <a:schemeClr val="dk1"/>
                </a:solidFill>
              </a:defRPr>
            </a:lvl3pPr>
            <a:lvl4pPr marL="0" lvl="3" indent="0" algn="r">
              <a:spcBef>
                <a:spcPts val="0"/>
              </a:spcBef>
              <a:buNone/>
              <a:defRPr>
                <a:solidFill>
                  <a:schemeClr val="dk1"/>
                </a:solidFill>
              </a:defRPr>
            </a:lvl4pPr>
            <a:lvl5pPr marL="0" lvl="4" indent="0" algn="r">
              <a:spcBef>
                <a:spcPts val="0"/>
              </a:spcBef>
              <a:buNone/>
              <a:defRPr>
                <a:solidFill>
                  <a:schemeClr val="dk1"/>
                </a:solidFill>
              </a:defRPr>
            </a:lvl5pPr>
            <a:lvl6pPr marL="0" lvl="5" indent="0" algn="r">
              <a:spcBef>
                <a:spcPts val="0"/>
              </a:spcBef>
              <a:buNone/>
              <a:defRPr>
                <a:solidFill>
                  <a:schemeClr val="dk1"/>
                </a:solidFill>
              </a:defRPr>
            </a:lvl6pPr>
            <a:lvl7pPr marL="0" lvl="6" indent="0" algn="r">
              <a:spcBef>
                <a:spcPts val="0"/>
              </a:spcBef>
              <a:buNone/>
              <a:defRPr>
                <a:solidFill>
                  <a:schemeClr val="dk1"/>
                </a:solidFill>
              </a:defRPr>
            </a:lvl7pPr>
            <a:lvl8pPr marL="0" lvl="7" indent="0" algn="r">
              <a:spcBef>
                <a:spcPts val="0"/>
              </a:spcBef>
              <a:buNone/>
              <a:defRPr>
                <a:solidFill>
                  <a:schemeClr val="dk1"/>
                </a:solidFill>
              </a:defRPr>
            </a:lvl8pPr>
            <a:lvl9pPr marL="0" lvl="8" indent="0" algn="r">
              <a:spcBef>
                <a:spcPts val="0"/>
              </a:spcBef>
              <a:buNone/>
              <a:defRPr>
                <a:solidFill>
                  <a:schemeClr val="dk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17"/>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SzPts val="2400"/>
              <a:buNone/>
              <a:defRPr sz="2400" b="1"/>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SzPts val="1600"/>
              <a:buNone/>
              <a:defRPr sz="1600" b="1"/>
            </a:lvl6pPr>
            <a:lvl7pPr marL="3200400" lvl="6" indent="-228600" algn="l">
              <a:spcBef>
                <a:spcPts val="320"/>
              </a:spcBef>
              <a:spcAft>
                <a:spcPts val="0"/>
              </a:spcAft>
              <a:buSzPts val="1600"/>
              <a:buNone/>
              <a:defRPr sz="1600" b="1"/>
            </a:lvl7pPr>
            <a:lvl8pPr marL="3657600" lvl="7" indent="-228600" algn="l">
              <a:spcBef>
                <a:spcPts val="320"/>
              </a:spcBef>
              <a:spcAft>
                <a:spcPts val="0"/>
              </a:spcAft>
              <a:buSzPts val="1600"/>
              <a:buNone/>
              <a:defRPr sz="1600" b="1"/>
            </a:lvl8pPr>
            <a:lvl9pPr marL="4114800" lvl="8" indent="-228600" algn="l">
              <a:spcBef>
                <a:spcPts val="320"/>
              </a:spcBef>
              <a:spcAft>
                <a:spcPts val="0"/>
              </a:spcAft>
              <a:buSzPts val="1600"/>
              <a:buNone/>
              <a:defRPr sz="1600" b="1"/>
            </a:lvl9pPr>
          </a:lstStyle>
          <a:p>
            <a:endParaRPr/>
          </a:p>
        </p:txBody>
      </p:sp>
      <p:sp>
        <p:nvSpPr>
          <p:cNvPr id="111" name="Google Shape;111;p17"/>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12" name="Google Shape;112;p17"/>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13" name="Google Shape;113;p17"/>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14" name="Google Shape;114;p17"/>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17"/>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1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17"/>
        <p:cNvGrpSpPr/>
        <p:nvPr/>
      </p:nvGrpSpPr>
      <p:grpSpPr>
        <a:xfrm>
          <a:off x="0" y="0"/>
          <a:ext cx="0" cy="0"/>
          <a:chOff x="0" y="0"/>
          <a:chExt cx="0" cy="0"/>
        </a:xfrm>
      </p:grpSpPr>
      <p:sp>
        <p:nvSpPr>
          <p:cNvPr id="118" name="Google Shape;118;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800"/>
              <a:buNone/>
              <a:defRPr/>
            </a:lvl1pPr>
            <a:lvl2pPr lvl="1">
              <a:spcBef>
                <a:spcPts val="0"/>
              </a:spcBef>
              <a:spcAft>
                <a:spcPts val="0"/>
              </a:spcAft>
              <a:buClr>
                <a:schemeClr val="dk1"/>
              </a:buClr>
              <a:buSzPts val="1400"/>
              <a:buNone/>
              <a:defRPr>
                <a:solidFill>
                  <a:schemeClr val="dk1"/>
                </a:solidFill>
              </a:defRPr>
            </a:lvl2pPr>
            <a:lvl3pPr lvl="2">
              <a:spcBef>
                <a:spcPts val="0"/>
              </a:spcBef>
              <a:spcAft>
                <a:spcPts val="0"/>
              </a:spcAft>
              <a:buClr>
                <a:schemeClr val="dk1"/>
              </a:buClr>
              <a:buSzPts val="1400"/>
              <a:buNone/>
              <a:defRPr>
                <a:solidFill>
                  <a:schemeClr val="dk1"/>
                </a:solidFill>
              </a:defRPr>
            </a:lvl3pPr>
            <a:lvl4pPr lvl="3">
              <a:spcBef>
                <a:spcPts val="0"/>
              </a:spcBef>
              <a:spcAft>
                <a:spcPts val="0"/>
              </a:spcAft>
              <a:buClr>
                <a:schemeClr val="dk1"/>
              </a:buClr>
              <a:buSzPts val="1400"/>
              <a:buNone/>
              <a:defRPr>
                <a:solidFill>
                  <a:schemeClr val="dk1"/>
                </a:solidFill>
              </a:defRPr>
            </a:lvl4pPr>
            <a:lvl5pPr lvl="4">
              <a:spcBef>
                <a:spcPts val="0"/>
              </a:spcBef>
              <a:spcAft>
                <a:spcPts val="0"/>
              </a:spcAft>
              <a:buClr>
                <a:schemeClr val="dk1"/>
              </a:buClr>
              <a:buSzPts val="1400"/>
              <a:buNone/>
              <a:defRPr>
                <a:solidFill>
                  <a:schemeClr val="dk1"/>
                </a:solidFill>
              </a:defRPr>
            </a:lvl5pPr>
            <a:lvl6pPr lvl="5">
              <a:spcBef>
                <a:spcPts val="0"/>
              </a:spcBef>
              <a:spcAft>
                <a:spcPts val="0"/>
              </a:spcAft>
              <a:buClr>
                <a:schemeClr val="dk1"/>
              </a:buClr>
              <a:buSzPts val="1400"/>
              <a:buNone/>
              <a:defRPr>
                <a:solidFill>
                  <a:schemeClr val="dk1"/>
                </a:solidFill>
              </a:defRPr>
            </a:lvl6pPr>
            <a:lvl7pPr lvl="6">
              <a:spcBef>
                <a:spcPts val="0"/>
              </a:spcBef>
              <a:spcAft>
                <a:spcPts val="0"/>
              </a:spcAft>
              <a:buClr>
                <a:schemeClr val="dk1"/>
              </a:buClr>
              <a:buSzPts val="1400"/>
              <a:buNone/>
              <a:defRPr>
                <a:solidFill>
                  <a:schemeClr val="dk1"/>
                </a:solidFill>
              </a:defRPr>
            </a:lvl7pPr>
            <a:lvl8pPr lvl="7">
              <a:spcBef>
                <a:spcPts val="0"/>
              </a:spcBef>
              <a:spcAft>
                <a:spcPts val="0"/>
              </a:spcAft>
              <a:buClr>
                <a:schemeClr val="dk1"/>
              </a:buClr>
              <a:buSzPts val="1400"/>
              <a:buNone/>
              <a:defRPr>
                <a:solidFill>
                  <a:schemeClr val="dk1"/>
                </a:solidFill>
              </a:defRPr>
            </a:lvl8pPr>
            <a:lvl9pPr lvl="8">
              <a:spcBef>
                <a:spcPts val="0"/>
              </a:spcBef>
              <a:spcAft>
                <a:spcPts val="0"/>
              </a:spcAft>
              <a:buClr>
                <a:schemeClr val="dk1"/>
              </a:buClr>
              <a:buSzPts val="1400"/>
              <a:buNone/>
              <a:defRPr>
                <a:solidFill>
                  <a:schemeClr val="dk1"/>
                </a:solidFill>
              </a:defRPr>
            </a:lvl9pPr>
          </a:lstStyle>
          <a:p>
            <a:endParaRPr/>
          </a:p>
        </p:txBody>
      </p:sp>
      <p:sp>
        <p:nvSpPr>
          <p:cNvPr id="119" name="Google Shape;119;p18"/>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20" name="Google Shape;120;p18"/>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21" name="Google Shape;121;p1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chemeClr val="dk1"/>
                </a:solidFill>
              </a:defRPr>
            </a:lvl1pPr>
            <a:lvl2pPr marL="0" lvl="1" indent="0" algn="r">
              <a:spcBef>
                <a:spcPts val="0"/>
              </a:spcBef>
              <a:buNone/>
              <a:defRPr>
                <a:solidFill>
                  <a:schemeClr val="dk1"/>
                </a:solidFill>
              </a:defRPr>
            </a:lvl2pPr>
            <a:lvl3pPr marL="0" lvl="2" indent="0" algn="r">
              <a:spcBef>
                <a:spcPts val="0"/>
              </a:spcBef>
              <a:buNone/>
              <a:defRPr>
                <a:solidFill>
                  <a:schemeClr val="dk1"/>
                </a:solidFill>
              </a:defRPr>
            </a:lvl3pPr>
            <a:lvl4pPr marL="0" lvl="3" indent="0" algn="r">
              <a:spcBef>
                <a:spcPts val="0"/>
              </a:spcBef>
              <a:buNone/>
              <a:defRPr>
                <a:solidFill>
                  <a:schemeClr val="dk1"/>
                </a:solidFill>
              </a:defRPr>
            </a:lvl4pPr>
            <a:lvl5pPr marL="0" lvl="4" indent="0" algn="r">
              <a:spcBef>
                <a:spcPts val="0"/>
              </a:spcBef>
              <a:buNone/>
              <a:defRPr>
                <a:solidFill>
                  <a:schemeClr val="dk1"/>
                </a:solidFill>
              </a:defRPr>
            </a:lvl5pPr>
            <a:lvl6pPr marL="0" lvl="5" indent="0" algn="r">
              <a:spcBef>
                <a:spcPts val="0"/>
              </a:spcBef>
              <a:buNone/>
              <a:defRPr>
                <a:solidFill>
                  <a:schemeClr val="dk1"/>
                </a:solidFill>
              </a:defRPr>
            </a:lvl6pPr>
            <a:lvl7pPr marL="0" lvl="6" indent="0" algn="r">
              <a:spcBef>
                <a:spcPts val="0"/>
              </a:spcBef>
              <a:buNone/>
              <a:defRPr>
                <a:solidFill>
                  <a:schemeClr val="dk1"/>
                </a:solidFill>
              </a:defRPr>
            </a:lvl7pPr>
            <a:lvl8pPr marL="0" lvl="7" indent="0" algn="r">
              <a:spcBef>
                <a:spcPts val="0"/>
              </a:spcBef>
              <a:buNone/>
              <a:defRPr>
                <a:solidFill>
                  <a:schemeClr val="dk1"/>
                </a:solidFill>
              </a:defRPr>
            </a:lvl8pPr>
            <a:lvl9pPr marL="0" lvl="8" indent="0" algn="r">
              <a:spcBef>
                <a:spcPts val="0"/>
              </a:spcBef>
              <a:buNone/>
              <a:defRPr>
                <a:solidFill>
                  <a:schemeClr val="dk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1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4" name="Google Shape;124;p1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1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457200" y="273050"/>
            <a:ext cx="3008400" cy="11622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8" name="Google Shape;128;p20"/>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29" name="Google Shape;129;p20"/>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30" name="Google Shape;130;p2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2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2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5" name="Google Shape;135;p21"/>
          <p:cNvSpPr>
            <a:spLocks noGrp="1"/>
          </p:cNvSpPr>
          <p:nvPr>
            <p:ph type="pic" idx="2"/>
          </p:nvPr>
        </p:nvSpPr>
        <p:spPr>
          <a:xfrm>
            <a:off x="1792288" y="612775"/>
            <a:ext cx="5486400" cy="4114800"/>
          </a:xfrm>
          <a:prstGeom prst="rect">
            <a:avLst/>
          </a:prstGeom>
          <a:noFill/>
          <a:ln>
            <a:noFill/>
          </a:ln>
        </p:spPr>
      </p:sp>
      <p:sp>
        <p:nvSpPr>
          <p:cNvPr id="136" name="Google Shape;136;p21"/>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37" name="Google Shape;137;p2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2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2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0"/>
        <p:cNvGrpSpPr/>
        <p:nvPr/>
      </p:nvGrpSpPr>
      <p:grpSpPr>
        <a:xfrm>
          <a:off x="0" y="0"/>
          <a:ext cx="0" cy="0"/>
          <a:chOff x="0" y="0"/>
          <a:chExt cx="0" cy="0"/>
        </a:xfrm>
      </p:grpSpPr>
      <p:sp>
        <p:nvSpPr>
          <p:cNvPr id="141" name="Google Shape;141;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2" name="Google Shape;142;p22"/>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3" name="Google Shape;143;p2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2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2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8" name="Google Shape;148;p23"/>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9" name="Google Shape;149;p2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2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7"/>
        <p:cNvGrpSpPr/>
        <p:nvPr/>
      </p:nvGrpSpPr>
      <p:grpSpPr>
        <a:xfrm>
          <a:off x="0" y="0"/>
          <a:ext cx="0" cy="0"/>
          <a:chOff x="0" y="0"/>
          <a:chExt cx="0" cy="0"/>
        </a:xfrm>
      </p:grpSpPr>
      <p:sp>
        <p:nvSpPr>
          <p:cNvPr id="158" name="Google Shape;158;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9" name="Google Shape;159;p2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0" name="Google Shape;160;p2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1" name="Google Shape;161;p2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2"/>
        <p:cNvGrpSpPr/>
        <p:nvPr/>
      </p:nvGrpSpPr>
      <p:grpSpPr>
        <a:xfrm>
          <a:off x="0" y="0"/>
          <a:ext cx="0" cy="0"/>
          <a:chOff x="0" y="0"/>
          <a:chExt cx="0" cy="0"/>
        </a:xfrm>
      </p:grpSpPr>
      <p:sp>
        <p:nvSpPr>
          <p:cNvPr id="163" name="Google Shape;163;p26"/>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4" name="Google Shape;164;p26"/>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65" name="Google Shape;165;p26"/>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6" name="Google Shape;166;p26"/>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7"/>
        <p:cNvGrpSpPr/>
        <p:nvPr/>
      </p:nvGrpSpPr>
      <p:grpSpPr>
        <a:xfrm>
          <a:off x="0" y="0"/>
          <a:ext cx="0" cy="0"/>
          <a:chOff x="0" y="0"/>
          <a:chExt cx="0" cy="0"/>
        </a:xfrm>
      </p:grpSpPr>
      <p:sp>
        <p:nvSpPr>
          <p:cNvPr id="168" name="Google Shape;168;p27"/>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9" name="Google Shape;169;p27"/>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70" name="Google Shape;170;p27"/>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1" name="Google Shape;171;p27"/>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72"/>
        <p:cNvGrpSpPr/>
        <p:nvPr/>
      </p:nvGrpSpPr>
      <p:grpSpPr>
        <a:xfrm>
          <a:off x="0" y="0"/>
          <a:ext cx="0" cy="0"/>
          <a:chOff x="0" y="0"/>
          <a:chExt cx="0" cy="0"/>
        </a:xfrm>
      </p:grpSpPr>
      <p:sp>
        <p:nvSpPr>
          <p:cNvPr id="173" name="Google Shape;173;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4" name="Google Shape;174;p28"/>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75" name="Google Shape;175;p28"/>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76" name="Google Shape;176;p28"/>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7" name="Google Shape;177;p28"/>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8" name="Google Shape;178;p2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79"/>
        <p:cNvGrpSpPr/>
        <p:nvPr/>
      </p:nvGrpSpPr>
      <p:grpSpPr>
        <a:xfrm>
          <a:off x="0" y="0"/>
          <a:ext cx="0" cy="0"/>
          <a:chOff x="0" y="0"/>
          <a:chExt cx="0" cy="0"/>
        </a:xfrm>
      </p:grpSpPr>
      <p:sp>
        <p:nvSpPr>
          <p:cNvPr id="180" name="Google Shape;180;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1" name="Google Shape;181;p29"/>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82" name="Google Shape;182;p29"/>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83" name="Google Shape;183;p29"/>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84" name="Google Shape;184;p29"/>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85" name="Google Shape;185;p2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6" name="Google Shape;186;p2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7" name="Google Shape;187;p2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8"/>
        <p:cNvGrpSpPr/>
        <p:nvPr/>
      </p:nvGrpSpPr>
      <p:grpSpPr>
        <a:xfrm>
          <a:off x="0" y="0"/>
          <a:ext cx="0" cy="0"/>
          <a:chOff x="0" y="0"/>
          <a:chExt cx="0" cy="0"/>
        </a:xfrm>
      </p:grpSpPr>
      <p:sp>
        <p:nvSpPr>
          <p:cNvPr id="189" name="Google Shape;189;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0" name="Google Shape;190;p3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1" name="Google Shape;191;p3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2" name="Google Shape;192;p3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3"/>
        <p:cNvGrpSpPr/>
        <p:nvPr/>
      </p:nvGrpSpPr>
      <p:grpSpPr>
        <a:xfrm>
          <a:off x="0" y="0"/>
          <a:ext cx="0" cy="0"/>
          <a:chOff x="0" y="0"/>
          <a:chExt cx="0" cy="0"/>
        </a:xfrm>
      </p:grpSpPr>
      <p:sp>
        <p:nvSpPr>
          <p:cNvPr id="194" name="Google Shape;194;p3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5" name="Google Shape;195;p3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6" name="Google Shape;196;p3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97"/>
        <p:cNvGrpSpPr/>
        <p:nvPr/>
      </p:nvGrpSpPr>
      <p:grpSpPr>
        <a:xfrm>
          <a:off x="0" y="0"/>
          <a:ext cx="0" cy="0"/>
          <a:chOff x="0" y="0"/>
          <a:chExt cx="0" cy="0"/>
        </a:xfrm>
      </p:grpSpPr>
      <p:sp>
        <p:nvSpPr>
          <p:cNvPr id="198" name="Google Shape;198;p32"/>
          <p:cNvSpPr txBox="1">
            <a:spLocks noGrp="1"/>
          </p:cNvSpPr>
          <p:nvPr>
            <p:ph type="title"/>
          </p:nvPr>
        </p:nvSpPr>
        <p:spPr>
          <a:xfrm>
            <a:off x="457200" y="273050"/>
            <a:ext cx="3008400" cy="11622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9" name="Google Shape;199;p32"/>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200" name="Google Shape;200;p32"/>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01" name="Google Shape;201;p3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2" name="Google Shape;202;p3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3" name="Google Shape;203;p3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29" name="Google Shape;29;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04"/>
        <p:cNvGrpSpPr/>
        <p:nvPr/>
      </p:nvGrpSpPr>
      <p:grpSpPr>
        <a:xfrm>
          <a:off x="0" y="0"/>
          <a:ext cx="0" cy="0"/>
          <a:chOff x="0" y="0"/>
          <a:chExt cx="0" cy="0"/>
        </a:xfrm>
      </p:grpSpPr>
      <p:sp>
        <p:nvSpPr>
          <p:cNvPr id="205" name="Google Shape;205;p33"/>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6" name="Google Shape;206;p33"/>
          <p:cNvSpPr>
            <a:spLocks noGrp="1"/>
          </p:cNvSpPr>
          <p:nvPr>
            <p:ph type="pic" idx="2"/>
          </p:nvPr>
        </p:nvSpPr>
        <p:spPr>
          <a:xfrm>
            <a:off x="1792288" y="612775"/>
            <a:ext cx="5486400" cy="4114800"/>
          </a:xfrm>
          <a:prstGeom prst="rect">
            <a:avLst/>
          </a:prstGeom>
          <a:noFill/>
          <a:ln>
            <a:noFill/>
          </a:ln>
        </p:spPr>
      </p:sp>
      <p:sp>
        <p:nvSpPr>
          <p:cNvPr id="207" name="Google Shape;207;p33"/>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08" name="Google Shape;208;p3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9" name="Google Shape;209;p3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0" name="Google Shape;210;p3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11"/>
        <p:cNvGrpSpPr/>
        <p:nvPr/>
      </p:nvGrpSpPr>
      <p:grpSpPr>
        <a:xfrm>
          <a:off x="0" y="0"/>
          <a:ext cx="0" cy="0"/>
          <a:chOff x="0" y="0"/>
          <a:chExt cx="0" cy="0"/>
        </a:xfrm>
      </p:grpSpPr>
      <p:sp>
        <p:nvSpPr>
          <p:cNvPr id="212" name="Google Shape;212;p3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3" name="Google Shape;213;p34"/>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14" name="Google Shape;214;p3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5" name="Google Shape;215;p3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6" name="Google Shape;216;p3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17"/>
        <p:cNvGrpSpPr/>
        <p:nvPr/>
      </p:nvGrpSpPr>
      <p:grpSpPr>
        <a:xfrm>
          <a:off x="0" y="0"/>
          <a:ext cx="0" cy="0"/>
          <a:chOff x="0" y="0"/>
          <a:chExt cx="0" cy="0"/>
        </a:xfrm>
      </p:grpSpPr>
      <p:sp>
        <p:nvSpPr>
          <p:cNvPr id="218" name="Google Shape;218;p35"/>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9" name="Google Shape;219;p35"/>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0" name="Google Shape;220;p3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1" name="Google Shape;221;p3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2" name="Google Shape;222;p3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5" name="Google Shape;35;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sp>
        <p:nvSpPr>
          <p:cNvPr id="48" name="Google Shape;48;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4" name="Google Shape;54;p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a:spLocks noGrp="1"/>
          </p:cNvSpPr>
          <p:nvPr>
            <p:ph type="pic" idx="2"/>
          </p:nvPr>
        </p:nvSpPr>
        <p:spPr>
          <a:xfrm>
            <a:off x="1792288" y="612775"/>
            <a:ext cx="5486400" cy="4114800"/>
          </a:xfrm>
          <a:prstGeom prst="rect">
            <a:avLst/>
          </a:prstGeom>
          <a:noFill/>
          <a:ln>
            <a:noFill/>
          </a:ln>
        </p:spPr>
      </p:sp>
      <p:sp>
        <p:nvSpPr>
          <p:cNvPr id="61" name="Google Shape;61;p9"/>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8" name="Google Shape;68;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7"/>
        <p:cNvGrpSpPr/>
        <p:nvPr/>
      </p:nvGrpSpPr>
      <p:grpSpPr>
        <a:xfrm>
          <a:off x="0" y="0"/>
          <a:ext cx="0" cy="0"/>
          <a:chOff x="0" y="0"/>
          <a:chExt cx="0" cy="0"/>
        </a:xfrm>
      </p:grpSpPr>
      <p:sp>
        <p:nvSpPr>
          <p:cNvPr id="78" name="Google Shape;78;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9" name="Google Shape;79;p1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marR="0" lvl="0" indent="-431800" algn="l">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R="0" lvl="0" algn="l">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1" name="Google Shape;81;p1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ctr">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spcBef>
                <a:spcPts val="0"/>
              </a:spcBef>
              <a:buNone/>
              <a:defRPr sz="1200" b="0" i="0" u="none" strike="noStrike" cap="none">
                <a:solidFill>
                  <a:srgbClr val="888888"/>
                </a:solidFill>
                <a:latin typeface="Calibri"/>
                <a:ea typeface="Calibri"/>
                <a:cs typeface="Calibri"/>
                <a:sym typeface="Calibri"/>
              </a:defRPr>
            </a:lvl1pPr>
            <a:lvl2pPr marL="0" marR="0" lvl="1" indent="0" algn="r">
              <a:spcBef>
                <a:spcPts val="0"/>
              </a:spcBef>
              <a:buNone/>
              <a:defRPr sz="1200" b="0" i="0" u="none" strike="noStrike" cap="none">
                <a:solidFill>
                  <a:srgbClr val="888888"/>
                </a:solidFill>
                <a:latin typeface="Calibri"/>
                <a:ea typeface="Calibri"/>
                <a:cs typeface="Calibri"/>
                <a:sym typeface="Calibri"/>
              </a:defRPr>
            </a:lvl2pPr>
            <a:lvl3pPr marL="0" marR="0" lvl="2" indent="0" algn="r">
              <a:spcBef>
                <a:spcPts val="0"/>
              </a:spcBef>
              <a:buNone/>
              <a:defRPr sz="1200" b="0" i="0" u="none" strike="noStrike" cap="none">
                <a:solidFill>
                  <a:srgbClr val="888888"/>
                </a:solidFill>
                <a:latin typeface="Calibri"/>
                <a:ea typeface="Calibri"/>
                <a:cs typeface="Calibri"/>
                <a:sym typeface="Calibri"/>
              </a:defRPr>
            </a:lvl3pPr>
            <a:lvl4pPr marL="0" marR="0" lvl="3" indent="0" algn="r">
              <a:spcBef>
                <a:spcPts val="0"/>
              </a:spcBef>
              <a:buNone/>
              <a:defRPr sz="1200" b="0" i="0" u="none" strike="noStrike" cap="none">
                <a:solidFill>
                  <a:srgbClr val="888888"/>
                </a:solidFill>
                <a:latin typeface="Calibri"/>
                <a:ea typeface="Calibri"/>
                <a:cs typeface="Calibri"/>
                <a:sym typeface="Calibri"/>
              </a:defRPr>
            </a:lvl4pPr>
            <a:lvl5pPr marL="0" marR="0" lvl="4" indent="0" algn="r">
              <a:spcBef>
                <a:spcPts val="0"/>
              </a:spcBef>
              <a:buNone/>
              <a:defRPr sz="1200" b="0" i="0" u="none" strike="noStrike" cap="none">
                <a:solidFill>
                  <a:srgbClr val="888888"/>
                </a:solidFill>
                <a:latin typeface="Calibri"/>
                <a:ea typeface="Calibri"/>
                <a:cs typeface="Calibri"/>
                <a:sym typeface="Calibri"/>
              </a:defRPr>
            </a:lvl5pPr>
            <a:lvl6pPr marL="0" marR="0" lvl="5" indent="0" algn="r">
              <a:spcBef>
                <a:spcPts val="0"/>
              </a:spcBef>
              <a:buNone/>
              <a:defRPr sz="1200" b="0" i="0" u="none" strike="noStrike" cap="none">
                <a:solidFill>
                  <a:srgbClr val="888888"/>
                </a:solidFill>
                <a:latin typeface="Calibri"/>
                <a:ea typeface="Calibri"/>
                <a:cs typeface="Calibri"/>
                <a:sym typeface="Calibri"/>
              </a:defRPr>
            </a:lvl6pPr>
            <a:lvl7pPr marL="0" marR="0" lvl="6" indent="0" algn="r">
              <a:spcBef>
                <a:spcPts val="0"/>
              </a:spcBef>
              <a:buNone/>
              <a:defRPr sz="1200" b="0" i="0" u="none" strike="noStrike" cap="none">
                <a:solidFill>
                  <a:srgbClr val="888888"/>
                </a:solidFill>
                <a:latin typeface="Calibri"/>
                <a:ea typeface="Calibri"/>
                <a:cs typeface="Calibri"/>
                <a:sym typeface="Calibri"/>
              </a:defRPr>
            </a:lvl7pPr>
            <a:lvl8pPr marL="0" marR="0" lvl="7" indent="0" algn="r">
              <a:spcBef>
                <a:spcPts val="0"/>
              </a:spcBef>
              <a:buNone/>
              <a:defRPr sz="1200" b="0" i="0" u="none" strike="noStrike" cap="none">
                <a:solidFill>
                  <a:srgbClr val="888888"/>
                </a:solidFill>
                <a:latin typeface="Calibri"/>
                <a:ea typeface="Calibri"/>
                <a:cs typeface="Calibri"/>
                <a:sym typeface="Calibri"/>
              </a:defRPr>
            </a:lvl8pPr>
            <a:lvl9pPr marL="0" marR="0" lvl="8" indent="0" algn="r">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2"/>
        <p:cNvGrpSpPr/>
        <p:nvPr/>
      </p:nvGrpSpPr>
      <p:grpSpPr>
        <a:xfrm>
          <a:off x="0" y="0"/>
          <a:ext cx="0" cy="0"/>
          <a:chOff x="0" y="0"/>
          <a:chExt cx="0" cy="0"/>
        </a:xfrm>
      </p:grpSpPr>
      <p:sp>
        <p:nvSpPr>
          <p:cNvPr id="153" name="Google Shape;153;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54" name="Google Shape;154;p2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marR="0" lvl="0" indent="-431800" algn="l">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5" name="Google Shape;155;p2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R="0" lvl="0" algn="l">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6" name="Google Shape;156;p2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ctr">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2.xml"/><Relationship Id="rId5" Type="http://schemas.openxmlformats.org/officeDocument/2006/relationships/image" Target="../media/image4.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hyperlink" Target="https://www.enhancingfeedback.ed.ac.uk/documents/id353_senlef_guide.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hyperlink" Target="https://www.enhancingfeedback.ed.ac.uk/documents/id353_senlef_guide.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hyperlink" Target="https://www.bathspa.ac.uk/about-us/governance/policies/"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hyperlink" Target="https://www.bathspa.ac.uk/about-us/governance/policies/"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11.xml"/><Relationship Id="rId6" Type="http://schemas.openxmlformats.org/officeDocument/2006/relationships/hyperlink" Target="https://www.bathspa.ac.uk/students/ask/academic-integrity/" TargetMode="External"/><Relationship Id="rId5" Type="http://schemas.openxmlformats.org/officeDocument/2006/relationships/hyperlink" Target="https://www.bathspa.ac.uk/media/bathspaacuk/about-us/governance/Academic-Integrity-and-Misconduct-Policy.pdf"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8" Type="http://schemas.openxmlformats.org/officeDocument/2006/relationships/hyperlink" Target="https://www.enhancingfeedback.ed.ac.uk/documents/id353_senlef_guide.pdf" TargetMode="External"/><Relationship Id="rId3" Type="http://schemas.openxmlformats.org/officeDocument/2006/relationships/image" Target="../media/image5.png"/><Relationship Id="rId7" Type="http://schemas.openxmlformats.org/officeDocument/2006/relationships/hyperlink" Target="https://s3.eu-west-2.amazonaws.com/assets.creode.advancehe-document-manager/documents/hea/private/resources/id477_aligning_teaching_for_constructing_learning_1568036613.pdf" TargetMode="External"/><Relationship Id="rId2" Type="http://schemas.openxmlformats.org/officeDocument/2006/relationships/notesSlide" Target="../notesSlides/notesSlide33.xml"/><Relationship Id="rId1" Type="http://schemas.openxmlformats.org/officeDocument/2006/relationships/slideLayout" Target="../slideLayouts/slideLayout11.xml"/><Relationship Id="rId6" Type="http://schemas.openxmlformats.org/officeDocument/2006/relationships/hyperlink" Target="https://quincycollege.edu/wp-content/uploads/Anderson-and-Krathwohl_Revised-Blooms-Taxonomy.pdf" TargetMode="External"/><Relationship Id="rId5" Type="http://schemas.openxmlformats.org/officeDocument/2006/relationships/hyperlink" Target="https://haqaa2.obsglob.org/wp-content/uploads/2020/11/2001_Anderson_A-taxonomy-for-learning-teaching-and-assessing.-A-Revision.pdf" TargetMode="External"/><Relationship Id="rId10" Type="http://schemas.openxmlformats.org/officeDocument/2006/relationships/image" Target="../media/image4.png"/><Relationship Id="rId4" Type="http://schemas.openxmlformats.org/officeDocument/2006/relationships/hyperlink" Target="https://web.archive.org/web/20201212072520id_/https:/www.uky.edu/~rsand1/china2018/texts/Bloom%20et%20al%20-Taxonomy%20of%20Educational%20Objectives.pdf" TargetMode="External"/><Relationship Id="rId9" Type="http://schemas.openxmlformats.org/officeDocument/2006/relationships/hyperlink" Target="https://www.bathspa.ac.uk/media/bathspaacuk/about-us/policies/academic-and-student/Assessment-and-feedback-policy.pdf"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2.xml"/><Relationship Id="rId6" Type="http://schemas.openxmlformats.org/officeDocument/2006/relationships/image" Target="../media/image4.png"/><Relationship Id="rId5" Type="http://schemas.openxmlformats.org/officeDocument/2006/relationships/hyperlink" Target="https://www.qaa.ac.uk/docs/qaas/focus-on/nus-assessment-and-feedback-benchmarking-tool.pdf?sfvrsn=f37cf481_14"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image" Target="../media/image7.png"/><Relationship Id="rId5" Type="http://schemas.openxmlformats.org/officeDocument/2006/relationships/hyperlink" Target="https://s3.eu-west-2.amazonaws.com/assets.creode.advancehe-document-manager/documents/hea/private/resources/id477_aligning_teaching_for_constructing_learning_1568036613.pdf" TargetMode="External"/><Relationship Id="rId4" Type="http://schemas.openxmlformats.org/officeDocument/2006/relationships/hyperlink" Target="https://www.advance-he.ac.uk/knowledge-hub/aligning-teaching-constructing-learning"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26"/>
        <p:cNvGrpSpPr/>
        <p:nvPr/>
      </p:nvGrpSpPr>
      <p:grpSpPr>
        <a:xfrm>
          <a:off x="0" y="0"/>
          <a:ext cx="0" cy="0"/>
          <a:chOff x="0" y="0"/>
          <a:chExt cx="0" cy="0"/>
        </a:xfrm>
      </p:grpSpPr>
      <p:sp>
        <p:nvSpPr>
          <p:cNvPr id="227" name="Google Shape;227;p36"/>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CPD8</a:t>
            </a:r>
            <a:br>
              <a:rPr lang="en-GB" b="1" dirty="0">
                <a:latin typeface="Arial"/>
                <a:ea typeface="Arial"/>
                <a:cs typeface="Arial"/>
              </a:rPr>
            </a:br>
            <a:r>
              <a:rPr lang="en-GB" b="1">
                <a:latin typeface="Arial"/>
                <a:ea typeface="Arial"/>
                <a:cs typeface="Arial"/>
                <a:sym typeface="Arial"/>
              </a:rPr>
              <a:t>Assessment and Feedback</a:t>
            </a:r>
            <a:endParaRPr b="1">
              <a:latin typeface="Arial"/>
              <a:ea typeface="Arial"/>
              <a:cs typeface="Arial"/>
              <a:sym typeface="Arial"/>
            </a:endParaRPr>
          </a:p>
          <a:p>
            <a:pPr marL="0" lvl="0" indent="0" algn="l" rtl="0">
              <a:lnSpc>
                <a:spcPct val="100000"/>
              </a:lnSpc>
              <a:spcBef>
                <a:spcPts val="0"/>
              </a:spcBef>
              <a:spcAft>
                <a:spcPts val="0"/>
              </a:spcAft>
              <a:buClr>
                <a:srgbClr val="22314E"/>
              </a:buClr>
              <a:buSzPts val="4400"/>
              <a:buFont typeface="Arial"/>
              <a:buNone/>
            </a:pPr>
            <a:endParaRPr b="1">
              <a:latin typeface="Arial"/>
              <a:ea typeface="Arial"/>
              <a:cs typeface="Arial"/>
              <a:sym typeface="Arial"/>
            </a:endParaRPr>
          </a:p>
        </p:txBody>
      </p:sp>
      <p:sp>
        <p:nvSpPr>
          <p:cNvPr id="228" name="Google Shape;228;p36"/>
          <p:cNvSpPr txBox="1">
            <a:spLocks noGrp="1"/>
          </p:cNvSpPr>
          <p:nvPr>
            <p:ph type="body" idx="1"/>
          </p:nvPr>
        </p:nvSpPr>
        <p:spPr>
          <a:xfrm>
            <a:off x="457200" y="3717031"/>
            <a:ext cx="8229600" cy="1800201"/>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Aim: 		QA + QE in Assessment</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Duration: 	2 hours</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Audience: 	Lecturers, Course Leaders</a:t>
            </a:r>
            <a:endParaRPr sz="2000" b="1">
              <a:latin typeface="Arial"/>
              <a:ea typeface="Arial"/>
              <a:cs typeface="Arial"/>
              <a:sym typeface="Arial"/>
            </a:endParaRPr>
          </a:p>
        </p:txBody>
      </p:sp>
      <p:pic>
        <p:nvPicPr>
          <p:cNvPr id="229" name="Google Shape;229;p36">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6879650" y="5967566"/>
            <a:ext cx="1940174" cy="435450"/>
          </a:xfrm>
          <a:prstGeom prst="rect">
            <a:avLst/>
          </a:prstGeom>
          <a:noFill/>
          <a:ln>
            <a:noFill/>
          </a:ln>
        </p:spPr>
      </p:pic>
      <p:pic>
        <p:nvPicPr>
          <p:cNvPr id="230" name="Google Shape;230;p36">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3657600" y="5728091"/>
            <a:ext cx="914400" cy="914400"/>
          </a:xfrm>
          <a:prstGeom prst="rect">
            <a:avLst/>
          </a:prstGeom>
          <a:noFill/>
          <a:ln>
            <a:noFill/>
          </a:ln>
        </p:spPr>
      </p:pic>
      <p:sp>
        <p:nvSpPr>
          <p:cNvPr id="231" name="Google Shape;231;p36">
            <a:extLst>
              <a:ext uri="{C183D7F6-B498-43B3-948B-1728B52AA6E4}">
                <adec:decorative xmlns:adec="http://schemas.microsoft.com/office/drawing/2017/decorative" val="1"/>
              </a:ext>
            </a:extLst>
          </p:cNvPr>
          <p:cNvSpPr txBox="1"/>
          <p:nvPr/>
        </p:nvSpPr>
        <p:spPr>
          <a:xfrm>
            <a:off x="3404509" y="6531129"/>
            <a:ext cx="1420582"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232" name="Google Shape;232;p36" descr="BSU + Transform-ED + Partner logos&#10;"/>
          <p:cNvPicPr preferRelativeResize="0"/>
          <p:nvPr/>
        </p:nvPicPr>
        <p:blipFill rotWithShape="1">
          <a:blip r:embed="rId6">
            <a:alphaModFix/>
          </a:blip>
          <a:srcRect r="517"/>
          <a:stretch/>
        </p:blipFill>
        <p:spPr>
          <a:xfrm>
            <a:off x="0" y="5643925"/>
            <a:ext cx="9151200" cy="1245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27"/>
        <p:cNvGrpSpPr/>
        <p:nvPr/>
      </p:nvGrpSpPr>
      <p:grpSpPr>
        <a:xfrm>
          <a:off x="0" y="0"/>
          <a:ext cx="0" cy="0"/>
          <a:chOff x="0" y="0"/>
          <a:chExt cx="0" cy="0"/>
        </a:xfrm>
      </p:grpSpPr>
      <p:sp>
        <p:nvSpPr>
          <p:cNvPr id="328" name="Google Shape;328;p45"/>
          <p:cNvSpPr txBox="1">
            <a:spLocks noGrp="1"/>
          </p:cNvSpPr>
          <p:nvPr>
            <p:ph type="title"/>
          </p:nvPr>
        </p:nvSpPr>
        <p:spPr>
          <a:xfrm>
            <a:off x="457200" y="404664"/>
            <a:ext cx="8229600" cy="1013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Holistic assessment</a:t>
            </a:r>
            <a:endParaRPr b="1">
              <a:latin typeface="Arial"/>
              <a:ea typeface="Arial"/>
              <a:cs typeface="Arial"/>
              <a:sym typeface="Arial"/>
            </a:endParaRPr>
          </a:p>
        </p:txBody>
      </p:sp>
      <p:pic>
        <p:nvPicPr>
          <p:cNvPr id="332" name="Google Shape;332;p45" descr="Image showing a time line of three modules running at the same time and how assessment should link across modules holistically. Higher risk assessments are red and lower risk are green."/>
          <p:cNvPicPr preferRelativeResize="0"/>
          <p:nvPr/>
        </p:nvPicPr>
        <p:blipFill>
          <a:blip r:embed="rId4">
            <a:alphaModFix/>
          </a:blip>
          <a:stretch>
            <a:fillRect/>
          </a:stretch>
        </p:blipFill>
        <p:spPr>
          <a:xfrm>
            <a:off x="152400" y="1570164"/>
            <a:ext cx="7991475" cy="3114675"/>
          </a:xfrm>
          <a:prstGeom prst="rect">
            <a:avLst/>
          </a:prstGeom>
          <a:noFill/>
          <a:ln>
            <a:noFill/>
          </a:ln>
        </p:spPr>
      </p:pic>
      <p:sp>
        <p:nvSpPr>
          <p:cNvPr id="333" name="Google Shape;333;p45"/>
          <p:cNvSpPr txBox="1"/>
          <p:nvPr/>
        </p:nvSpPr>
        <p:spPr>
          <a:xfrm>
            <a:off x="457200" y="4615100"/>
            <a:ext cx="6881400" cy="997500"/>
          </a:xfrm>
          <a:prstGeom prst="rect">
            <a:avLst/>
          </a:prstGeom>
          <a:noFill/>
          <a:ln>
            <a:noFill/>
          </a:ln>
        </p:spPr>
        <p:txBody>
          <a:bodyPr spcFirstLastPara="1" wrap="square" lIns="91425" tIns="91425" rIns="91425" bIns="91425" anchor="t" anchorCtr="0">
            <a:spAutoFit/>
          </a:bodyPr>
          <a:lstStyle/>
          <a:p>
            <a:pPr marL="457200" lvl="0" indent="-330200" algn="l" rtl="0">
              <a:lnSpc>
                <a:spcPct val="115000"/>
              </a:lnSpc>
              <a:spcBef>
                <a:spcPts val="0"/>
              </a:spcBef>
              <a:spcAft>
                <a:spcPts val="0"/>
              </a:spcAft>
              <a:buClr>
                <a:schemeClr val="dk1"/>
              </a:buClr>
              <a:buSzPts val="1600"/>
              <a:buChar char="●"/>
            </a:pPr>
            <a:r>
              <a:rPr lang="en-GB" sz="1600">
                <a:solidFill>
                  <a:schemeClr val="dk1"/>
                </a:solidFill>
              </a:rPr>
              <a:t>Based on work from Uni of Herts &amp; Greenwich.</a:t>
            </a:r>
            <a:endParaRPr sz="1600">
              <a:solidFill>
                <a:schemeClr val="dk1"/>
              </a:solidFill>
            </a:endParaRPr>
          </a:p>
          <a:p>
            <a:pPr marL="457200" lvl="0" indent="-330200" algn="l" rtl="0">
              <a:lnSpc>
                <a:spcPct val="115000"/>
              </a:lnSpc>
              <a:spcBef>
                <a:spcPts val="0"/>
              </a:spcBef>
              <a:spcAft>
                <a:spcPts val="0"/>
              </a:spcAft>
              <a:buClr>
                <a:schemeClr val="dk1"/>
              </a:buClr>
              <a:buSzPts val="1600"/>
              <a:buChar char="●"/>
            </a:pPr>
            <a:r>
              <a:rPr lang="en-GB" sz="1600">
                <a:solidFill>
                  <a:schemeClr val="dk1"/>
                </a:solidFill>
              </a:rPr>
              <a:t>Green = lower stake | Amber = higher stake | red = high stake</a:t>
            </a:r>
            <a:endParaRPr sz="1600">
              <a:solidFill>
                <a:schemeClr val="dk1"/>
              </a:solidFill>
            </a:endParaRPr>
          </a:p>
          <a:p>
            <a:pPr marL="457200" lvl="0" indent="-330200" algn="l" rtl="0">
              <a:lnSpc>
                <a:spcPct val="115000"/>
              </a:lnSpc>
              <a:spcBef>
                <a:spcPts val="0"/>
              </a:spcBef>
              <a:spcAft>
                <a:spcPts val="0"/>
              </a:spcAft>
              <a:buClr>
                <a:schemeClr val="dk1"/>
              </a:buClr>
              <a:buSzPts val="1600"/>
              <a:buChar char="●"/>
            </a:pPr>
            <a:r>
              <a:rPr lang="en-GB" sz="1600">
                <a:solidFill>
                  <a:schemeClr val="dk1"/>
                </a:solidFill>
              </a:rPr>
              <a:t>Assessments in a degree need to link together</a:t>
            </a:r>
            <a:endParaRPr sz="1600">
              <a:solidFill>
                <a:schemeClr val="dk1"/>
              </a:solidFill>
            </a:endParaRPr>
          </a:p>
        </p:txBody>
      </p:sp>
      <p:pic>
        <p:nvPicPr>
          <p:cNvPr id="334" name="Google Shape;334;p45">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pic>
        <p:nvPicPr>
          <p:cNvPr id="331" name="Google Shape;331;p45" descr="BSU + Transform-ED + partner logo"/>
          <p:cNvPicPr preferRelativeResize="0"/>
          <p:nvPr/>
        </p:nvPicPr>
        <p:blipFill>
          <a:blip r:embed="rId5">
            <a:alphaModFix/>
          </a:blip>
          <a:stretch>
            <a:fillRect/>
          </a:stretch>
        </p:blipFill>
        <p:spPr>
          <a:xfrm>
            <a:off x="0" y="5662840"/>
            <a:ext cx="9143998" cy="1209584"/>
          </a:xfrm>
          <a:prstGeom prst="rect">
            <a:avLst/>
          </a:prstGeom>
          <a:noFill/>
          <a:ln>
            <a:noFill/>
          </a:ln>
        </p:spPr>
      </p:pic>
      <p:sp>
        <p:nvSpPr>
          <p:cNvPr id="329" name="Google Shape;329;p45"/>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10</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38"/>
        <p:cNvGrpSpPr/>
        <p:nvPr/>
      </p:nvGrpSpPr>
      <p:grpSpPr>
        <a:xfrm>
          <a:off x="0" y="0"/>
          <a:ext cx="0" cy="0"/>
          <a:chOff x="0" y="0"/>
          <a:chExt cx="0" cy="0"/>
        </a:xfrm>
      </p:grpSpPr>
      <p:sp>
        <p:nvSpPr>
          <p:cNvPr id="339" name="Google Shape;339;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400"/>
              <a:buFont typeface="Calibri"/>
              <a:buNone/>
            </a:pPr>
            <a:r>
              <a:rPr lang="en-GB" b="1">
                <a:latin typeface="Arial"/>
                <a:ea typeface="Arial"/>
                <a:cs typeface="Arial"/>
                <a:sym typeface="Arial"/>
              </a:rPr>
              <a:t>(OfS) B4 Effective Assessment, Credible awards</a:t>
            </a:r>
            <a:endParaRPr b="1">
              <a:latin typeface="Arial"/>
              <a:ea typeface="Arial"/>
              <a:cs typeface="Arial"/>
              <a:sym typeface="Arial"/>
            </a:endParaRPr>
          </a:p>
          <a:p>
            <a:pPr marL="0" lvl="0" indent="0" algn="l" rtl="0">
              <a:spcBef>
                <a:spcPts val="0"/>
              </a:spcBef>
              <a:spcAft>
                <a:spcPts val="0"/>
              </a:spcAft>
              <a:buClr>
                <a:srgbClr val="22314E"/>
              </a:buClr>
              <a:buSzPts val="3960"/>
              <a:buFont typeface="Arial"/>
              <a:buNone/>
            </a:pPr>
            <a:endParaRPr b="1">
              <a:solidFill>
                <a:srgbClr val="2F3951"/>
              </a:solidFill>
              <a:latin typeface="Arial"/>
              <a:ea typeface="Arial"/>
              <a:cs typeface="Arial"/>
              <a:sym typeface="Arial"/>
            </a:endParaRPr>
          </a:p>
        </p:txBody>
      </p:sp>
      <p:sp>
        <p:nvSpPr>
          <p:cNvPr id="342" name="Google Shape;342;p46"/>
          <p:cNvSpPr txBox="1">
            <a:spLocks noGrp="1"/>
          </p:cNvSpPr>
          <p:nvPr>
            <p:ph type="body" idx="1"/>
          </p:nvPr>
        </p:nvSpPr>
        <p:spPr>
          <a:xfrm>
            <a:off x="457200" y="1948800"/>
            <a:ext cx="8229600" cy="2946600"/>
          </a:xfrm>
          <a:prstGeom prst="rect">
            <a:avLst/>
          </a:prstGeom>
          <a:noFill/>
          <a:ln>
            <a:noFill/>
          </a:ln>
        </p:spPr>
        <p:txBody>
          <a:bodyPr spcFirstLastPara="1" wrap="square" lIns="91425" tIns="45700" rIns="91425" bIns="45700" anchor="t" anchorCtr="0">
            <a:noAutofit/>
          </a:bodyPr>
          <a:lstStyle/>
          <a:p>
            <a:pPr marL="457200" lvl="0" indent="-355600" algn="l" rtl="0">
              <a:lnSpc>
                <a:spcPct val="90000"/>
              </a:lnSpc>
              <a:spcBef>
                <a:spcPts val="0"/>
              </a:spcBef>
              <a:spcAft>
                <a:spcPts val="0"/>
              </a:spcAft>
              <a:buSzPts val="2000"/>
              <a:buFont typeface="Arial"/>
              <a:buChar char="•"/>
            </a:pPr>
            <a:r>
              <a:rPr lang="en-GB" sz="2000">
                <a:latin typeface="Arial"/>
                <a:ea typeface="Arial"/>
                <a:cs typeface="Arial"/>
                <a:sym typeface="Arial"/>
              </a:rPr>
              <a:t>Students are </a:t>
            </a:r>
            <a:r>
              <a:rPr lang="en-GB" sz="2000" b="1">
                <a:latin typeface="Arial"/>
                <a:ea typeface="Arial"/>
                <a:cs typeface="Arial"/>
                <a:sym typeface="Arial"/>
              </a:rPr>
              <a:t>assessed effectively</a:t>
            </a:r>
            <a:endParaRPr sz="2000" b="1">
              <a:latin typeface="Arial"/>
              <a:ea typeface="Arial"/>
              <a:cs typeface="Arial"/>
              <a:sym typeface="Arial"/>
            </a:endParaRPr>
          </a:p>
          <a:p>
            <a:pPr marL="457200" lvl="0" indent="-355600" algn="l" rtl="0">
              <a:lnSpc>
                <a:spcPct val="90000"/>
              </a:lnSpc>
              <a:spcBef>
                <a:spcPts val="0"/>
              </a:spcBef>
              <a:spcAft>
                <a:spcPts val="0"/>
              </a:spcAft>
              <a:buSzPts val="2000"/>
              <a:buFont typeface="Arial"/>
              <a:buChar char="•"/>
            </a:pPr>
            <a:r>
              <a:rPr lang="en-GB" sz="2000">
                <a:latin typeface="Arial"/>
                <a:ea typeface="Arial"/>
                <a:cs typeface="Arial"/>
                <a:sym typeface="Arial"/>
              </a:rPr>
              <a:t>Each assessment is </a:t>
            </a:r>
            <a:r>
              <a:rPr lang="en-GB" sz="2000" b="1">
                <a:latin typeface="Arial"/>
                <a:ea typeface="Arial"/>
                <a:cs typeface="Arial"/>
                <a:sym typeface="Arial"/>
              </a:rPr>
              <a:t>valid</a:t>
            </a:r>
            <a:r>
              <a:rPr lang="en-GB" sz="2000">
                <a:latin typeface="Arial"/>
                <a:ea typeface="Arial"/>
                <a:cs typeface="Arial"/>
                <a:sym typeface="Arial"/>
              </a:rPr>
              <a:t> and </a:t>
            </a:r>
            <a:r>
              <a:rPr lang="en-GB" sz="2000" b="1">
                <a:latin typeface="Arial"/>
                <a:ea typeface="Arial"/>
                <a:cs typeface="Arial"/>
                <a:sym typeface="Arial"/>
              </a:rPr>
              <a:t>reliable </a:t>
            </a:r>
            <a:endParaRPr sz="2000" b="1">
              <a:latin typeface="Arial"/>
              <a:ea typeface="Arial"/>
              <a:cs typeface="Arial"/>
              <a:sym typeface="Arial"/>
            </a:endParaRPr>
          </a:p>
          <a:p>
            <a:pPr marL="457200" lvl="0" indent="-355600" algn="l" rtl="0">
              <a:lnSpc>
                <a:spcPct val="90000"/>
              </a:lnSpc>
              <a:spcBef>
                <a:spcPts val="0"/>
              </a:spcBef>
              <a:spcAft>
                <a:spcPts val="0"/>
              </a:spcAft>
              <a:buSzPts val="2000"/>
              <a:buFont typeface="Arial"/>
              <a:buChar char="•"/>
            </a:pPr>
            <a:r>
              <a:rPr lang="en-GB" sz="2000">
                <a:latin typeface="Arial"/>
                <a:ea typeface="Arial"/>
                <a:cs typeface="Arial"/>
                <a:sym typeface="Arial"/>
              </a:rPr>
              <a:t>Academic regulations are designed to ensure that </a:t>
            </a:r>
            <a:r>
              <a:rPr lang="en-GB" sz="2000" b="1">
                <a:latin typeface="Arial"/>
                <a:ea typeface="Arial"/>
                <a:cs typeface="Arial"/>
                <a:sym typeface="Arial"/>
              </a:rPr>
              <a:t>relevant awards </a:t>
            </a:r>
            <a:r>
              <a:rPr lang="en-GB" sz="2000">
                <a:latin typeface="Arial"/>
                <a:ea typeface="Arial"/>
                <a:cs typeface="Arial"/>
                <a:sym typeface="Arial"/>
              </a:rPr>
              <a:t>are </a:t>
            </a:r>
            <a:r>
              <a:rPr lang="en-GB" sz="2000" b="1">
                <a:latin typeface="Arial"/>
                <a:ea typeface="Arial"/>
                <a:cs typeface="Arial"/>
                <a:sym typeface="Arial"/>
              </a:rPr>
              <a:t>credible </a:t>
            </a:r>
            <a:endParaRPr sz="2000" b="1">
              <a:latin typeface="Arial"/>
              <a:ea typeface="Arial"/>
              <a:cs typeface="Arial"/>
              <a:sym typeface="Arial"/>
            </a:endParaRPr>
          </a:p>
          <a:p>
            <a:pPr marL="457200" lvl="0" indent="-355600" algn="l" rtl="0">
              <a:lnSpc>
                <a:spcPct val="90000"/>
              </a:lnSpc>
              <a:spcBef>
                <a:spcPts val="0"/>
              </a:spcBef>
              <a:spcAft>
                <a:spcPts val="0"/>
              </a:spcAft>
              <a:buSzPts val="2000"/>
              <a:buFont typeface="Arial"/>
              <a:buChar char="•"/>
            </a:pPr>
            <a:r>
              <a:rPr lang="en-GB" sz="2000" b="1">
                <a:latin typeface="Arial"/>
                <a:ea typeface="Arial"/>
                <a:cs typeface="Arial"/>
                <a:sym typeface="Arial"/>
              </a:rPr>
              <a:t>Academic regulations </a:t>
            </a:r>
            <a:r>
              <a:rPr lang="en-GB" sz="2000">
                <a:latin typeface="Arial"/>
                <a:ea typeface="Arial"/>
                <a:cs typeface="Arial"/>
                <a:sym typeface="Arial"/>
              </a:rPr>
              <a:t>are designed to ensure the effective assessment of technical proficiency in the English language</a:t>
            </a:r>
            <a:endParaRPr sz="2000">
              <a:latin typeface="Arial"/>
              <a:ea typeface="Arial"/>
              <a:cs typeface="Arial"/>
              <a:sym typeface="Arial"/>
            </a:endParaRPr>
          </a:p>
          <a:p>
            <a:pPr marL="457200" lvl="0" indent="-355600" algn="l" rtl="0">
              <a:lnSpc>
                <a:spcPct val="90000"/>
              </a:lnSpc>
              <a:spcBef>
                <a:spcPts val="0"/>
              </a:spcBef>
              <a:spcAft>
                <a:spcPts val="0"/>
              </a:spcAft>
              <a:buSzPts val="2000"/>
              <a:buFont typeface="Arial"/>
              <a:buChar char="•"/>
            </a:pPr>
            <a:r>
              <a:rPr lang="en-GB" sz="2000" b="1">
                <a:latin typeface="Arial"/>
                <a:ea typeface="Arial"/>
                <a:cs typeface="Arial"/>
                <a:sym typeface="Arial"/>
              </a:rPr>
              <a:t>Relevant awards </a:t>
            </a:r>
            <a:r>
              <a:rPr lang="en-GB" sz="2000">
                <a:latin typeface="Arial"/>
                <a:ea typeface="Arial"/>
                <a:cs typeface="Arial"/>
                <a:sym typeface="Arial"/>
              </a:rPr>
              <a:t>granted to students are </a:t>
            </a:r>
            <a:r>
              <a:rPr lang="en-GB" sz="2000" b="1">
                <a:latin typeface="Arial"/>
                <a:ea typeface="Arial"/>
                <a:cs typeface="Arial"/>
                <a:sym typeface="Arial"/>
              </a:rPr>
              <a:t>credible </a:t>
            </a:r>
            <a:r>
              <a:rPr lang="en-GB" sz="2000">
                <a:latin typeface="Arial"/>
                <a:ea typeface="Arial"/>
                <a:cs typeface="Arial"/>
                <a:sym typeface="Arial"/>
              </a:rPr>
              <a:t>at the point of being granted and when compared to those granted previously.</a:t>
            </a: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p:txBody>
      </p:sp>
      <p:pic>
        <p:nvPicPr>
          <p:cNvPr id="343" name="Google Shape;343;p46"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344" name="Google Shape;344;p46">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340" name="Google Shape;340;p46"/>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11</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48"/>
        <p:cNvGrpSpPr/>
        <p:nvPr/>
      </p:nvGrpSpPr>
      <p:grpSpPr>
        <a:xfrm>
          <a:off x="0" y="0"/>
          <a:ext cx="0" cy="0"/>
          <a:chOff x="0" y="0"/>
          <a:chExt cx="0" cy="0"/>
        </a:xfrm>
      </p:grpSpPr>
      <p:sp>
        <p:nvSpPr>
          <p:cNvPr id="349" name="Google Shape;349;p4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400"/>
              <a:buFont typeface="Calibri"/>
              <a:buNone/>
            </a:pPr>
            <a:r>
              <a:rPr lang="en-GB" b="1">
                <a:latin typeface="Arial"/>
                <a:ea typeface="Arial"/>
                <a:cs typeface="Arial"/>
                <a:sym typeface="Arial"/>
              </a:rPr>
              <a:t>(OfS) B5 Sector recognised standards</a:t>
            </a:r>
            <a:endParaRPr b="1">
              <a:latin typeface="Arial"/>
              <a:ea typeface="Arial"/>
              <a:cs typeface="Arial"/>
              <a:sym typeface="Arial"/>
            </a:endParaRPr>
          </a:p>
          <a:p>
            <a:pPr marL="0" lvl="0" indent="0" algn="l" rtl="0">
              <a:spcBef>
                <a:spcPts val="0"/>
              </a:spcBef>
              <a:spcAft>
                <a:spcPts val="0"/>
              </a:spcAft>
              <a:buClr>
                <a:srgbClr val="22314E"/>
              </a:buClr>
              <a:buSzPts val="3960"/>
              <a:buFont typeface="Arial"/>
              <a:buNone/>
            </a:pPr>
            <a:endParaRPr b="1">
              <a:solidFill>
                <a:srgbClr val="2F3951"/>
              </a:solidFill>
              <a:latin typeface="Arial"/>
              <a:ea typeface="Arial"/>
              <a:cs typeface="Arial"/>
              <a:sym typeface="Arial"/>
            </a:endParaRPr>
          </a:p>
        </p:txBody>
      </p:sp>
      <p:sp>
        <p:nvSpPr>
          <p:cNvPr id="352" name="Google Shape;352;p47"/>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Font typeface="Arial"/>
              <a:buNone/>
            </a:pPr>
            <a:r>
              <a:rPr lang="en-GB" sz="2000" b="1">
                <a:latin typeface="Arial"/>
                <a:ea typeface="Arial"/>
                <a:cs typeface="Arial"/>
                <a:sym typeface="Arial"/>
              </a:rPr>
              <a:t>Part A - Threshold standards:</a:t>
            </a:r>
            <a:endParaRPr sz="2000" b="1">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a:latin typeface="Arial"/>
                <a:ea typeface="Arial"/>
                <a:cs typeface="Arial"/>
                <a:sym typeface="Arial"/>
              </a:rPr>
              <a:t>A1 Conventions for qualification titles at each level (4-8)</a:t>
            </a: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a:latin typeface="Arial"/>
                <a:ea typeface="Arial"/>
                <a:cs typeface="Arial"/>
                <a:sym typeface="Arial"/>
              </a:rPr>
              <a:t>A2 Typical volumes of credit for HE qualifications at each level (4-8)</a:t>
            </a: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a:latin typeface="Arial"/>
                <a:ea typeface="Arial"/>
                <a:cs typeface="Arial"/>
                <a:sym typeface="Arial"/>
              </a:rPr>
              <a:t>A3 Qualification descriptors</a:t>
            </a: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b="1">
                <a:latin typeface="Arial"/>
                <a:ea typeface="Arial"/>
                <a:cs typeface="Arial"/>
                <a:sym typeface="Arial"/>
              </a:rPr>
              <a:t>Part B – Classification descriptors </a:t>
            </a:r>
            <a:endParaRPr sz="2000" b="1">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a:latin typeface="Arial"/>
                <a:ea typeface="Arial"/>
                <a:cs typeface="Arial"/>
                <a:sym typeface="Arial"/>
              </a:rPr>
              <a:t>Typical skills and attributes for each classification for Level 6 bachelors’ degrees</a:t>
            </a:r>
            <a:endParaRPr sz="2000">
              <a:solidFill>
                <a:srgbClr val="2F3951"/>
              </a:solidFill>
              <a:latin typeface="Arial"/>
              <a:ea typeface="Arial"/>
              <a:cs typeface="Arial"/>
              <a:sym typeface="Arial"/>
            </a:endParaRPr>
          </a:p>
        </p:txBody>
      </p:sp>
      <p:pic>
        <p:nvPicPr>
          <p:cNvPr id="353" name="Google Shape;353;p47"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350" name="Google Shape;350;p47"/>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12</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57"/>
        <p:cNvGrpSpPr/>
        <p:nvPr/>
      </p:nvGrpSpPr>
      <p:grpSpPr>
        <a:xfrm>
          <a:off x="0" y="0"/>
          <a:ext cx="0" cy="0"/>
          <a:chOff x="0" y="0"/>
          <a:chExt cx="0" cy="0"/>
        </a:xfrm>
      </p:grpSpPr>
      <p:sp>
        <p:nvSpPr>
          <p:cNvPr id="358" name="Google Shape;358;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Assessment timeline</a:t>
            </a:r>
            <a:endParaRPr b="1">
              <a:latin typeface="Arial"/>
              <a:ea typeface="Arial"/>
              <a:cs typeface="Arial"/>
              <a:sym typeface="Arial"/>
            </a:endParaRPr>
          </a:p>
        </p:txBody>
      </p:sp>
      <p:sp>
        <p:nvSpPr>
          <p:cNvPr id="361" name="Google Shape;361;p48">
            <a:extLst>
              <a:ext uri="{C183D7F6-B498-43B3-948B-1728B52AA6E4}">
                <adec:decorative xmlns:adec="http://schemas.microsoft.com/office/drawing/2017/decorative" val="1"/>
              </a:ext>
            </a:extLst>
          </p:cNvPr>
          <p:cNvSpPr/>
          <p:nvPr/>
        </p:nvSpPr>
        <p:spPr>
          <a:xfrm>
            <a:off x="209550" y="3167750"/>
            <a:ext cx="654600" cy="435600"/>
          </a:xfrm>
          <a:prstGeom prst="rect">
            <a:avLst/>
          </a:prstGeom>
          <a:solidFill>
            <a:srgbClr val="38761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1</a:t>
            </a:r>
            <a:endParaRPr sz="2000"/>
          </a:p>
        </p:txBody>
      </p:sp>
      <p:sp>
        <p:nvSpPr>
          <p:cNvPr id="362" name="Google Shape;362;p48">
            <a:extLst>
              <a:ext uri="{C183D7F6-B498-43B3-948B-1728B52AA6E4}">
                <adec:decorative xmlns:adec="http://schemas.microsoft.com/office/drawing/2017/decorative" val="1"/>
              </a:ext>
            </a:extLst>
          </p:cNvPr>
          <p:cNvSpPr/>
          <p:nvPr/>
        </p:nvSpPr>
        <p:spPr>
          <a:xfrm>
            <a:off x="945429" y="3167750"/>
            <a:ext cx="654600" cy="435600"/>
          </a:xfrm>
          <a:prstGeom prst="rect">
            <a:avLst/>
          </a:prstGeom>
          <a:solidFill>
            <a:srgbClr val="6AA84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2</a:t>
            </a:r>
            <a:endParaRPr sz="2000"/>
          </a:p>
        </p:txBody>
      </p:sp>
      <p:sp>
        <p:nvSpPr>
          <p:cNvPr id="363" name="Google Shape;363;p48">
            <a:extLst>
              <a:ext uri="{C183D7F6-B498-43B3-948B-1728B52AA6E4}">
                <adec:decorative xmlns:adec="http://schemas.microsoft.com/office/drawing/2017/decorative" val="1"/>
              </a:ext>
            </a:extLst>
          </p:cNvPr>
          <p:cNvSpPr/>
          <p:nvPr/>
        </p:nvSpPr>
        <p:spPr>
          <a:xfrm>
            <a:off x="1681307" y="3167750"/>
            <a:ext cx="654600" cy="435600"/>
          </a:xfrm>
          <a:prstGeom prst="rect">
            <a:avLst/>
          </a:prstGeom>
          <a:solidFill>
            <a:srgbClr val="93C4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3</a:t>
            </a:r>
            <a:endParaRPr sz="2000"/>
          </a:p>
        </p:txBody>
      </p:sp>
      <p:sp>
        <p:nvSpPr>
          <p:cNvPr id="364" name="Google Shape;364;p48">
            <a:extLst>
              <a:ext uri="{C183D7F6-B498-43B3-948B-1728B52AA6E4}">
                <adec:decorative xmlns:adec="http://schemas.microsoft.com/office/drawing/2017/decorative" val="1"/>
              </a:ext>
            </a:extLst>
          </p:cNvPr>
          <p:cNvSpPr/>
          <p:nvPr/>
        </p:nvSpPr>
        <p:spPr>
          <a:xfrm>
            <a:off x="2417186" y="3167750"/>
            <a:ext cx="654600" cy="435600"/>
          </a:xfrm>
          <a:prstGeom prst="rect">
            <a:avLst/>
          </a:prstGeom>
          <a:solidFill>
            <a:srgbClr val="93C4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4</a:t>
            </a:r>
            <a:endParaRPr sz="2000"/>
          </a:p>
        </p:txBody>
      </p:sp>
      <p:sp>
        <p:nvSpPr>
          <p:cNvPr id="365" name="Google Shape;365;p48">
            <a:extLst>
              <a:ext uri="{C183D7F6-B498-43B3-948B-1728B52AA6E4}">
                <adec:decorative xmlns:adec="http://schemas.microsoft.com/office/drawing/2017/decorative" val="1"/>
              </a:ext>
            </a:extLst>
          </p:cNvPr>
          <p:cNvSpPr/>
          <p:nvPr/>
        </p:nvSpPr>
        <p:spPr>
          <a:xfrm>
            <a:off x="3153065" y="3167750"/>
            <a:ext cx="654600" cy="435600"/>
          </a:xfrm>
          <a:prstGeom prst="rect">
            <a:avLst/>
          </a:prstGeom>
          <a:solidFill>
            <a:srgbClr val="F6B26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5</a:t>
            </a:r>
            <a:endParaRPr sz="2000"/>
          </a:p>
        </p:txBody>
      </p:sp>
      <p:sp>
        <p:nvSpPr>
          <p:cNvPr id="366" name="Google Shape;366;p48">
            <a:extLst>
              <a:ext uri="{C183D7F6-B498-43B3-948B-1728B52AA6E4}">
                <adec:decorative xmlns:adec="http://schemas.microsoft.com/office/drawing/2017/decorative" val="1"/>
              </a:ext>
            </a:extLst>
          </p:cNvPr>
          <p:cNvSpPr/>
          <p:nvPr/>
        </p:nvSpPr>
        <p:spPr>
          <a:xfrm>
            <a:off x="3888943" y="3167750"/>
            <a:ext cx="654600" cy="435600"/>
          </a:xfrm>
          <a:prstGeom prst="rect">
            <a:avLst/>
          </a:prstGeom>
          <a:solidFill>
            <a:srgbClr val="F6B26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6</a:t>
            </a:r>
            <a:endParaRPr sz="2000"/>
          </a:p>
        </p:txBody>
      </p:sp>
      <p:sp>
        <p:nvSpPr>
          <p:cNvPr id="367" name="Google Shape;367;p48">
            <a:extLst>
              <a:ext uri="{C183D7F6-B498-43B3-948B-1728B52AA6E4}">
                <adec:decorative xmlns:adec="http://schemas.microsoft.com/office/drawing/2017/decorative" val="1"/>
              </a:ext>
            </a:extLst>
          </p:cNvPr>
          <p:cNvSpPr/>
          <p:nvPr/>
        </p:nvSpPr>
        <p:spPr>
          <a:xfrm>
            <a:off x="4624822" y="3167750"/>
            <a:ext cx="654600" cy="435600"/>
          </a:xfrm>
          <a:prstGeom prst="rect">
            <a:avLst/>
          </a:prstGeom>
          <a:solidFill>
            <a:srgbClr val="E6913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7</a:t>
            </a:r>
            <a:endParaRPr sz="2000"/>
          </a:p>
        </p:txBody>
      </p:sp>
      <p:sp>
        <p:nvSpPr>
          <p:cNvPr id="368" name="Google Shape;368;p48">
            <a:extLst>
              <a:ext uri="{C183D7F6-B498-43B3-948B-1728B52AA6E4}">
                <adec:decorative xmlns:adec="http://schemas.microsoft.com/office/drawing/2017/decorative" val="1"/>
              </a:ext>
            </a:extLst>
          </p:cNvPr>
          <p:cNvSpPr/>
          <p:nvPr/>
        </p:nvSpPr>
        <p:spPr>
          <a:xfrm>
            <a:off x="5360701" y="3167750"/>
            <a:ext cx="654600" cy="435600"/>
          </a:xfrm>
          <a:prstGeom prst="rect">
            <a:avLst/>
          </a:prstGeom>
          <a:solidFill>
            <a:srgbClr val="E6913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8</a:t>
            </a:r>
            <a:endParaRPr sz="2000"/>
          </a:p>
        </p:txBody>
      </p:sp>
      <p:sp>
        <p:nvSpPr>
          <p:cNvPr id="369" name="Google Shape;369;p48">
            <a:extLst>
              <a:ext uri="{C183D7F6-B498-43B3-948B-1728B52AA6E4}">
                <adec:decorative xmlns:adec="http://schemas.microsoft.com/office/drawing/2017/decorative" val="1"/>
              </a:ext>
            </a:extLst>
          </p:cNvPr>
          <p:cNvSpPr/>
          <p:nvPr/>
        </p:nvSpPr>
        <p:spPr>
          <a:xfrm>
            <a:off x="6096579" y="3167750"/>
            <a:ext cx="654600" cy="435600"/>
          </a:xfrm>
          <a:prstGeom prst="rect">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9</a:t>
            </a:r>
            <a:endParaRPr sz="2000"/>
          </a:p>
        </p:txBody>
      </p:sp>
      <p:sp>
        <p:nvSpPr>
          <p:cNvPr id="370" name="Google Shape;370;p48">
            <a:extLst>
              <a:ext uri="{C183D7F6-B498-43B3-948B-1728B52AA6E4}">
                <adec:decorative xmlns:adec="http://schemas.microsoft.com/office/drawing/2017/decorative" val="1"/>
              </a:ext>
            </a:extLst>
          </p:cNvPr>
          <p:cNvSpPr/>
          <p:nvPr/>
        </p:nvSpPr>
        <p:spPr>
          <a:xfrm>
            <a:off x="6832458" y="3167750"/>
            <a:ext cx="654600" cy="435600"/>
          </a:xfrm>
          <a:prstGeom prst="rect">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10</a:t>
            </a:r>
            <a:endParaRPr sz="2000"/>
          </a:p>
        </p:txBody>
      </p:sp>
      <p:sp>
        <p:nvSpPr>
          <p:cNvPr id="371" name="Google Shape;371;p48">
            <a:extLst>
              <a:ext uri="{C183D7F6-B498-43B3-948B-1728B52AA6E4}">
                <adec:decorative xmlns:adec="http://schemas.microsoft.com/office/drawing/2017/decorative" val="1"/>
              </a:ext>
            </a:extLst>
          </p:cNvPr>
          <p:cNvSpPr/>
          <p:nvPr/>
        </p:nvSpPr>
        <p:spPr>
          <a:xfrm>
            <a:off x="7568336" y="3167750"/>
            <a:ext cx="654600" cy="435600"/>
          </a:xfrm>
          <a:prstGeom prst="rect">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11</a:t>
            </a:r>
            <a:endParaRPr sz="2000"/>
          </a:p>
        </p:txBody>
      </p:sp>
      <p:sp>
        <p:nvSpPr>
          <p:cNvPr id="372" name="Google Shape;372;p48">
            <a:extLst>
              <a:ext uri="{C183D7F6-B498-43B3-948B-1728B52AA6E4}">
                <adec:decorative xmlns:adec="http://schemas.microsoft.com/office/drawing/2017/decorative" val="1"/>
              </a:ext>
            </a:extLst>
          </p:cNvPr>
          <p:cNvSpPr/>
          <p:nvPr/>
        </p:nvSpPr>
        <p:spPr>
          <a:xfrm>
            <a:off x="8304215" y="3167750"/>
            <a:ext cx="654600" cy="435600"/>
          </a:xfrm>
          <a:prstGeom prst="rect">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12</a:t>
            </a:r>
            <a:endParaRPr sz="2000"/>
          </a:p>
        </p:txBody>
      </p:sp>
      <p:sp>
        <p:nvSpPr>
          <p:cNvPr id="373" name="Google Shape;373;p48">
            <a:extLst>
              <a:ext uri="{C183D7F6-B498-43B3-948B-1728B52AA6E4}">
                <adec:decorative xmlns:adec="http://schemas.microsoft.com/office/drawing/2017/decorative" val="1"/>
              </a:ext>
            </a:extLst>
          </p:cNvPr>
          <p:cNvSpPr txBox="1"/>
          <p:nvPr/>
        </p:nvSpPr>
        <p:spPr>
          <a:xfrm>
            <a:off x="209550" y="1905000"/>
            <a:ext cx="25788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Assessment launch &amp; FAQs</a:t>
            </a:r>
            <a:endParaRPr>
              <a:solidFill>
                <a:schemeClr val="dk1"/>
              </a:solidFill>
            </a:endParaRPr>
          </a:p>
        </p:txBody>
      </p:sp>
      <p:sp>
        <p:nvSpPr>
          <p:cNvPr id="374" name="Google Shape;374;p48"/>
          <p:cNvSpPr txBox="1"/>
          <p:nvPr/>
        </p:nvSpPr>
        <p:spPr>
          <a:xfrm>
            <a:off x="675075" y="4329775"/>
            <a:ext cx="31377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Assessment check-in &amp; iLO activity. </a:t>
            </a:r>
            <a:endParaRPr>
              <a:solidFill>
                <a:schemeClr val="dk1"/>
              </a:solidFill>
            </a:endParaRPr>
          </a:p>
        </p:txBody>
      </p:sp>
      <p:sp>
        <p:nvSpPr>
          <p:cNvPr id="375" name="Google Shape;375;p48"/>
          <p:cNvSpPr txBox="1"/>
          <p:nvPr/>
        </p:nvSpPr>
        <p:spPr>
          <a:xfrm>
            <a:off x="3158100" y="1905000"/>
            <a:ext cx="21264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Formative assessment</a:t>
            </a:r>
            <a:endParaRPr>
              <a:solidFill>
                <a:schemeClr val="dk1"/>
              </a:solidFill>
            </a:endParaRPr>
          </a:p>
        </p:txBody>
      </p:sp>
      <p:cxnSp>
        <p:nvCxnSpPr>
          <p:cNvPr id="377" name="Google Shape;377;p48">
            <a:extLst>
              <a:ext uri="{C183D7F6-B498-43B3-948B-1728B52AA6E4}">
                <adec:decorative xmlns:adec="http://schemas.microsoft.com/office/drawing/2017/decorative" val="1"/>
              </a:ext>
            </a:extLst>
          </p:cNvPr>
          <p:cNvCxnSpPr/>
          <p:nvPr/>
        </p:nvCxnSpPr>
        <p:spPr>
          <a:xfrm flipH="1">
            <a:off x="549975" y="2352675"/>
            <a:ext cx="12000" cy="828600"/>
          </a:xfrm>
          <a:prstGeom prst="straightConnector1">
            <a:avLst/>
          </a:prstGeom>
          <a:noFill/>
          <a:ln w="9525" cap="flat" cmpd="sng">
            <a:solidFill>
              <a:schemeClr val="dk2"/>
            </a:solidFill>
            <a:prstDash val="solid"/>
            <a:round/>
            <a:headEnd type="none" w="med" len="med"/>
            <a:tailEnd type="triangle" w="med" len="med"/>
          </a:ln>
        </p:spPr>
      </p:cxnSp>
      <p:cxnSp>
        <p:nvCxnSpPr>
          <p:cNvPr id="378" name="Google Shape;378;p48">
            <a:extLst>
              <a:ext uri="{C183D7F6-B498-43B3-948B-1728B52AA6E4}">
                <adec:decorative xmlns:adec="http://schemas.microsoft.com/office/drawing/2017/decorative" val="1"/>
              </a:ext>
            </a:extLst>
          </p:cNvPr>
          <p:cNvCxnSpPr/>
          <p:nvPr/>
        </p:nvCxnSpPr>
        <p:spPr>
          <a:xfrm flipH="1">
            <a:off x="4210250" y="2340600"/>
            <a:ext cx="12000" cy="828600"/>
          </a:xfrm>
          <a:prstGeom prst="straightConnector1">
            <a:avLst/>
          </a:prstGeom>
          <a:noFill/>
          <a:ln w="9525" cap="flat" cmpd="sng">
            <a:solidFill>
              <a:schemeClr val="dk2"/>
            </a:solidFill>
            <a:prstDash val="solid"/>
            <a:round/>
            <a:headEnd type="none" w="med" len="med"/>
            <a:tailEnd type="triangle" w="med" len="med"/>
          </a:ln>
        </p:spPr>
      </p:cxnSp>
      <p:cxnSp>
        <p:nvCxnSpPr>
          <p:cNvPr id="379" name="Google Shape;379;p48">
            <a:extLst>
              <a:ext uri="{C183D7F6-B498-43B3-948B-1728B52AA6E4}">
                <adec:decorative xmlns:adec="http://schemas.microsoft.com/office/drawing/2017/decorative" val="1"/>
              </a:ext>
            </a:extLst>
          </p:cNvPr>
          <p:cNvCxnSpPr/>
          <p:nvPr/>
        </p:nvCxnSpPr>
        <p:spPr>
          <a:xfrm rot="10800000" flipH="1">
            <a:off x="2222507" y="3628550"/>
            <a:ext cx="9000" cy="680100"/>
          </a:xfrm>
          <a:prstGeom prst="straightConnector1">
            <a:avLst/>
          </a:prstGeom>
          <a:noFill/>
          <a:ln w="9525" cap="flat" cmpd="sng">
            <a:solidFill>
              <a:schemeClr val="dk2"/>
            </a:solidFill>
            <a:prstDash val="solid"/>
            <a:round/>
            <a:headEnd type="none" w="med" len="med"/>
            <a:tailEnd type="triangle" w="med" len="med"/>
          </a:ln>
        </p:spPr>
      </p:cxnSp>
      <p:cxnSp>
        <p:nvCxnSpPr>
          <p:cNvPr id="380" name="Google Shape;380;p48">
            <a:extLst>
              <a:ext uri="{C183D7F6-B498-43B3-948B-1728B52AA6E4}">
                <adec:decorative xmlns:adec="http://schemas.microsoft.com/office/drawing/2017/decorative" val="1"/>
              </a:ext>
            </a:extLst>
          </p:cNvPr>
          <p:cNvCxnSpPr/>
          <p:nvPr/>
        </p:nvCxnSpPr>
        <p:spPr>
          <a:xfrm rot="10800000" flipH="1">
            <a:off x="8784175" y="3604700"/>
            <a:ext cx="9300" cy="708000"/>
          </a:xfrm>
          <a:prstGeom prst="straightConnector1">
            <a:avLst/>
          </a:prstGeom>
          <a:noFill/>
          <a:ln w="9525" cap="flat" cmpd="sng">
            <a:solidFill>
              <a:schemeClr val="dk2"/>
            </a:solidFill>
            <a:prstDash val="solid"/>
            <a:round/>
            <a:headEnd type="none" w="med" len="med"/>
            <a:tailEnd type="triangle" w="med" len="med"/>
          </a:ln>
        </p:spPr>
      </p:cxnSp>
      <p:sp>
        <p:nvSpPr>
          <p:cNvPr id="381" name="Google Shape;381;p48"/>
          <p:cNvSpPr txBox="1"/>
          <p:nvPr/>
        </p:nvSpPr>
        <p:spPr>
          <a:xfrm>
            <a:off x="5360675" y="2450825"/>
            <a:ext cx="14718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Drop-in support</a:t>
            </a:r>
            <a:endParaRPr>
              <a:solidFill>
                <a:schemeClr val="dk1"/>
              </a:solidFill>
            </a:endParaRPr>
          </a:p>
        </p:txBody>
      </p:sp>
      <p:cxnSp>
        <p:nvCxnSpPr>
          <p:cNvPr id="382" name="Google Shape;382;p48">
            <a:extLst>
              <a:ext uri="{C183D7F6-B498-43B3-948B-1728B52AA6E4}">
                <adec:decorative xmlns:adec="http://schemas.microsoft.com/office/drawing/2017/decorative" val="1"/>
              </a:ext>
            </a:extLst>
          </p:cNvPr>
          <p:cNvCxnSpPr>
            <a:endCxn id="368" idx="0"/>
          </p:cNvCxnSpPr>
          <p:nvPr/>
        </p:nvCxnSpPr>
        <p:spPr>
          <a:xfrm>
            <a:off x="5676901" y="2901350"/>
            <a:ext cx="11100" cy="266400"/>
          </a:xfrm>
          <a:prstGeom prst="straightConnector1">
            <a:avLst/>
          </a:prstGeom>
          <a:noFill/>
          <a:ln w="9525" cap="flat" cmpd="sng">
            <a:solidFill>
              <a:schemeClr val="dk2"/>
            </a:solidFill>
            <a:prstDash val="solid"/>
            <a:round/>
            <a:headEnd type="none" w="med" len="med"/>
            <a:tailEnd type="triangle" w="med" len="med"/>
          </a:ln>
        </p:spPr>
      </p:cxnSp>
      <p:sp>
        <p:nvSpPr>
          <p:cNvPr id="383" name="Google Shape;383;p48"/>
          <p:cNvSpPr txBox="1"/>
          <p:nvPr/>
        </p:nvSpPr>
        <p:spPr>
          <a:xfrm>
            <a:off x="4103650" y="4329775"/>
            <a:ext cx="21264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Online forum via VLE</a:t>
            </a:r>
            <a:endParaRPr>
              <a:solidFill>
                <a:schemeClr val="dk1"/>
              </a:solidFill>
            </a:endParaRPr>
          </a:p>
        </p:txBody>
      </p:sp>
      <p:sp>
        <p:nvSpPr>
          <p:cNvPr id="376" name="Google Shape;376;p48"/>
          <p:cNvSpPr txBox="1"/>
          <p:nvPr/>
        </p:nvSpPr>
        <p:spPr>
          <a:xfrm>
            <a:off x="6898825" y="4329775"/>
            <a:ext cx="20148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Summative submission</a:t>
            </a:r>
            <a:endParaRPr>
              <a:solidFill>
                <a:schemeClr val="dk1"/>
              </a:solidFill>
            </a:endParaRPr>
          </a:p>
        </p:txBody>
      </p:sp>
      <p:sp>
        <p:nvSpPr>
          <p:cNvPr id="384" name="Google Shape;384;p48">
            <a:extLst>
              <a:ext uri="{C183D7F6-B498-43B3-948B-1728B52AA6E4}">
                <adec:decorative xmlns:adec="http://schemas.microsoft.com/office/drawing/2017/decorative" val="1"/>
              </a:ext>
            </a:extLst>
          </p:cNvPr>
          <p:cNvSpPr/>
          <p:nvPr/>
        </p:nvSpPr>
        <p:spPr>
          <a:xfrm rot="5400000">
            <a:off x="4938275" y="1366350"/>
            <a:ext cx="675000" cy="5217600"/>
          </a:xfrm>
          <a:prstGeom prst="rightBrace">
            <a:avLst>
              <a:gd name="adj1" fmla="val 50000"/>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385" name="Google Shape;385;p48"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359" name="Google Shape;359;p48"/>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13</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90"/>
        <p:cNvGrpSpPr/>
        <p:nvPr/>
      </p:nvGrpSpPr>
      <p:grpSpPr>
        <a:xfrm>
          <a:off x="0" y="0"/>
          <a:ext cx="0" cy="0"/>
          <a:chOff x="0" y="0"/>
          <a:chExt cx="0" cy="0"/>
        </a:xfrm>
      </p:grpSpPr>
      <p:sp>
        <p:nvSpPr>
          <p:cNvPr id="391" name="Google Shape;391;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4400"/>
              <a:buFont typeface="Arial"/>
              <a:buNone/>
            </a:pPr>
            <a:r>
              <a:rPr lang="en-GB">
                <a:solidFill>
                  <a:schemeClr val="lt1"/>
                </a:solidFill>
                <a:latin typeface="Arial"/>
                <a:ea typeface="Arial"/>
                <a:cs typeface="Arial"/>
                <a:sym typeface="Arial"/>
              </a:rPr>
              <a:t>Activity: Managing the journey</a:t>
            </a:r>
            <a:endParaRPr/>
          </a:p>
        </p:txBody>
      </p:sp>
      <p:sp>
        <p:nvSpPr>
          <p:cNvPr id="392" name="Google Shape;392;p49"/>
          <p:cNvSpPr txBox="1">
            <a:spLocks noGrp="1"/>
          </p:cNvSpPr>
          <p:nvPr>
            <p:ph type="body" idx="1"/>
          </p:nvPr>
        </p:nvSpPr>
        <p:spPr>
          <a:xfrm>
            <a:off x="457200" y="1600200"/>
            <a:ext cx="8229600" cy="3623700"/>
          </a:xfrm>
          <a:prstGeom prst="rect">
            <a:avLst/>
          </a:prstGeom>
          <a:noFill/>
          <a:ln>
            <a:noFill/>
          </a:ln>
        </p:spPr>
        <p:txBody>
          <a:bodyPr spcFirstLastPara="1" wrap="square" lIns="91425" tIns="45700" rIns="91425" bIns="45700" anchor="t" anchorCtr="0">
            <a:normAutofit/>
          </a:bodyPr>
          <a:lstStyle/>
          <a:p>
            <a:pPr marL="457200" lvl="0" indent="-355600" algn="l" rtl="0">
              <a:spcBef>
                <a:spcPts val="0"/>
              </a:spcBef>
              <a:spcAft>
                <a:spcPts val="0"/>
              </a:spcAft>
              <a:buClr>
                <a:schemeClr val="lt1"/>
              </a:buClr>
              <a:buSzPts val="2000"/>
              <a:buFont typeface="Arial"/>
              <a:buChar char="•"/>
            </a:pPr>
            <a:r>
              <a:rPr lang="en-GB" sz="2000" dirty="0">
                <a:solidFill>
                  <a:schemeClr val="lt1"/>
                </a:solidFill>
                <a:latin typeface="Arial"/>
                <a:ea typeface="Arial"/>
                <a:cs typeface="Arial"/>
                <a:sym typeface="Arial"/>
              </a:rPr>
              <a:t>Running module assessment is like being a project manager. </a:t>
            </a:r>
            <a:endParaRPr sz="2000" dirty="0">
              <a:solidFill>
                <a:schemeClr val="lt1"/>
              </a:solidFill>
              <a:latin typeface="Arial"/>
              <a:ea typeface="Arial"/>
              <a:cs typeface="Arial"/>
              <a:sym typeface="Arial"/>
            </a:endParaRPr>
          </a:p>
          <a:p>
            <a:pPr marL="457200" lvl="0" indent="0" algn="l" rtl="0">
              <a:spcBef>
                <a:spcPts val="0"/>
              </a:spcBef>
              <a:spcAft>
                <a:spcPts val="0"/>
              </a:spcAft>
              <a:buNone/>
            </a:pPr>
            <a:endParaRPr sz="2000" dirty="0">
              <a:solidFill>
                <a:schemeClr val="lt1"/>
              </a:solidFill>
              <a:latin typeface="Arial"/>
              <a:ea typeface="Arial"/>
              <a:cs typeface="Arial"/>
              <a:sym typeface="Arial"/>
            </a:endParaRPr>
          </a:p>
          <a:p>
            <a:pPr marL="457200" lvl="0" indent="-355600" algn="l" rtl="0">
              <a:spcBef>
                <a:spcPts val="0"/>
              </a:spcBef>
              <a:spcAft>
                <a:spcPts val="0"/>
              </a:spcAft>
              <a:buClr>
                <a:schemeClr val="lt1"/>
              </a:buClr>
              <a:buSzPts val="2000"/>
              <a:buFont typeface="Arial"/>
              <a:buChar char="•"/>
            </a:pPr>
            <a:r>
              <a:rPr lang="en-GB" sz="2000" dirty="0">
                <a:solidFill>
                  <a:schemeClr val="lt1"/>
                </a:solidFill>
                <a:latin typeface="Arial"/>
                <a:ea typeface="Arial"/>
                <a:cs typeface="Arial"/>
                <a:sym typeface="Arial"/>
              </a:rPr>
              <a:t>Effective and planned communication is critical. Repetition and reinforcement are often required as well as signposting. </a:t>
            </a:r>
            <a:endParaRPr sz="2000" dirty="0">
              <a:solidFill>
                <a:schemeClr val="lt1"/>
              </a:solidFill>
              <a:latin typeface="Arial"/>
              <a:ea typeface="Arial"/>
              <a:cs typeface="Arial"/>
              <a:sym typeface="Arial"/>
            </a:endParaRPr>
          </a:p>
          <a:p>
            <a:pPr marL="0" lvl="0" indent="0" algn="l" rtl="0">
              <a:spcBef>
                <a:spcPts val="0"/>
              </a:spcBef>
              <a:spcAft>
                <a:spcPts val="0"/>
              </a:spcAft>
              <a:buNone/>
            </a:pPr>
            <a:endParaRPr sz="2000" dirty="0">
              <a:solidFill>
                <a:schemeClr val="lt1"/>
              </a:solidFill>
              <a:latin typeface="Arial"/>
              <a:ea typeface="Arial"/>
              <a:cs typeface="Arial"/>
              <a:sym typeface="Arial"/>
            </a:endParaRPr>
          </a:p>
          <a:p>
            <a:pPr marL="457200" lvl="0" indent="-355600" algn="l" rtl="0">
              <a:spcBef>
                <a:spcPts val="0"/>
              </a:spcBef>
              <a:spcAft>
                <a:spcPts val="0"/>
              </a:spcAft>
              <a:buClr>
                <a:schemeClr val="lt1"/>
              </a:buClr>
              <a:buSzPts val="2000"/>
              <a:buFont typeface="Arial"/>
              <a:buChar char="•"/>
            </a:pPr>
            <a:r>
              <a:rPr lang="en-GB" sz="2000">
                <a:solidFill>
                  <a:schemeClr val="lt1"/>
                </a:solidFill>
                <a:latin typeface="Arial"/>
                <a:ea typeface="Arial"/>
                <a:cs typeface="Arial"/>
                <a:sym typeface="Arial"/>
              </a:rPr>
              <a:t>Peer student and student agency are key areas to develop.</a:t>
            </a:r>
            <a:endParaRPr sz="2000" dirty="0">
              <a:solidFill>
                <a:schemeClr val="lt1"/>
              </a:solidFill>
              <a:latin typeface="Arial"/>
              <a:ea typeface="Arial"/>
              <a:cs typeface="Arial"/>
              <a:sym typeface="Arial"/>
            </a:endParaRPr>
          </a:p>
          <a:p>
            <a:pPr marL="457200" lvl="0" indent="0" algn="l" rtl="0">
              <a:spcBef>
                <a:spcPts val="0"/>
              </a:spcBef>
              <a:spcAft>
                <a:spcPts val="0"/>
              </a:spcAft>
              <a:buNone/>
            </a:pPr>
            <a:endParaRPr sz="2000" dirty="0">
              <a:solidFill>
                <a:schemeClr val="lt1"/>
              </a:solidFill>
              <a:latin typeface="Arial"/>
              <a:ea typeface="Arial"/>
              <a:cs typeface="Arial"/>
              <a:sym typeface="Arial"/>
            </a:endParaRPr>
          </a:p>
          <a:p>
            <a:pPr marL="457200" lvl="0" indent="-355600" algn="l" rtl="0">
              <a:spcBef>
                <a:spcPts val="0"/>
              </a:spcBef>
              <a:spcAft>
                <a:spcPts val="0"/>
              </a:spcAft>
              <a:buClr>
                <a:schemeClr val="lt1"/>
              </a:buClr>
              <a:buSzPts val="2000"/>
              <a:buFont typeface="Arial"/>
              <a:buChar char="•"/>
            </a:pPr>
            <a:r>
              <a:rPr lang="en-GB" sz="2000" dirty="0">
                <a:solidFill>
                  <a:schemeClr val="lt1"/>
                </a:solidFill>
                <a:latin typeface="Arial"/>
                <a:ea typeface="Arial"/>
                <a:cs typeface="Arial"/>
                <a:sym typeface="Arial"/>
              </a:rPr>
              <a:t>Based on the timeline on the previous slide, discuss in groups activities, interventions or resources which can be developed and given to students. Put idea on a ppt slide as part of a co-creation activity. Present back to the group</a:t>
            </a:r>
            <a:endParaRPr sz="2000" dirty="0">
              <a:solidFill>
                <a:schemeClr val="lt1"/>
              </a:solidFill>
              <a:latin typeface="Arial"/>
              <a:ea typeface="Arial"/>
              <a:cs typeface="Arial"/>
              <a:sym typeface="Arial"/>
            </a:endParaRPr>
          </a:p>
        </p:txBody>
      </p:sp>
      <p:sp>
        <p:nvSpPr>
          <p:cNvPr id="393" name="Google Shape;393;p49"/>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14</a:t>
            </a:fld>
            <a:endParaRPr sz="1200" b="0" i="0" u="none" strike="noStrike" cap="none">
              <a:solidFill>
                <a:srgbClr val="2F3951"/>
              </a:solidFill>
              <a:latin typeface="Arial"/>
              <a:ea typeface="Arial"/>
              <a:cs typeface="Arial"/>
              <a:sym typeface="Arial"/>
            </a:endParaRPr>
          </a:p>
        </p:txBody>
      </p:sp>
      <p:pic>
        <p:nvPicPr>
          <p:cNvPr id="395" name="Google Shape;395;p49"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396" name="Google Shape;396;p49"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00"/>
        <p:cNvGrpSpPr/>
        <p:nvPr/>
      </p:nvGrpSpPr>
      <p:grpSpPr>
        <a:xfrm>
          <a:off x="0" y="0"/>
          <a:ext cx="0" cy="0"/>
          <a:chOff x="0" y="0"/>
          <a:chExt cx="0" cy="0"/>
        </a:xfrm>
      </p:grpSpPr>
      <p:sp>
        <p:nvSpPr>
          <p:cNvPr id="401" name="Google Shape;401;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Giving feedback to students</a:t>
            </a:r>
            <a:endParaRPr b="1">
              <a:latin typeface="Arial"/>
              <a:ea typeface="Arial"/>
              <a:cs typeface="Arial"/>
              <a:sym typeface="Arial"/>
            </a:endParaRPr>
          </a:p>
        </p:txBody>
      </p:sp>
      <p:sp>
        <p:nvSpPr>
          <p:cNvPr id="404" name="Google Shape;404;p50"/>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GB" sz="2000">
                <a:latin typeface="Arial"/>
                <a:ea typeface="Arial"/>
                <a:cs typeface="Arial"/>
                <a:sym typeface="Arial"/>
              </a:rPr>
              <a:t>We give feedback to students but unless they fail they are not able to re-submit their work - so how is the feedback useful? It needs to feed forwards to support future activities, modules and potentially employability. </a:t>
            </a: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r>
              <a:rPr lang="en-GB" sz="2000">
                <a:latin typeface="Arial"/>
                <a:ea typeface="Arial"/>
                <a:cs typeface="Arial"/>
                <a:sym typeface="Arial"/>
              </a:rPr>
              <a:t>Importantly, and as part of the NSS, we need to support students to:</a:t>
            </a:r>
            <a:endParaRPr sz="2000">
              <a:latin typeface="Arial"/>
              <a:ea typeface="Arial"/>
              <a:cs typeface="Arial"/>
              <a:sym typeface="Arial"/>
            </a:endParaRPr>
          </a:p>
          <a:p>
            <a:pPr marL="0" lvl="0" indent="0" algn="l" rtl="0">
              <a:lnSpc>
                <a:spcPct val="115000"/>
              </a:lnSpc>
              <a:spcBef>
                <a:spcPts val="0"/>
              </a:spcBef>
              <a:spcAft>
                <a:spcPts val="0"/>
              </a:spcAft>
              <a:buNone/>
            </a:pPr>
            <a:r>
              <a:rPr lang="en-GB" sz="2000">
                <a:latin typeface="Arial"/>
                <a:ea typeface="Arial"/>
                <a:cs typeface="Arial"/>
                <a:sym typeface="Arial"/>
              </a:rPr>
              <a:t>	</a:t>
            </a:r>
            <a:endParaRPr sz="2000">
              <a:latin typeface="Arial"/>
              <a:ea typeface="Arial"/>
              <a:cs typeface="Arial"/>
              <a:sym typeface="Arial"/>
            </a:endParaRPr>
          </a:p>
          <a:p>
            <a:pPr marL="9144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Identify when they are receiving feedback (verbal, written, other)</a:t>
            </a:r>
            <a:endParaRPr sz="2000">
              <a:latin typeface="Arial"/>
              <a:ea typeface="Arial"/>
              <a:cs typeface="Arial"/>
              <a:sym typeface="Arial"/>
            </a:endParaRPr>
          </a:p>
          <a:p>
            <a:pPr marL="9144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Develop feedback literacy</a:t>
            </a:r>
            <a:endParaRPr sz="2000">
              <a:latin typeface="Arial"/>
              <a:ea typeface="Arial"/>
              <a:cs typeface="Arial"/>
              <a:sym typeface="Arial"/>
            </a:endParaRPr>
          </a:p>
          <a:p>
            <a:pPr marL="914400" lvl="0" indent="-355600" algn="l" rtl="0">
              <a:lnSpc>
                <a:spcPct val="115000"/>
              </a:lnSpc>
              <a:spcBef>
                <a:spcPts val="0"/>
              </a:spcBef>
              <a:spcAft>
                <a:spcPts val="0"/>
              </a:spcAft>
              <a:buClr>
                <a:srgbClr val="2F3951"/>
              </a:buClr>
              <a:buSzPts val="2000"/>
              <a:buFont typeface="Arial"/>
              <a:buChar char="•"/>
            </a:pPr>
            <a:r>
              <a:rPr lang="en-GB" sz="2000">
                <a:latin typeface="Arial"/>
                <a:ea typeface="Arial"/>
                <a:cs typeface="Arial"/>
                <a:sym typeface="Arial"/>
              </a:rPr>
              <a:t>Apply their feedback to their studi</a:t>
            </a:r>
            <a:r>
              <a:rPr lang="en-GB" sz="2000">
                <a:solidFill>
                  <a:srgbClr val="2F3951"/>
                </a:solidFill>
                <a:latin typeface="Arial"/>
                <a:ea typeface="Arial"/>
                <a:cs typeface="Arial"/>
                <a:sym typeface="Arial"/>
              </a:rPr>
              <a:t>es</a:t>
            </a:r>
            <a:endParaRPr sz="20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20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2000">
              <a:solidFill>
                <a:srgbClr val="2F3951"/>
              </a:solidFill>
              <a:latin typeface="Arial"/>
              <a:ea typeface="Arial"/>
              <a:cs typeface="Arial"/>
              <a:sym typeface="Arial"/>
            </a:endParaRPr>
          </a:p>
        </p:txBody>
      </p:sp>
      <p:pic>
        <p:nvPicPr>
          <p:cNvPr id="405" name="Google Shape;405;p50"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406" name="Google Shape;406;p50">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402" name="Google Shape;402;p50"/>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15</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10"/>
        <p:cNvGrpSpPr/>
        <p:nvPr/>
      </p:nvGrpSpPr>
      <p:grpSpPr>
        <a:xfrm>
          <a:off x="0" y="0"/>
          <a:ext cx="0" cy="0"/>
          <a:chOff x="0" y="0"/>
          <a:chExt cx="0" cy="0"/>
        </a:xfrm>
      </p:grpSpPr>
      <p:sp>
        <p:nvSpPr>
          <p:cNvPr id="411" name="Google Shape;411;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err="1">
                <a:latin typeface="Arial"/>
                <a:ea typeface="Arial"/>
                <a:cs typeface="Arial"/>
                <a:sym typeface="Arial"/>
              </a:rPr>
              <a:t>Juwah’s</a:t>
            </a:r>
            <a:r>
              <a:rPr lang="en-GB" b="1" dirty="0">
                <a:latin typeface="Arial"/>
                <a:ea typeface="Arial"/>
                <a:cs typeface="Arial"/>
                <a:sym typeface="Arial"/>
              </a:rPr>
              <a:t> Seven principles (1)</a:t>
            </a:r>
            <a:endParaRPr b="1" dirty="0">
              <a:latin typeface="Arial"/>
              <a:ea typeface="Arial"/>
              <a:cs typeface="Arial"/>
              <a:sym typeface="Arial"/>
            </a:endParaRPr>
          </a:p>
        </p:txBody>
      </p:sp>
      <p:sp>
        <p:nvSpPr>
          <p:cNvPr id="414" name="Google Shape;414;p51"/>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34000"/>
              </a:lnSpc>
              <a:spcBef>
                <a:spcPts val="0"/>
              </a:spcBef>
              <a:spcAft>
                <a:spcPts val="0"/>
              </a:spcAft>
              <a:buSzPts val="2000"/>
              <a:buFont typeface="Calibri"/>
              <a:buChar char="•"/>
            </a:pPr>
            <a:r>
              <a:rPr lang="en-GB" sz="2000">
                <a:latin typeface="Arial"/>
                <a:ea typeface="Arial"/>
                <a:cs typeface="Arial"/>
                <a:sym typeface="Arial"/>
              </a:rPr>
              <a:t>Facilitates the development of </a:t>
            </a:r>
            <a:r>
              <a:rPr lang="en-GB" sz="2000" b="1" u="sng">
                <a:latin typeface="Arial"/>
                <a:ea typeface="Arial"/>
                <a:cs typeface="Arial"/>
                <a:sym typeface="Arial"/>
              </a:rPr>
              <a:t>self-assessment</a:t>
            </a:r>
            <a:r>
              <a:rPr lang="en-GB" sz="2000">
                <a:latin typeface="Arial"/>
                <a:ea typeface="Arial"/>
                <a:cs typeface="Arial"/>
                <a:sym typeface="Arial"/>
              </a:rPr>
              <a:t> (reflection) in learning.</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Encourages teacher and peer </a:t>
            </a:r>
            <a:r>
              <a:rPr lang="en-GB" sz="2000" b="1" u="sng">
                <a:latin typeface="Arial"/>
                <a:ea typeface="Arial"/>
                <a:cs typeface="Arial"/>
                <a:sym typeface="Arial"/>
              </a:rPr>
              <a:t>dialogue around learning</a:t>
            </a:r>
            <a:r>
              <a:rPr lang="en-GB" sz="2000">
                <a:latin typeface="Arial"/>
                <a:ea typeface="Arial"/>
                <a:cs typeface="Arial"/>
                <a:sym typeface="Arial"/>
              </a:rPr>
              <a:t>.</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Helps </a:t>
            </a:r>
            <a:r>
              <a:rPr lang="en-GB" sz="2000" b="1" u="sng">
                <a:latin typeface="Arial"/>
                <a:ea typeface="Arial"/>
                <a:cs typeface="Arial"/>
                <a:sym typeface="Arial"/>
              </a:rPr>
              <a:t>clarify what good performance is </a:t>
            </a:r>
            <a:r>
              <a:rPr lang="en-GB" sz="2000">
                <a:latin typeface="Arial"/>
                <a:ea typeface="Arial"/>
                <a:cs typeface="Arial"/>
                <a:sym typeface="Arial"/>
              </a:rPr>
              <a:t>(goals, criteria, expected standards).</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Provides opportunities to close the gap between current and </a:t>
            </a:r>
            <a:r>
              <a:rPr lang="en-GB" sz="2000" b="1" u="sng">
                <a:latin typeface="Arial"/>
                <a:ea typeface="Arial"/>
                <a:cs typeface="Arial"/>
                <a:sym typeface="Arial"/>
              </a:rPr>
              <a:t>[pursue] desired performance.</a:t>
            </a:r>
            <a:endParaRPr sz="2000" b="1" u="sng">
              <a:latin typeface="Arial"/>
              <a:ea typeface="Arial"/>
              <a:cs typeface="Arial"/>
              <a:sym typeface="Arial"/>
            </a:endParaRPr>
          </a:p>
          <a:p>
            <a:pPr marL="0" lvl="0" indent="0" algn="l" rtl="0">
              <a:lnSpc>
                <a:spcPct val="134000"/>
              </a:lnSpc>
              <a:spcBef>
                <a:spcPts val="1000"/>
              </a:spcBef>
              <a:spcAft>
                <a:spcPts val="0"/>
              </a:spcAft>
              <a:buNone/>
            </a:pPr>
            <a:r>
              <a:rPr lang="en-GB" sz="2000" u="sng">
                <a:latin typeface="Arial"/>
                <a:ea typeface="Arial"/>
                <a:cs typeface="Arial"/>
                <a:sym typeface="Arial"/>
                <a:hlinkClick r:id="rId4"/>
              </a:rPr>
              <a:t>Juwah et al. (2004) </a:t>
            </a:r>
            <a:endParaRPr sz="2000" b="1" u="sng">
              <a:latin typeface="Arial"/>
              <a:ea typeface="Arial"/>
              <a:cs typeface="Arial"/>
              <a:sym typeface="Arial"/>
            </a:endParaRPr>
          </a:p>
        </p:txBody>
      </p:sp>
      <p:pic>
        <p:nvPicPr>
          <p:cNvPr id="415" name="Google Shape;415;p51" descr="BSU + Transform-ED + partner logo"/>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416" name="Google Shape;416;p51">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12" name="Google Shape;412;p51"/>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16</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20"/>
        <p:cNvGrpSpPr/>
        <p:nvPr/>
      </p:nvGrpSpPr>
      <p:grpSpPr>
        <a:xfrm>
          <a:off x="0" y="0"/>
          <a:ext cx="0" cy="0"/>
          <a:chOff x="0" y="0"/>
          <a:chExt cx="0" cy="0"/>
        </a:xfrm>
      </p:grpSpPr>
      <p:sp>
        <p:nvSpPr>
          <p:cNvPr id="421" name="Google Shape;421;p5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err="1">
                <a:latin typeface="Arial"/>
                <a:ea typeface="Arial"/>
                <a:cs typeface="Arial"/>
                <a:sym typeface="Arial"/>
              </a:rPr>
              <a:t>Juwah’s</a:t>
            </a:r>
            <a:r>
              <a:rPr lang="en-GB" b="1" dirty="0">
                <a:latin typeface="Arial"/>
                <a:ea typeface="Arial"/>
                <a:cs typeface="Arial"/>
                <a:sym typeface="Arial"/>
              </a:rPr>
              <a:t> Seven principles (2)</a:t>
            </a:r>
            <a:endParaRPr b="1" dirty="0">
              <a:latin typeface="Arial"/>
              <a:ea typeface="Arial"/>
              <a:cs typeface="Arial"/>
              <a:sym typeface="Arial"/>
            </a:endParaRPr>
          </a:p>
        </p:txBody>
      </p:sp>
      <p:sp>
        <p:nvSpPr>
          <p:cNvPr id="424" name="Google Shape;424;p5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Provides opportunities to close the gap between current and </a:t>
            </a:r>
            <a:r>
              <a:rPr lang="en-GB" sz="2000" b="1" u="sng">
                <a:latin typeface="Arial"/>
                <a:ea typeface="Arial"/>
                <a:cs typeface="Arial"/>
                <a:sym typeface="Arial"/>
              </a:rPr>
              <a:t>[pursue] desired performance.</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Delivers high quality </a:t>
            </a:r>
            <a:r>
              <a:rPr lang="en-GB" sz="2000" b="1" u="sng">
                <a:latin typeface="Arial"/>
                <a:ea typeface="Arial"/>
                <a:cs typeface="Arial"/>
                <a:sym typeface="Arial"/>
              </a:rPr>
              <a:t>information to students about their learning</a:t>
            </a:r>
            <a:r>
              <a:rPr lang="en-GB" sz="2000">
                <a:latin typeface="Arial"/>
                <a:ea typeface="Arial"/>
                <a:cs typeface="Arial"/>
                <a:sym typeface="Arial"/>
              </a:rPr>
              <a:t>.</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Encourages positive </a:t>
            </a:r>
            <a:r>
              <a:rPr lang="en-GB" sz="2000" b="1" u="sng">
                <a:latin typeface="Arial"/>
                <a:ea typeface="Arial"/>
                <a:cs typeface="Arial"/>
                <a:sym typeface="Arial"/>
              </a:rPr>
              <a:t>motivational</a:t>
            </a:r>
            <a:r>
              <a:rPr lang="en-GB" sz="2000">
                <a:latin typeface="Arial"/>
                <a:ea typeface="Arial"/>
                <a:cs typeface="Arial"/>
                <a:sym typeface="Arial"/>
              </a:rPr>
              <a:t> beliefs and self-esteem.</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Provides information to teachers that can be used to help </a:t>
            </a:r>
            <a:r>
              <a:rPr lang="en-GB" sz="2000" b="1" u="sng">
                <a:latin typeface="Arial"/>
                <a:ea typeface="Arial"/>
                <a:cs typeface="Arial"/>
                <a:sym typeface="Arial"/>
              </a:rPr>
              <a:t>shape the teaching [diagnostic]</a:t>
            </a:r>
            <a:r>
              <a:rPr lang="en-GB" sz="2000">
                <a:latin typeface="Arial"/>
                <a:ea typeface="Arial"/>
                <a:cs typeface="Arial"/>
                <a:sym typeface="Arial"/>
              </a:rPr>
              <a:t>.</a:t>
            </a:r>
            <a:endParaRPr sz="2000">
              <a:latin typeface="Arial"/>
              <a:ea typeface="Arial"/>
              <a:cs typeface="Arial"/>
              <a:sym typeface="Arial"/>
            </a:endParaRPr>
          </a:p>
          <a:p>
            <a:pPr marL="0" lvl="0" indent="0" algn="l" rtl="0">
              <a:lnSpc>
                <a:spcPct val="134000"/>
              </a:lnSpc>
              <a:spcBef>
                <a:spcPts val="1000"/>
              </a:spcBef>
              <a:spcAft>
                <a:spcPts val="0"/>
              </a:spcAft>
              <a:buNone/>
            </a:pPr>
            <a:r>
              <a:rPr lang="en-GB" sz="2000" u="sng">
                <a:solidFill>
                  <a:schemeClr val="hlink"/>
                </a:solidFill>
                <a:latin typeface="Arial"/>
                <a:ea typeface="Arial"/>
                <a:cs typeface="Arial"/>
                <a:sym typeface="Arial"/>
                <a:hlinkClick r:id="rId4"/>
              </a:rPr>
              <a:t>Juwah et al. (2004) </a:t>
            </a:r>
            <a:endParaRPr sz="20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2000">
              <a:solidFill>
                <a:srgbClr val="2F3951"/>
              </a:solidFill>
              <a:latin typeface="Arial"/>
              <a:ea typeface="Arial"/>
              <a:cs typeface="Arial"/>
              <a:sym typeface="Arial"/>
            </a:endParaRPr>
          </a:p>
        </p:txBody>
      </p:sp>
      <p:pic>
        <p:nvPicPr>
          <p:cNvPr id="425" name="Google Shape;425;p52" descr="BSU + Transform-ED + partner logo"/>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426" name="Google Shape;426;p52">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22" name="Google Shape;422;p52"/>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17</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30"/>
        <p:cNvGrpSpPr/>
        <p:nvPr/>
      </p:nvGrpSpPr>
      <p:grpSpPr>
        <a:xfrm>
          <a:off x="0" y="0"/>
          <a:ext cx="0" cy="0"/>
          <a:chOff x="0" y="0"/>
          <a:chExt cx="0" cy="0"/>
        </a:xfrm>
      </p:grpSpPr>
      <p:sp>
        <p:nvSpPr>
          <p:cNvPr id="431" name="Google Shape;431;p53"/>
          <p:cNvSpPr txBox="1">
            <a:spLocks noGrp="1"/>
          </p:cNvSpPr>
          <p:nvPr>
            <p:ph type="title"/>
          </p:nvPr>
        </p:nvSpPr>
        <p:spPr>
          <a:xfrm>
            <a:off x="268013" y="274638"/>
            <a:ext cx="8645645"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Giving feedback to students (1)</a:t>
            </a:r>
            <a:endParaRPr b="1" dirty="0">
              <a:latin typeface="Arial"/>
              <a:ea typeface="Arial"/>
              <a:cs typeface="Arial"/>
              <a:sym typeface="Arial"/>
            </a:endParaRPr>
          </a:p>
        </p:txBody>
      </p:sp>
      <p:sp>
        <p:nvSpPr>
          <p:cNvPr id="437" name="Google Shape;437;p53"/>
          <p:cNvSpPr/>
          <p:nvPr/>
        </p:nvSpPr>
        <p:spPr>
          <a:xfrm>
            <a:off x="6394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SUBJECT FEEDBACK</a:t>
            </a:r>
            <a:endParaRPr b="1"/>
          </a:p>
        </p:txBody>
      </p:sp>
      <p:sp>
        <p:nvSpPr>
          <p:cNvPr id="434" name="Google Shape;434;p53"/>
          <p:cNvSpPr/>
          <p:nvPr/>
        </p:nvSpPr>
        <p:spPr>
          <a:xfrm>
            <a:off x="6272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feedback on their assessment and in particular in relation to the module learning outcomes and the assessment criteria. </a:t>
            </a:r>
            <a:endParaRPr/>
          </a:p>
          <a:p>
            <a:pPr marL="0" lvl="0" indent="0" algn="ctr" rtl="0">
              <a:spcBef>
                <a:spcPts val="0"/>
              </a:spcBef>
              <a:spcAft>
                <a:spcPts val="0"/>
              </a:spcAft>
              <a:buNone/>
            </a:pPr>
            <a:endParaRPr/>
          </a:p>
          <a:p>
            <a:pPr marL="0" lvl="0" indent="0" algn="ctr" rtl="0">
              <a:spcBef>
                <a:spcPts val="0"/>
              </a:spcBef>
              <a:spcAft>
                <a:spcPts val="0"/>
              </a:spcAft>
              <a:buNone/>
            </a:pPr>
            <a:r>
              <a:rPr lang="en-GB"/>
              <a:t>It is about the work and not the student. Avoid ‘I’ and ‘You’ when giving this type of feedback unless the assessment modality requires it. </a:t>
            </a:r>
            <a:endParaRPr/>
          </a:p>
        </p:txBody>
      </p:sp>
      <p:sp>
        <p:nvSpPr>
          <p:cNvPr id="438" name="Google Shape;438;p53"/>
          <p:cNvSpPr/>
          <p:nvPr/>
        </p:nvSpPr>
        <p:spPr>
          <a:xfrm>
            <a:off x="34316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LOGISTICAL FEEDBACK</a:t>
            </a:r>
            <a:endParaRPr b="1"/>
          </a:p>
        </p:txBody>
      </p:sp>
      <p:sp>
        <p:nvSpPr>
          <p:cNvPr id="435" name="Google Shape;435;p53"/>
          <p:cNvSpPr/>
          <p:nvPr/>
        </p:nvSpPr>
        <p:spPr>
          <a:xfrm>
            <a:off x="34194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also feedback on their assessment but with a focus on the operational elements. For example, structure, spelling, grammar, referencing, formatting and other non-subject specific elements. </a:t>
            </a:r>
            <a:endParaRPr/>
          </a:p>
          <a:p>
            <a:pPr marL="0" lvl="0" indent="0" algn="ctr" rtl="0">
              <a:spcBef>
                <a:spcPts val="0"/>
              </a:spcBef>
              <a:spcAft>
                <a:spcPts val="0"/>
              </a:spcAft>
              <a:buNone/>
            </a:pPr>
            <a:endParaRPr/>
          </a:p>
          <a:p>
            <a:pPr marL="0" lvl="0" indent="0" algn="ctr" rtl="0">
              <a:spcBef>
                <a:spcPts val="0"/>
              </a:spcBef>
              <a:spcAft>
                <a:spcPts val="0"/>
              </a:spcAft>
              <a:buNone/>
            </a:pPr>
            <a:r>
              <a:rPr lang="en-GB"/>
              <a:t>This is also a good place to link to their formative feedback. </a:t>
            </a:r>
            <a:endParaRPr/>
          </a:p>
        </p:txBody>
      </p:sp>
      <p:sp>
        <p:nvSpPr>
          <p:cNvPr id="439" name="Google Shape;439;p53"/>
          <p:cNvSpPr/>
          <p:nvPr/>
        </p:nvSpPr>
        <p:spPr>
          <a:xfrm>
            <a:off x="62238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STRATEGIC FEEDBACK</a:t>
            </a:r>
            <a:endParaRPr b="1"/>
          </a:p>
        </p:txBody>
      </p:sp>
      <p:sp>
        <p:nvSpPr>
          <p:cNvPr id="436" name="Google Shape;436;p53"/>
          <p:cNvSpPr/>
          <p:nvPr/>
        </p:nvSpPr>
        <p:spPr>
          <a:xfrm>
            <a:off x="62116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This is where feedback should become feedforward and give students actions to enhance further their performance. </a:t>
            </a:r>
            <a:endParaRPr dirty="0"/>
          </a:p>
          <a:p>
            <a:pPr marL="0" lvl="0" indent="0" algn="ctr" rtl="0">
              <a:spcBef>
                <a:spcPts val="0"/>
              </a:spcBef>
              <a:spcAft>
                <a:spcPts val="0"/>
              </a:spcAft>
              <a:buNone/>
            </a:pPr>
            <a:endParaRPr/>
          </a:p>
          <a:p>
            <a:pPr algn="ctr"/>
            <a:r>
              <a:rPr lang="en-GB" dirty="0"/>
              <a:t>Additionally, it is good practice to identify future modules and assessment whereby they can deliver and target their actions. </a:t>
            </a:r>
            <a:endParaRPr dirty="0"/>
          </a:p>
        </p:txBody>
      </p:sp>
      <p:pic>
        <p:nvPicPr>
          <p:cNvPr id="440" name="Google Shape;440;p53"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441" name="Google Shape;441;p53">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432" name="Google Shape;432;p53"/>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18</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45"/>
        <p:cNvGrpSpPr/>
        <p:nvPr/>
      </p:nvGrpSpPr>
      <p:grpSpPr>
        <a:xfrm>
          <a:off x="0" y="0"/>
          <a:ext cx="0" cy="0"/>
          <a:chOff x="0" y="0"/>
          <a:chExt cx="0" cy="0"/>
        </a:xfrm>
      </p:grpSpPr>
      <p:sp>
        <p:nvSpPr>
          <p:cNvPr id="446" name="Google Shape;446;p54"/>
          <p:cNvSpPr txBox="1">
            <a:spLocks noGrp="1"/>
          </p:cNvSpPr>
          <p:nvPr>
            <p:ph type="title"/>
          </p:nvPr>
        </p:nvSpPr>
        <p:spPr>
          <a:xfrm>
            <a:off x="252249" y="274638"/>
            <a:ext cx="866141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Giving feedback to students</a:t>
            </a:r>
            <a:r>
              <a:rPr lang="en-GB" b="1" dirty="0"/>
              <a:t> (2)</a:t>
            </a:r>
            <a:endParaRPr b="1" dirty="0">
              <a:latin typeface="Arial"/>
              <a:ea typeface="Arial"/>
              <a:cs typeface="Arial"/>
              <a:sym typeface="Arial"/>
            </a:endParaRPr>
          </a:p>
        </p:txBody>
      </p:sp>
      <p:pic>
        <p:nvPicPr>
          <p:cNvPr id="448" name="Google Shape;448;p54">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1404425" y="6094925"/>
            <a:ext cx="1940174" cy="435450"/>
          </a:xfrm>
          <a:prstGeom prst="rect">
            <a:avLst/>
          </a:prstGeom>
          <a:noFill/>
          <a:ln>
            <a:noFill/>
          </a:ln>
        </p:spPr>
      </p:pic>
      <p:sp>
        <p:nvSpPr>
          <p:cNvPr id="452" name="Google Shape;452;p54"/>
          <p:cNvSpPr/>
          <p:nvPr/>
        </p:nvSpPr>
        <p:spPr>
          <a:xfrm>
            <a:off x="6394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SUBJECT FEEDBACK</a:t>
            </a:r>
            <a:endParaRPr b="1"/>
          </a:p>
        </p:txBody>
      </p:sp>
      <p:sp>
        <p:nvSpPr>
          <p:cNvPr id="449" name="Google Shape;449;p54"/>
          <p:cNvSpPr/>
          <p:nvPr/>
        </p:nvSpPr>
        <p:spPr>
          <a:xfrm>
            <a:off x="6272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feedback on their assessment and in particular in relation to the module learning outcomes and the assessment criteria. </a:t>
            </a:r>
            <a:endParaRPr/>
          </a:p>
          <a:p>
            <a:pPr marL="0" lvl="0" indent="0" algn="ctr" rtl="0">
              <a:spcBef>
                <a:spcPts val="0"/>
              </a:spcBef>
              <a:spcAft>
                <a:spcPts val="0"/>
              </a:spcAft>
              <a:buNone/>
            </a:pPr>
            <a:endParaRPr/>
          </a:p>
          <a:p>
            <a:pPr marL="0" lvl="0" indent="0" algn="ctr" rtl="0">
              <a:spcBef>
                <a:spcPts val="0"/>
              </a:spcBef>
              <a:spcAft>
                <a:spcPts val="0"/>
              </a:spcAft>
              <a:buNone/>
            </a:pPr>
            <a:r>
              <a:rPr lang="en-GB"/>
              <a:t>It is about the work and not the student. Avoid ‘I’ and ‘You’ when giving this type of feedback unless the assessment modality requires it. </a:t>
            </a:r>
            <a:endParaRPr/>
          </a:p>
        </p:txBody>
      </p:sp>
      <p:sp>
        <p:nvSpPr>
          <p:cNvPr id="453" name="Google Shape;453;p54"/>
          <p:cNvSpPr/>
          <p:nvPr/>
        </p:nvSpPr>
        <p:spPr>
          <a:xfrm>
            <a:off x="34316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LOGISTICAL FEEDBACK</a:t>
            </a:r>
            <a:endParaRPr b="1"/>
          </a:p>
        </p:txBody>
      </p:sp>
      <p:sp>
        <p:nvSpPr>
          <p:cNvPr id="450" name="Google Shape;450;p54"/>
          <p:cNvSpPr/>
          <p:nvPr/>
        </p:nvSpPr>
        <p:spPr>
          <a:xfrm>
            <a:off x="34194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also feedback on their assessment but with a focus on the operational elements. For example, structure, spelling, grammar, referencing, formatting and other non-subject specific elements. </a:t>
            </a:r>
            <a:endParaRPr/>
          </a:p>
          <a:p>
            <a:pPr marL="0" lvl="0" indent="0" algn="ctr" rtl="0">
              <a:spcBef>
                <a:spcPts val="0"/>
              </a:spcBef>
              <a:spcAft>
                <a:spcPts val="0"/>
              </a:spcAft>
              <a:buNone/>
            </a:pPr>
            <a:endParaRPr/>
          </a:p>
          <a:p>
            <a:pPr marL="0" lvl="0" indent="0" algn="ctr" rtl="0">
              <a:spcBef>
                <a:spcPts val="0"/>
              </a:spcBef>
              <a:spcAft>
                <a:spcPts val="0"/>
              </a:spcAft>
              <a:buNone/>
            </a:pPr>
            <a:r>
              <a:rPr lang="en-GB"/>
              <a:t>This is also a good place to link to their formative feedback. </a:t>
            </a:r>
            <a:endParaRPr/>
          </a:p>
        </p:txBody>
      </p:sp>
      <p:sp>
        <p:nvSpPr>
          <p:cNvPr id="454" name="Google Shape;454;p54"/>
          <p:cNvSpPr/>
          <p:nvPr/>
        </p:nvSpPr>
        <p:spPr>
          <a:xfrm>
            <a:off x="62238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STRATEGIC FEEDBACK</a:t>
            </a:r>
            <a:endParaRPr b="1"/>
          </a:p>
        </p:txBody>
      </p:sp>
      <p:sp>
        <p:nvSpPr>
          <p:cNvPr id="451" name="Google Shape;451;p54"/>
          <p:cNvSpPr/>
          <p:nvPr/>
        </p:nvSpPr>
        <p:spPr>
          <a:xfrm>
            <a:off x="62116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This is where feedback should become feedforward and give students actions to enhance further their performance. </a:t>
            </a:r>
            <a:endParaRPr dirty="0"/>
          </a:p>
          <a:p>
            <a:pPr marL="0" lvl="0" indent="0" algn="ctr" rtl="0">
              <a:spcBef>
                <a:spcPts val="0"/>
              </a:spcBef>
              <a:spcAft>
                <a:spcPts val="0"/>
              </a:spcAft>
              <a:buNone/>
            </a:pPr>
            <a:endParaRPr/>
          </a:p>
          <a:p>
            <a:pPr marL="0" lvl="0" indent="0" algn="ctr" rtl="0">
              <a:spcBef>
                <a:spcPts val="0"/>
              </a:spcBef>
              <a:spcAft>
                <a:spcPts val="0"/>
              </a:spcAft>
              <a:buNone/>
            </a:pPr>
            <a:r>
              <a:rPr lang="en-GB" dirty="0"/>
              <a:t>Additionally, it is good practice to identify future modules and assessment whereby they can deliver and target their actions. </a:t>
            </a:r>
            <a:endParaRPr dirty="0"/>
          </a:p>
        </p:txBody>
      </p:sp>
      <p:sp>
        <p:nvSpPr>
          <p:cNvPr id="455" name="Google Shape;455;p54">
            <a:extLst>
              <a:ext uri="{C183D7F6-B498-43B3-948B-1728B52AA6E4}">
                <adec:decorative xmlns:adec="http://schemas.microsoft.com/office/drawing/2017/decorative" val="1"/>
              </a:ext>
            </a:extLst>
          </p:cNvPr>
          <p:cNvSpPr/>
          <p:nvPr/>
        </p:nvSpPr>
        <p:spPr>
          <a:xfrm>
            <a:off x="2826775" y="5131200"/>
            <a:ext cx="435600" cy="435600"/>
          </a:xfrm>
          <a:prstGeom prst="ellipse">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56" name="Google Shape;456;p54">
            <a:extLst>
              <a:ext uri="{C183D7F6-B498-43B3-948B-1728B52AA6E4}">
                <adec:decorative xmlns:adec="http://schemas.microsoft.com/office/drawing/2017/decorative" val="1"/>
              </a:ext>
            </a:extLst>
          </p:cNvPr>
          <p:cNvSpPr/>
          <p:nvPr/>
        </p:nvSpPr>
        <p:spPr>
          <a:xfrm>
            <a:off x="5636975" y="5131200"/>
            <a:ext cx="435600" cy="435600"/>
          </a:xfrm>
          <a:prstGeom prst="ellipse">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457" name="Google Shape;457;p54" descr="BSU + Transform-ED + partner logo"/>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458" name="Google Shape;458;p54">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47" name="Google Shape;447;p54"/>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19</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36"/>
        <p:cNvGrpSpPr/>
        <p:nvPr/>
      </p:nvGrpSpPr>
      <p:grpSpPr>
        <a:xfrm>
          <a:off x="0" y="0"/>
          <a:ext cx="0" cy="0"/>
          <a:chOff x="0" y="0"/>
          <a:chExt cx="0" cy="0"/>
        </a:xfrm>
      </p:grpSpPr>
      <p:sp>
        <p:nvSpPr>
          <p:cNvPr id="240" name="Google Shape;240;p3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Learning Outcomes</a:t>
            </a:r>
            <a:endParaRPr>
              <a:latin typeface="Arial"/>
              <a:ea typeface="Arial"/>
              <a:cs typeface="Arial"/>
              <a:sym typeface="Arial"/>
            </a:endParaRPr>
          </a:p>
        </p:txBody>
      </p:sp>
      <p:sp>
        <p:nvSpPr>
          <p:cNvPr id="241" name="Google Shape;241;p37"/>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AutoNum type="arabicPeriod"/>
            </a:pPr>
            <a:r>
              <a:rPr lang="en-GB" sz="2000">
                <a:latin typeface="Arial"/>
                <a:ea typeface="Arial"/>
                <a:cs typeface="Arial"/>
                <a:sym typeface="Arial"/>
              </a:rPr>
              <a:t>Define formative and summative assessment and their role in the assessment process</a:t>
            </a:r>
            <a:endParaRPr sz="2000">
              <a:latin typeface="Arial"/>
              <a:ea typeface="Arial"/>
              <a:cs typeface="Arial"/>
              <a:sym typeface="Arial"/>
            </a:endParaRPr>
          </a:p>
          <a:p>
            <a:pPr marL="457200" lvl="0" indent="-355600" algn="l" rtl="0">
              <a:spcBef>
                <a:spcPts val="0"/>
              </a:spcBef>
              <a:spcAft>
                <a:spcPts val="0"/>
              </a:spcAft>
              <a:buSzPts val="2000"/>
              <a:buAutoNum type="arabicPeriod"/>
            </a:pPr>
            <a:r>
              <a:rPr lang="en-GB" sz="2000">
                <a:latin typeface="Arial"/>
                <a:ea typeface="Arial"/>
                <a:cs typeface="Arial"/>
                <a:sym typeface="Arial"/>
              </a:rPr>
              <a:t>Articulate best practice in the assessment design</a:t>
            </a:r>
            <a:endParaRPr sz="2000">
              <a:latin typeface="Arial"/>
              <a:ea typeface="Arial"/>
              <a:cs typeface="Arial"/>
              <a:sym typeface="Arial"/>
            </a:endParaRPr>
          </a:p>
          <a:p>
            <a:pPr marL="457200" lvl="0" indent="-355600" algn="l" rtl="0">
              <a:spcBef>
                <a:spcPts val="0"/>
              </a:spcBef>
              <a:spcAft>
                <a:spcPts val="0"/>
              </a:spcAft>
              <a:buSzPts val="2000"/>
              <a:buFont typeface="Arial"/>
              <a:buAutoNum type="arabicPeriod"/>
            </a:pPr>
            <a:r>
              <a:rPr lang="en-GB" sz="2000">
                <a:latin typeface="Arial"/>
                <a:ea typeface="Arial"/>
                <a:cs typeface="Arial"/>
                <a:sym typeface="Arial"/>
              </a:rPr>
              <a:t>Construct an assessment timeline to develop timed interventions to support student assessment</a:t>
            </a:r>
            <a:endParaRPr sz="2000">
              <a:latin typeface="Arial"/>
              <a:ea typeface="Arial"/>
              <a:cs typeface="Arial"/>
              <a:sym typeface="Arial"/>
            </a:endParaRPr>
          </a:p>
          <a:p>
            <a:pPr marL="457200" lvl="0" indent="-355600" algn="l" rtl="0">
              <a:spcBef>
                <a:spcPts val="0"/>
              </a:spcBef>
              <a:spcAft>
                <a:spcPts val="0"/>
              </a:spcAft>
              <a:buSzPts val="2000"/>
              <a:buFont typeface="Arial"/>
              <a:buAutoNum type="arabicPeriod"/>
            </a:pPr>
            <a:r>
              <a:rPr lang="en-GB" sz="2000">
                <a:latin typeface="Arial"/>
                <a:ea typeface="Arial"/>
                <a:cs typeface="Arial"/>
                <a:sym typeface="Arial"/>
              </a:rPr>
              <a:t>Discuss an approach for the construction of impactful and meaningful assessment feedback</a:t>
            </a:r>
            <a:endParaRPr sz="2000">
              <a:latin typeface="Arial"/>
              <a:ea typeface="Arial"/>
              <a:cs typeface="Arial"/>
              <a:sym typeface="Arial"/>
            </a:endParaRPr>
          </a:p>
          <a:p>
            <a:pPr marL="457200" lvl="0" indent="-355600" algn="l" rtl="0">
              <a:spcBef>
                <a:spcPts val="0"/>
              </a:spcBef>
              <a:spcAft>
                <a:spcPts val="0"/>
              </a:spcAft>
              <a:buSzPts val="2000"/>
              <a:buAutoNum type="arabicPeriod"/>
            </a:pPr>
            <a:r>
              <a:rPr lang="en-GB" sz="2000">
                <a:latin typeface="Arial"/>
                <a:ea typeface="Arial"/>
                <a:cs typeface="Arial"/>
                <a:sym typeface="Arial"/>
              </a:rPr>
              <a:t>Discuss elements which support a positive student experience and how these are measured as part of QA processes</a:t>
            </a:r>
            <a:endParaRPr sz="2000">
              <a:latin typeface="Arial"/>
              <a:ea typeface="Arial"/>
              <a:cs typeface="Arial"/>
              <a:sym typeface="Arial"/>
            </a:endParaRPr>
          </a:p>
        </p:txBody>
      </p:sp>
      <p:pic>
        <p:nvPicPr>
          <p:cNvPr id="242" name="Google Shape;242;p37"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239" name="Google Shape;239;p37">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237" name="Google Shape;237;p37"/>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62"/>
        <p:cNvGrpSpPr/>
        <p:nvPr/>
      </p:nvGrpSpPr>
      <p:grpSpPr>
        <a:xfrm>
          <a:off x="0" y="0"/>
          <a:ext cx="0" cy="0"/>
          <a:chOff x="0" y="0"/>
          <a:chExt cx="0" cy="0"/>
        </a:xfrm>
      </p:grpSpPr>
      <p:sp>
        <p:nvSpPr>
          <p:cNvPr id="463" name="Google Shape;463;p5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Good marking practice</a:t>
            </a:r>
            <a:endParaRPr b="1">
              <a:latin typeface="Arial"/>
              <a:ea typeface="Arial"/>
              <a:cs typeface="Arial"/>
              <a:sym typeface="Arial"/>
            </a:endParaRPr>
          </a:p>
        </p:txBody>
      </p:sp>
      <p:sp>
        <p:nvSpPr>
          <p:cNvPr id="466" name="Google Shape;466;p55"/>
          <p:cNvSpPr txBox="1">
            <a:spLocks noGrp="1"/>
          </p:cNvSpPr>
          <p:nvPr>
            <p:ph type="body" idx="1"/>
          </p:nvPr>
        </p:nvSpPr>
        <p:spPr>
          <a:xfrm>
            <a:off x="457200" y="116595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34000"/>
              </a:lnSpc>
              <a:spcBef>
                <a:spcPts val="1000"/>
              </a:spcBef>
              <a:spcAft>
                <a:spcPts val="0"/>
              </a:spcAft>
              <a:buSzPts val="2000"/>
              <a:buFont typeface="Arial"/>
              <a:buChar char="•"/>
            </a:pPr>
            <a:r>
              <a:rPr lang="en-GB" sz="2000">
                <a:latin typeface="Arial"/>
                <a:ea typeface="Arial"/>
                <a:cs typeface="Arial"/>
                <a:sym typeface="Arial"/>
              </a:rPr>
              <a:t>A clear rubric aligned to the institution’s grading framework is essential (also share this with students).</a:t>
            </a:r>
            <a:endParaRPr sz="2000">
              <a:latin typeface="Arial"/>
              <a:ea typeface="Arial"/>
              <a:cs typeface="Arial"/>
              <a:sym typeface="Arial"/>
            </a:endParaRPr>
          </a:p>
          <a:p>
            <a:pPr marL="457200" lvl="0" indent="-355600" algn="l" rtl="0">
              <a:lnSpc>
                <a:spcPct val="134000"/>
              </a:lnSpc>
              <a:spcBef>
                <a:spcPts val="0"/>
              </a:spcBef>
              <a:spcAft>
                <a:spcPts val="0"/>
              </a:spcAft>
              <a:buSzPts val="2000"/>
              <a:buFont typeface="Arial"/>
              <a:buChar char="•"/>
            </a:pPr>
            <a:r>
              <a:rPr lang="en-GB" sz="2000">
                <a:latin typeface="Arial"/>
                <a:ea typeface="Arial"/>
                <a:cs typeface="Arial"/>
                <a:sym typeface="Arial"/>
              </a:rPr>
              <a:t>When marking, review a couple of pieces of work blind and then discuss the grades with the marking team to explore and confirm standards. </a:t>
            </a:r>
            <a:endParaRPr sz="2000">
              <a:latin typeface="Arial"/>
              <a:ea typeface="Arial"/>
              <a:cs typeface="Arial"/>
              <a:sym typeface="Arial"/>
            </a:endParaRPr>
          </a:p>
          <a:p>
            <a:pPr marL="457200" lvl="0" indent="-355600" algn="l" rtl="0">
              <a:lnSpc>
                <a:spcPct val="134000"/>
              </a:lnSpc>
              <a:spcBef>
                <a:spcPts val="0"/>
              </a:spcBef>
              <a:spcAft>
                <a:spcPts val="0"/>
              </a:spcAft>
              <a:buSzPts val="2000"/>
              <a:buFont typeface="Arial"/>
              <a:buChar char="•"/>
            </a:pPr>
            <a:r>
              <a:rPr lang="en-GB" sz="2000">
                <a:latin typeface="Arial"/>
                <a:ea typeface="Arial"/>
                <a:cs typeface="Arial"/>
                <a:sym typeface="Arial"/>
              </a:rPr>
              <a:t>Do no make personal judgements (avoid ‘I’) and overall the grading is based on more than one person,</a:t>
            </a:r>
            <a:endParaRPr sz="2000">
              <a:latin typeface="Arial"/>
              <a:ea typeface="Arial"/>
              <a:cs typeface="Arial"/>
              <a:sym typeface="Arial"/>
            </a:endParaRPr>
          </a:p>
          <a:p>
            <a:pPr marL="457200" lvl="0" indent="-355600" algn="l" rtl="0">
              <a:lnSpc>
                <a:spcPct val="134000"/>
              </a:lnSpc>
              <a:spcBef>
                <a:spcPts val="0"/>
              </a:spcBef>
              <a:spcAft>
                <a:spcPts val="0"/>
              </a:spcAft>
              <a:buSzPts val="2000"/>
              <a:buFont typeface="Arial"/>
              <a:buChar char="•"/>
            </a:pPr>
            <a:r>
              <a:rPr lang="en-GB" sz="2000">
                <a:latin typeface="Arial"/>
                <a:ea typeface="Arial"/>
                <a:cs typeface="Arial"/>
                <a:sym typeface="Arial"/>
              </a:rPr>
              <a:t>Give clear constructive feedback knowing that it will be shared with others (staff, students, externals, online).</a:t>
            </a:r>
            <a:endParaRPr sz="2000">
              <a:latin typeface="Arial"/>
              <a:ea typeface="Arial"/>
              <a:cs typeface="Arial"/>
              <a:sym typeface="Arial"/>
            </a:endParaRPr>
          </a:p>
          <a:p>
            <a:pPr marL="457200" lvl="0" indent="-355600" algn="l" rtl="0">
              <a:lnSpc>
                <a:spcPct val="134000"/>
              </a:lnSpc>
              <a:spcBef>
                <a:spcPts val="0"/>
              </a:spcBef>
              <a:spcAft>
                <a:spcPts val="0"/>
              </a:spcAft>
              <a:buSzPts val="2000"/>
              <a:buFont typeface="Arial"/>
              <a:buChar char="•"/>
            </a:pPr>
            <a:r>
              <a:rPr lang="en-GB" sz="2000">
                <a:latin typeface="Arial"/>
                <a:ea typeface="Arial"/>
                <a:cs typeface="Arial"/>
                <a:sym typeface="Arial"/>
              </a:rPr>
              <a:t>Where possible, compare to previous year to maintain levels. </a:t>
            </a:r>
            <a:endParaRPr sz="2000">
              <a:latin typeface="Arial"/>
              <a:ea typeface="Arial"/>
              <a:cs typeface="Arial"/>
              <a:sym typeface="Arial"/>
            </a:endParaRPr>
          </a:p>
        </p:txBody>
      </p:sp>
      <p:pic>
        <p:nvPicPr>
          <p:cNvPr id="467" name="Google Shape;467;p55"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468" name="Google Shape;468;p55">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464" name="Google Shape;464;p55"/>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20</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08"/>
        <p:cNvGrpSpPr/>
        <p:nvPr/>
      </p:nvGrpSpPr>
      <p:grpSpPr>
        <a:xfrm>
          <a:off x="0" y="0"/>
          <a:ext cx="0" cy="0"/>
          <a:chOff x="0" y="0"/>
          <a:chExt cx="0" cy="0"/>
        </a:xfrm>
      </p:grpSpPr>
      <p:sp>
        <p:nvSpPr>
          <p:cNvPr id="513" name="Google Shape;513;p58"/>
          <p:cNvSpPr txBox="1">
            <a:spLocks noGrp="1"/>
          </p:cNvSpPr>
          <p:nvPr>
            <p:ph type="title"/>
          </p:nvPr>
        </p:nvSpPr>
        <p:spPr>
          <a:xfrm>
            <a:off x="457200" y="130121"/>
            <a:ext cx="8229600" cy="1143000"/>
          </a:xfrm>
          <a:prstGeom prst="rect">
            <a:avLst/>
          </a:prstGeom>
          <a:noFill/>
          <a:ln>
            <a:noFill/>
          </a:ln>
        </p:spPr>
        <p:txBody>
          <a:bodyPr spcFirstLastPara="1" wrap="square" lIns="91425" tIns="45700" rIns="91425" bIns="45700" anchor="t" anchorCtr="0">
            <a:noAutofit/>
          </a:bodyPr>
          <a:lstStyle/>
          <a:p>
            <a:pPr algn="l">
              <a:buClr>
                <a:srgbClr val="22314E"/>
              </a:buClr>
              <a:buSzPts val="3960"/>
            </a:pPr>
            <a:r>
              <a:rPr lang="en-GB" b="1" dirty="0"/>
              <a:t>Marking and Moderation</a:t>
            </a:r>
            <a:r>
              <a:rPr lang="en-GB" b="1" dirty="0">
                <a:latin typeface="Arial"/>
                <a:ea typeface="Arial"/>
                <a:cs typeface="Arial"/>
                <a:sym typeface="Arial"/>
              </a:rPr>
              <a:t> </a:t>
            </a:r>
            <a:endParaRPr b="1" dirty="0">
              <a:latin typeface="Arial"/>
              <a:ea typeface="Arial"/>
              <a:cs typeface="Arial"/>
              <a:sym typeface="Arial"/>
            </a:endParaRPr>
          </a:p>
        </p:txBody>
      </p:sp>
      <p:sp>
        <p:nvSpPr>
          <p:cNvPr id="514" name="Google Shape;514;p58"/>
          <p:cNvSpPr txBox="1">
            <a:spLocks noGrp="1"/>
          </p:cNvSpPr>
          <p:nvPr>
            <p:ph type="body" idx="1"/>
          </p:nvPr>
        </p:nvSpPr>
        <p:spPr>
          <a:xfrm>
            <a:off x="457200" y="841929"/>
            <a:ext cx="8229600" cy="4526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b="1" dirty="0">
                <a:latin typeface="Arial"/>
                <a:ea typeface="Arial"/>
                <a:cs typeface="Arial"/>
                <a:sym typeface="Arial"/>
              </a:rPr>
              <a:t>Information is covered in the </a:t>
            </a:r>
            <a:r>
              <a:rPr lang="en-GB" sz="2000" b="1" u="sng" dirty="0">
                <a:solidFill>
                  <a:schemeClr val="hlink"/>
                </a:solidFill>
                <a:latin typeface="Arial"/>
                <a:ea typeface="Arial"/>
                <a:cs typeface="Arial"/>
                <a:sym typeface="Arial"/>
                <a:hlinkClick r:id="rId4">
                  <a:extLst>
                    <a:ext uri="{A12FA001-AC4F-418D-AE19-62706E023703}">
                      <ahyp:hlinkClr xmlns:ahyp="http://schemas.microsoft.com/office/drawing/2018/hyperlinkcolor" val="tx"/>
                    </a:ext>
                  </a:extLst>
                </a:hlinkClick>
              </a:rPr>
              <a:t>BSU policy</a:t>
            </a:r>
            <a:r>
              <a:rPr lang="en-GB" sz="2000" b="1" dirty="0">
                <a:latin typeface="Arial"/>
                <a:ea typeface="Arial"/>
                <a:cs typeface="Arial"/>
                <a:sym typeface="Arial"/>
                <a:hlinkClick r:id="rId4"/>
              </a:rPr>
              <a:t>.</a:t>
            </a:r>
            <a:r>
              <a:rPr lang="en-GB" sz="2000" dirty="0">
                <a:latin typeface="Arial"/>
                <a:ea typeface="Arial"/>
                <a:cs typeface="Arial"/>
                <a:sym typeface="Arial"/>
              </a:rPr>
              <a:t> </a:t>
            </a:r>
            <a:endParaRPr sz="2000" dirty="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indent="-355600">
              <a:spcBef>
                <a:spcPts val="0"/>
              </a:spcBef>
              <a:buSzPts val="2000"/>
            </a:pPr>
            <a:r>
              <a:rPr lang="en-GB" sz="2000" b="1" dirty="0">
                <a:latin typeface="Arial"/>
                <a:ea typeface="Arial"/>
                <a:cs typeface="Arial"/>
                <a:sym typeface="Arial"/>
              </a:rPr>
              <a:t>Double marking - </a:t>
            </a:r>
            <a:r>
              <a:rPr lang="en-GB" sz="2000" dirty="0">
                <a:latin typeface="Arial"/>
                <a:ea typeface="Arial"/>
                <a:cs typeface="Arial"/>
                <a:sym typeface="Arial"/>
              </a:rPr>
              <a:t> this is for non-written forms of assessment (for example presentations) where two assessors are normally involved in marking and agree the final mark.</a:t>
            </a:r>
            <a:endParaRPr sz="2000" dirty="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indent="-355600">
              <a:spcBef>
                <a:spcPts val="0"/>
              </a:spcBef>
              <a:buSzPts val="2000"/>
            </a:pPr>
            <a:r>
              <a:rPr lang="en-GB" sz="2000" b="1" dirty="0">
                <a:latin typeface="Arial"/>
                <a:ea typeface="Arial"/>
                <a:cs typeface="Arial"/>
                <a:sym typeface="Arial"/>
              </a:rPr>
              <a:t>Second marking - </a:t>
            </a:r>
            <a:r>
              <a:rPr lang="en-GB" sz="2000" dirty="0">
                <a:latin typeface="Arial"/>
                <a:ea typeface="Arial"/>
                <a:cs typeface="Arial"/>
                <a:sym typeface="Arial"/>
              </a:rPr>
              <a:t> this is strongly recommended for all substantial summative assignments such as dissertations and final projects. Once complete the two markers should discuss and agree a grade. </a:t>
            </a:r>
            <a:endParaRPr sz="2000" dirty="0">
              <a:latin typeface="Arial"/>
              <a:ea typeface="Arial"/>
              <a:cs typeface="Arial"/>
              <a:sym typeface="Arial"/>
            </a:endParaRPr>
          </a:p>
          <a:p>
            <a:pPr indent="-355600">
              <a:spcBef>
                <a:spcPts val="0"/>
              </a:spcBef>
              <a:buSzPts val="2000"/>
            </a:pPr>
            <a:endParaRPr lang="en-GB" sz="2000" dirty="0">
              <a:latin typeface="Arial"/>
              <a:ea typeface="Arial"/>
              <a:cs typeface="Arial"/>
              <a:sym typeface="Arial"/>
            </a:endParaRPr>
          </a:p>
          <a:p>
            <a:pPr marL="0" lvl="0" indent="0" algn="l" rtl="0">
              <a:spcBef>
                <a:spcPts val="0"/>
              </a:spcBef>
              <a:spcAft>
                <a:spcPts val="0"/>
              </a:spcAft>
              <a:buNone/>
            </a:pPr>
            <a:r>
              <a:rPr lang="en-GB" sz="2000" i="1" dirty="0">
                <a:latin typeface="Arial"/>
                <a:ea typeface="Arial"/>
                <a:cs typeface="Arial"/>
                <a:sym typeface="Arial"/>
              </a:rPr>
              <a:t>‘Internal moderation is a process separate from marking and provides assurance that marking criteria have been applied appropriately. It should also reflect the shared understanding of the markers, and an approach which enables comparability across academic subjects .</a:t>
            </a:r>
            <a:endParaRPr lang="en-GB" sz="2000" i="1" dirty="0">
              <a:latin typeface="Arial"/>
              <a:ea typeface="Arial"/>
              <a:cs typeface="Arial"/>
            </a:endParaRPr>
          </a:p>
        </p:txBody>
      </p:sp>
      <p:pic>
        <p:nvPicPr>
          <p:cNvPr id="511" name="Google Shape;511;p58" descr="BSU + Transform-ED + Partner logos"/>
          <p:cNvPicPr preferRelativeResize="0"/>
          <p:nvPr/>
        </p:nvPicPr>
        <p:blipFill>
          <a:blip r:embed="rId5">
            <a:alphaModFix/>
          </a:blip>
          <a:stretch>
            <a:fillRect/>
          </a:stretch>
        </p:blipFill>
        <p:spPr>
          <a:xfrm>
            <a:off x="0" y="5662840"/>
            <a:ext cx="9143998" cy="1209584"/>
          </a:xfrm>
          <a:prstGeom prst="rect">
            <a:avLst/>
          </a:prstGeom>
          <a:noFill/>
          <a:ln>
            <a:noFill/>
          </a:ln>
        </p:spPr>
      </p:pic>
      <p:sp>
        <p:nvSpPr>
          <p:cNvPr id="509" name="Google Shape;509;p58"/>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21</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72"/>
        <p:cNvGrpSpPr/>
        <p:nvPr/>
      </p:nvGrpSpPr>
      <p:grpSpPr>
        <a:xfrm>
          <a:off x="0" y="0"/>
          <a:ext cx="0" cy="0"/>
          <a:chOff x="0" y="0"/>
          <a:chExt cx="0" cy="0"/>
        </a:xfrm>
      </p:grpSpPr>
      <p:sp>
        <p:nvSpPr>
          <p:cNvPr id="473" name="Google Shape;473;p5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(1)</a:t>
            </a:r>
            <a:endParaRPr b="1" dirty="0">
              <a:latin typeface="Arial"/>
              <a:ea typeface="Arial"/>
              <a:cs typeface="Arial"/>
              <a:sym typeface="Arial"/>
            </a:endParaRPr>
          </a:p>
        </p:txBody>
      </p:sp>
      <p:sp>
        <p:nvSpPr>
          <p:cNvPr id="477" name="Google Shape;477;p56"/>
          <p:cNvSpPr txBox="1"/>
          <p:nvPr/>
        </p:nvSpPr>
        <p:spPr>
          <a:xfrm>
            <a:off x="501400" y="1304100"/>
            <a:ext cx="3060300" cy="585000"/>
          </a:xfrm>
          <a:prstGeom prst="rect">
            <a:avLst/>
          </a:prstGeom>
          <a:solidFill>
            <a:srgbClr val="D8E2F3"/>
          </a:solid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00"/>
              </a:buClr>
              <a:buSzPts val="2400"/>
              <a:buFont typeface="Calibri"/>
              <a:buNone/>
            </a:pPr>
            <a:r>
              <a:rPr lang="en-GB" sz="1600" b="1" i="0" u="none" strike="noStrike" cap="none">
                <a:solidFill>
                  <a:srgbClr val="000000"/>
                </a:solidFill>
              </a:rPr>
              <a:t>Internal Moderation </a:t>
            </a:r>
            <a:endParaRPr sz="1600" b="1" i="0" u="none" strike="noStrike" cap="none">
              <a:solidFill>
                <a:srgbClr val="000000"/>
              </a:solidFill>
            </a:endParaRPr>
          </a:p>
          <a:p>
            <a:pPr marL="0" marR="0" lvl="0" indent="0" algn="ctr" rtl="0">
              <a:spcBef>
                <a:spcPts val="0"/>
              </a:spcBef>
              <a:spcAft>
                <a:spcPts val="0"/>
              </a:spcAft>
              <a:buClr>
                <a:srgbClr val="000000"/>
              </a:buClr>
              <a:buSzPts val="2400"/>
              <a:buFont typeface="Calibri"/>
              <a:buNone/>
            </a:pPr>
            <a:r>
              <a:rPr lang="en-GB" sz="1600" b="1" i="0" u="none" strike="noStrike" cap="none">
                <a:solidFill>
                  <a:srgbClr val="000000"/>
                </a:solidFill>
              </a:rPr>
              <a:t>by Partner</a:t>
            </a:r>
            <a:endParaRPr sz="1600"/>
          </a:p>
        </p:txBody>
      </p:sp>
      <p:sp>
        <p:nvSpPr>
          <p:cNvPr id="478" name="Google Shape;478;p56"/>
          <p:cNvSpPr txBox="1"/>
          <p:nvPr/>
        </p:nvSpPr>
        <p:spPr>
          <a:xfrm>
            <a:off x="501401" y="2859851"/>
            <a:ext cx="3060300" cy="830956"/>
          </a:xfrm>
          <a:prstGeom prst="rect">
            <a:avLst/>
          </a:prstGeom>
          <a:solidFill>
            <a:srgbClr val="D8E2F3"/>
          </a:solid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00"/>
              </a:buClr>
              <a:buSzPts val="2400"/>
              <a:buFont typeface="Calibri"/>
              <a:buNone/>
            </a:pPr>
            <a:r>
              <a:rPr lang="en-GB" sz="1600" b="1" i="0" u="none" strike="noStrike" cap="none" dirty="0">
                <a:solidFill>
                  <a:srgbClr val="000000"/>
                </a:solidFill>
              </a:rPr>
              <a:t>Internal Moderation</a:t>
            </a:r>
            <a:endParaRPr sz="1600" b="1" dirty="0"/>
          </a:p>
          <a:p>
            <a:pPr algn="ctr">
              <a:buSzPts val="2400"/>
            </a:pPr>
            <a:r>
              <a:rPr lang="en-GB" sz="1600" b="1" i="0" u="none" strike="noStrike" cap="none" dirty="0">
                <a:solidFill>
                  <a:srgbClr val="000000"/>
                </a:solidFill>
              </a:rPr>
              <a:t>by BSU</a:t>
            </a:r>
            <a:r>
              <a:rPr lang="en-GB" sz="1600" b="1" dirty="0"/>
              <a:t> (normally completed by the Link Tutor)</a:t>
            </a:r>
            <a:endParaRPr sz="1600" dirty="0"/>
          </a:p>
        </p:txBody>
      </p:sp>
      <p:sp>
        <p:nvSpPr>
          <p:cNvPr id="479" name="Google Shape;479;p56"/>
          <p:cNvSpPr txBox="1"/>
          <p:nvPr/>
        </p:nvSpPr>
        <p:spPr>
          <a:xfrm>
            <a:off x="501401" y="4477375"/>
            <a:ext cx="3060300" cy="585000"/>
          </a:xfrm>
          <a:prstGeom prst="rect">
            <a:avLst/>
          </a:prstGeom>
          <a:solidFill>
            <a:srgbClr val="D8E2F3"/>
          </a:solid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00"/>
              </a:buClr>
              <a:buSzPts val="2400"/>
              <a:buFont typeface="Calibri"/>
              <a:buNone/>
            </a:pPr>
            <a:r>
              <a:rPr lang="en-GB" sz="1600" b="1" i="0" u="none" strike="noStrike" cap="none">
                <a:solidFill>
                  <a:srgbClr val="000000"/>
                </a:solidFill>
              </a:rPr>
              <a:t>External Moderation by External Examiner</a:t>
            </a:r>
            <a:endParaRPr sz="1600"/>
          </a:p>
        </p:txBody>
      </p:sp>
      <p:cxnSp>
        <p:nvCxnSpPr>
          <p:cNvPr id="480" name="Google Shape;480;p56">
            <a:extLst>
              <a:ext uri="{C183D7F6-B498-43B3-948B-1728B52AA6E4}">
                <adec:decorative xmlns:adec="http://schemas.microsoft.com/office/drawing/2017/decorative" val="1"/>
              </a:ext>
            </a:extLst>
          </p:cNvPr>
          <p:cNvCxnSpPr>
            <a:stCxn id="477" idx="2"/>
            <a:endCxn id="478" idx="0"/>
          </p:cNvCxnSpPr>
          <p:nvPr/>
        </p:nvCxnSpPr>
        <p:spPr>
          <a:xfrm>
            <a:off x="2031550" y="1889100"/>
            <a:ext cx="1" cy="970751"/>
          </a:xfrm>
          <a:prstGeom prst="straightConnector1">
            <a:avLst/>
          </a:prstGeom>
          <a:noFill/>
          <a:ln w="50800" cap="flat" cmpd="sng">
            <a:solidFill>
              <a:srgbClr val="000000"/>
            </a:solidFill>
            <a:prstDash val="solid"/>
            <a:miter lim="800000"/>
            <a:headEnd type="none" w="sm" len="sm"/>
            <a:tailEnd type="triangle" w="med" len="med"/>
          </a:ln>
        </p:spPr>
      </p:cxnSp>
      <p:cxnSp>
        <p:nvCxnSpPr>
          <p:cNvPr id="481" name="Google Shape;481;p56">
            <a:extLst>
              <a:ext uri="{C183D7F6-B498-43B3-948B-1728B52AA6E4}">
                <adec:decorative xmlns:adec="http://schemas.microsoft.com/office/drawing/2017/decorative" val="1"/>
              </a:ext>
            </a:extLst>
          </p:cNvPr>
          <p:cNvCxnSpPr>
            <a:stCxn id="478" idx="2"/>
            <a:endCxn id="479" idx="0"/>
          </p:cNvCxnSpPr>
          <p:nvPr/>
        </p:nvCxnSpPr>
        <p:spPr>
          <a:xfrm>
            <a:off x="2031551" y="3690807"/>
            <a:ext cx="0" cy="786568"/>
          </a:xfrm>
          <a:prstGeom prst="straightConnector1">
            <a:avLst/>
          </a:prstGeom>
          <a:noFill/>
          <a:ln w="50800" cap="flat" cmpd="sng">
            <a:solidFill>
              <a:srgbClr val="000000"/>
            </a:solidFill>
            <a:prstDash val="solid"/>
            <a:miter lim="800000"/>
            <a:headEnd type="none" w="sm" len="sm"/>
            <a:tailEnd type="triangle" w="med" len="med"/>
          </a:ln>
        </p:spPr>
      </p:cxnSp>
      <p:pic>
        <p:nvPicPr>
          <p:cNvPr id="3" name="Picture 2" descr="Target image showing accuracy and precision when marking and the importance in managing this as part of the moderation process. ">
            <a:extLst>
              <a:ext uri="{FF2B5EF4-FFF2-40B4-BE49-F238E27FC236}">
                <a16:creationId xmlns:a16="http://schemas.microsoft.com/office/drawing/2014/main" id="{7D27C447-0BB8-01B1-EFAC-39E0BBFCE3FB}"/>
              </a:ext>
            </a:extLst>
          </p:cNvPr>
          <p:cNvPicPr>
            <a:picLocks noChangeAspect="1"/>
          </p:cNvPicPr>
          <p:nvPr/>
        </p:nvPicPr>
        <p:blipFill>
          <a:blip r:embed="rId4"/>
          <a:stretch>
            <a:fillRect/>
          </a:stretch>
        </p:blipFill>
        <p:spPr>
          <a:xfrm>
            <a:off x="4441468" y="365525"/>
            <a:ext cx="4326863" cy="3788732"/>
          </a:xfrm>
          <a:prstGeom prst="rect">
            <a:avLst/>
          </a:prstGeom>
        </p:spPr>
      </p:pic>
      <p:sp>
        <p:nvSpPr>
          <p:cNvPr id="492" name="Google Shape;492;p56"/>
          <p:cNvSpPr txBox="1"/>
          <p:nvPr/>
        </p:nvSpPr>
        <p:spPr>
          <a:xfrm>
            <a:off x="4951175" y="4412713"/>
            <a:ext cx="3897000" cy="714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600" b="1">
                <a:solidFill>
                  <a:schemeClr val="dk1"/>
                </a:solidFill>
              </a:rPr>
              <a:t>Accuracy (how closes to the target)</a:t>
            </a:r>
            <a:endParaRPr sz="1600" b="1">
              <a:solidFill>
                <a:schemeClr val="dk1"/>
              </a:solidFill>
            </a:endParaRPr>
          </a:p>
          <a:p>
            <a:pPr marL="0" lvl="0" indent="0" algn="l" rtl="0">
              <a:lnSpc>
                <a:spcPct val="115000"/>
              </a:lnSpc>
              <a:spcBef>
                <a:spcPts val="0"/>
              </a:spcBef>
              <a:spcAft>
                <a:spcPts val="0"/>
              </a:spcAft>
              <a:buNone/>
            </a:pPr>
            <a:r>
              <a:rPr lang="en-GB" sz="1600" b="1">
                <a:solidFill>
                  <a:schemeClr val="dk1"/>
                </a:solidFill>
              </a:rPr>
              <a:t>Precision (how close to each other)</a:t>
            </a:r>
            <a:endParaRPr sz="1600" b="1">
              <a:solidFill>
                <a:schemeClr val="dk1"/>
              </a:solidFill>
            </a:endParaRPr>
          </a:p>
        </p:txBody>
      </p:sp>
      <p:pic>
        <p:nvPicPr>
          <p:cNvPr id="493" name="Google Shape;493;p56" descr="Target image showing accuracy and precision when marking and the importance in managing this as part of the moderation process. "/>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494" name="Google Shape;494;p56">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74" name="Google Shape;474;p56"/>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22</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98"/>
        <p:cNvGrpSpPr/>
        <p:nvPr/>
      </p:nvGrpSpPr>
      <p:grpSpPr>
        <a:xfrm>
          <a:off x="0" y="0"/>
          <a:ext cx="0" cy="0"/>
          <a:chOff x="0" y="0"/>
          <a:chExt cx="0" cy="0"/>
        </a:xfrm>
      </p:grpSpPr>
      <p:sp>
        <p:nvSpPr>
          <p:cNvPr id="503" name="Google Shape;503;p5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(2)</a:t>
            </a:r>
            <a:endParaRPr b="1" dirty="0">
              <a:latin typeface="Arial"/>
              <a:ea typeface="Arial"/>
              <a:cs typeface="Arial"/>
              <a:sym typeface="Arial"/>
            </a:endParaRPr>
          </a:p>
        </p:txBody>
      </p:sp>
      <p:sp>
        <p:nvSpPr>
          <p:cNvPr id="504" name="Google Shape;504;p57"/>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b="1" dirty="0">
                <a:latin typeface="Arial"/>
                <a:ea typeface="Arial"/>
                <a:cs typeface="Arial"/>
                <a:sym typeface="Arial"/>
              </a:rPr>
              <a:t>Information is covered in the </a:t>
            </a:r>
            <a:r>
              <a:rPr lang="en-GB" sz="2000" b="1" u="sng" dirty="0">
                <a:solidFill>
                  <a:schemeClr val="hlink"/>
                </a:solidFill>
                <a:latin typeface="Arial"/>
                <a:ea typeface="Arial"/>
                <a:cs typeface="Arial"/>
                <a:sym typeface="Arial"/>
                <a:hlinkClick r:id="rId4">
                  <a:extLst>
                    <a:ext uri="{A12FA001-AC4F-418D-AE19-62706E023703}">
                      <ahyp:hlinkClr xmlns:ahyp="http://schemas.microsoft.com/office/drawing/2018/hyperlinkcolor" val="tx"/>
                    </a:ext>
                  </a:extLst>
                </a:hlinkClick>
              </a:rPr>
              <a:t>BSU policy</a:t>
            </a:r>
            <a:r>
              <a:rPr lang="en-GB" sz="2000" dirty="0">
                <a:latin typeface="Arial"/>
                <a:ea typeface="Arial"/>
                <a:cs typeface="Arial"/>
                <a:sym typeface="Arial"/>
              </a:rPr>
              <a:t> (text from/adapted from the policy)</a:t>
            </a:r>
            <a:endParaRPr sz="2000" dirty="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0" lvl="0" indent="0" algn="l" rtl="0">
              <a:spcBef>
                <a:spcPts val="0"/>
              </a:spcBef>
              <a:spcAft>
                <a:spcPts val="0"/>
              </a:spcAft>
              <a:buNone/>
            </a:pPr>
            <a:r>
              <a:rPr lang="en-GB" sz="2000" i="1" dirty="0">
                <a:latin typeface="Arial"/>
                <a:ea typeface="Arial"/>
                <a:cs typeface="Arial"/>
                <a:sym typeface="Arial"/>
              </a:rPr>
              <a:t>‘Module Leaders have responsibility for ensuring that summative assignments are double-marked or second-marked where it is appropriate. </a:t>
            </a:r>
            <a:endParaRPr sz="2000" i="1" dirty="0">
              <a:latin typeface="Arial"/>
              <a:ea typeface="Arial"/>
              <a:cs typeface="Arial"/>
              <a:sym typeface="Arial"/>
            </a:endParaRPr>
          </a:p>
          <a:p>
            <a:pPr marL="0" lvl="0" indent="0" algn="l" rtl="0">
              <a:spcBef>
                <a:spcPts val="0"/>
              </a:spcBef>
              <a:spcAft>
                <a:spcPts val="0"/>
              </a:spcAft>
              <a:buNone/>
            </a:pPr>
            <a:endParaRPr sz="2000" i="1">
              <a:latin typeface="Arial"/>
              <a:ea typeface="Arial"/>
              <a:cs typeface="Arial"/>
              <a:sym typeface="Arial"/>
            </a:endParaRPr>
          </a:p>
          <a:p>
            <a:pPr marL="0" lvl="0" indent="0" algn="l" rtl="0">
              <a:spcBef>
                <a:spcPts val="0"/>
              </a:spcBef>
              <a:spcAft>
                <a:spcPts val="0"/>
              </a:spcAft>
              <a:buNone/>
            </a:pPr>
            <a:r>
              <a:rPr lang="en-GB" sz="2000" i="1" dirty="0">
                <a:latin typeface="Arial"/>
                <a:ea typeface="Arial"/>
                <a:cs typeface="Arial"/>
                <a:sym typeface="Arial"/>
              </a:rPr>
              <a:t>This is subject to academic judgement and should be based on the guidance below. However, it should be noted that all summative assignments should be internally moderated. </a:t>
            </a:r>
            <a:endParaRPr sz="2000" i="1" dirty="0">
              <a:latin typeface="Arial"/>
              <a:ea typeface="Arial"/>
              <a:cs typeface="Arial"/>
              <a:sym typeface="Arial"/>
            </a:endParaRPr>
          </a:p>
          <a:p>
            <a:pPr marL="0" lvl="0" indent="0" algn="l" rtl="0">
              <a:spcBef>
                <a:spcPts val="0"/>
              </a:spcBef>
              <a:spcAft>
                <a:spcPts val="0"/>
              </a:spcAft>
              <a:buNone/>
            </a:pPr>
            <a:endParaRPr sz="2000" i="1">
              <a:latin typeface="Arial"/>
              <a:ea typeface="Arial"/>
              <a:cs typeface="Arial"/>
              <a:sym typeface="Arial"/>
            </a:endParaRPr>
          </a:p>
          <a:p>
            <a:pPr marL="0" lvl="0" indent="0" algn="l" rtl="0">
              <a:spcBef>
                <a:spcPts val="0"/>
              </a:spcBef>
              <a:spcAft>
                <a:spcPts val="0"/>
              </a:spcAft>
              <a:buNone/>
            </a:pPr>
            <a:r>
              <a:rPr lang="en-GB" sz="2000" i="1" dirty="0">
                <a:latin typeface="Arial"/>
                <a:ea typeface="Arial"/>
                <a:cs typeface="Arial"/>
                <a:sym typeface="Arial"/>
              </a:rPr>
              <a:t>Where second marking has taken place, moderation is required where three or more markers are within the marking team to ensure consistency’</a:t>
            </a:r>
            <a:endParaRPr sz="2000" i="1" dirty="0">
              <a:latin typeface="Arial"/>
              <a:ea typeface="Arial"/>
              <a:cs typeface="Arial"/>
              <a:sym typeface="Arial"/>
            </a:endParaRPr>
          </a:p>
        </p:txBody>
      </p:sp>
      <p:pic>
        <p:nvPicPr>
          <p:cNvPr id="501" name="Google Shape;501;p57" descr="BSU + Transform-ED + Partner logos"/>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502" name="Google Shape;502;p57">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99" name="Google Shape;499;p57"/>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23</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18"/>
        <p:cNvGrpSpPr/>
        <p:nvPr/>
      </p:nvGrpSpPr>
      <p:grpSpPr>
        <a:xfrm>
          <a:off x="0" y="0"/>
          <a:ext cx="0" cy="0"/>
          <a:chOff x="0" y="0"/>
          <a:chExt cx="0" cy="0"/>
        </a:xfrm>
      </p:grpSpPr>
      <p:sp>
        <p:nvSpPr>
          <p:cNvPr id="523" name="Google Shape;523;p5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process (1)</a:t>
            </a:r>
            <a:endParaRPr b="1" dirty="0">
              <a:latin typeface="Arial"/>
              <a:ea typeface="Arial"/>
              <a:cs typeface="Arial"/>
              <a:sym typeface="Arial"/>
            </a:endParaRPr>
          </a:p>
        </p:txBody>
      </p:sp>
      <p:sp>
        <p:nvSpPr>
          <p:cNvPr id="524" name="Google Shape;524;p59"/>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Font typeface="Arial"/>
              <a:buChar char="•"/>
            </a:pPr>
            <a:r>
              <a:rPr lang="en-GB" sz="2000">
                <a:latin typeface="Arial"/>
                <a:ea typeface="Arial"/>
                <a:cs typeface="Arial"/>
                <a:sym typeface="Arial"/>
              </a:rPr>
              <a:t>Internal moderation ensures that the marking of student </a:t>
            </a:r>
            <a:r>
              <a:rPr lang="en-GB" sz="2000" dirty="0">
                <a:latin typeface="Arial"/>
                <a:ea typeface="Arial"/>
                <a:cs typeface="Arial"/>
                <a:sym typeface="Arial"/>
              </a:rPr>
              <a:t>assignments is rigorous, fair, reliable, consistent with the marking criteria, and that the grades/ marks awarded are at the appropriate standard. </a:t>
            </a:r>
            <a:endParaRPr sz="2000" dirty="0">
              <a:latin typeface="Arial"/>
              <a:ea typeface="Arial"/>
              <a:cs typeface="Arial"/>
              <a:sym typeface="Arial"/>
            </a:endParaRPr>
          </a:p>
          <a:p>
            <a:pPr marL="457200" lvl="0" indent="0" algn="l" rtl="0">
              <a:spcBef>
                <a:spcPts val="0"/>
              </a:spcBef>
              <a:spcAft>
                <a:spcPts val="0"/>
              </a:spcAft>
              <a:buNone/>
            </a:pPr>
            <a:endParaRPr sz="2000" dirty="0">
              <a:latin typeface="Arial"/>
              <a:ea typeface="Arial"/>
              <a:cs typeface="Arial"/>
              <a:sym typeface="Arial"/>
            </a:endParaRPr>
          </a:p>
          <a:p>
            <a:pPr marL="457200" lvl="0" indent="-355600" algn="l" rtl="0">
              <a:spcBef>
                <a:spcPts val="0"/>
              </a:spcBef>
              <a:spcAft>
                <a:spcPts val="0"/>
              </a:spcAft>
              <a:buSzPts val="2000"/>
              <a:buChar char="•"/>
            </a:pPr>
            <a:r>
              <a:rPr lang="en-GB" sz="2000" dirty="0">
                <a:latin typeface="Arial"/>
                <a:ea typeface="Arial"/>
                <a:cs typeface="Arial"/>
                <a:sym typeface="Arial"/>
              </a:rPr>
              <a:t>It should take place </a:t>
            </a:r>
            <a:r>
              <a:rPr lang="en-GB" sz="2000" b="1" dirty="0">
                <a:latin typeface="Arial"/>
                <a:ea typeface="Arial"/>
                <a:cs typeface="Arial"/>
                <a:sym typeface="Arial"/>
              </a:rPr>
              <a:t>BEFORE</a:t>
            </a:r>
            <a:r>
              <a:rPr lang="en-GB" sz="2000" dirty="0">
                <a:latin typeface="Arial"/>
                <a:ea typeface="Arial"/>
                <a:cs typeface="Arial"/>
                <a:sym typeface="Arial"/>
              </a:rPr>
              <a:t> provisional grades are released to students.</a:t>
            </a:r>
            <a:endParaRPr sz="2000" dirty="0">
              <a:latin typeface="Arial"/>
              <a:ea typeface="Arial"/>
              <a:cs typeface="Arial"/>
              <a:sym typeface="Arial"/>
            </a:endParaRPr>
          </a:p>
          <a:p>
            <a:pPr marL="457200" lvl="0" indent="0" algn="l" rtl="0">
              <a:spcBef>
                <a:spcPts val="0"/>
              </a:spcBef>
              <a:spcAft>
                <a:spcPts val="0"/>
              </a:spcAft>
              <a:buNone/>
            </a:pPr>
            <a:endParaRPr sz="2000" dirty="0">
              <a:latin typeface="Arial"/>
              <a:ea typeface="Arial"/>
              <a:cs typeface="Arial"/>
              <a:sym typeface="Arial"/>
            </a:endParaRPr>
          </a:p>
          <a:p>
            <a:pPr indent="-355600">
              <a:spcBef>
                <a:spcPts val="0"/>
              </a:spcBef>
              <a:buSzPts val="2000"/>
            </a:pPr>
            <a:r>
              <a:rPr lang="en-GB" sz="2000">
                <a:latin typeface="Arial"/>
                <a:ea typeface="Arial"/>
                <a:cs typeface="Arial"/>
                <a:sym typeface="Arial"/>
              </a:rPr>
              <a:t>All staff newer to marking should be supported and included in the </a:t>
            </a:r>
            <a:r>
              <a:rPr lang="en-GB" sz="2000" dirty="0">
                <a:latin typeface="Arial"/>
                <a:ea typeface="Arial"/>
                <a:cs typeface="Arial"/>
                <a:sym typeface="Arial"/>
              </a:rPr>
              <a:t>processes.</a:t>
            </a:r>
            <a:endParaRPr sz="2000" dirty="0">
              <a:latin typeface="Arial"/>
              <a:ea typeface="Arial"/>
              <a:cs typeface="Arial"/>
              <a:sym typeface="Arial"/>
            </a:endParaRPr>
          </a:p>
          <a:p>
            <a:pPr marL="457200" lvl="0" indent="0" algn="l" rtl="0">
              <a:spcBef>
                <a:spcPts val="0"/>
              </a:spcBef>
              <a:spcAft>
                <a:spcPts val="0"/>
              </a:spcAft>
              <a:buNone/>
            </a:pPr>
            <a:endParaRPr sz="2000" dirty="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dirty="0">
                <a:latin typeface="Arial"/>
                <a:ea typeface="Arial"/>
                <a:cs typeface="Arial"/>
                <a:sym typeface="Arial"/>
              </a:rPr>
              <a:t>The Moderator is not entitled to amend individual marks. However, if Moderators have specific concerns, they should raise these with the original markers but have no right to overrule. </a:t>
            </a:r>
            <a:endParaRPr sz="2000" dirty="0">
              <a:latin typeface="Arial"/>
              <a:ea typeface="Arial"/>
              <a:cs typeface="Arial"/>
              <a:sym typeface="Arial"/>
            </a:endParaRPr>
          </a:p>
        </p:txBody>
      </p:sp>
      <p:pic>
        <p:nvPicPr>
          <p:cNvPr id="521" name="Google Shape;521;p59"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519" name="Google Shape;519;p59"/>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24</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28"/>
        <p:cNvGrpSpPr/>
        <p:nvPr/>
      </p:nvGrpSpPr>
      <p:grpSpPr>
        <a:xfrm>
          <a:off x="0" y="0"/>
          <a:ext cx="0" cy="0"/>
          <a:chOff x="0" y="0"/>
          <a:chExt cx="0" cy="0"/>
        </a:xfrm>
      </p:grpSpPr>
      <p:sp>
        <p:nvSpPr>
          <p:cNvPr id="533" name="Google Shape;533;p6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process (2)</a:t>
            </a:r>
            <a:endParaRPr b="1" dirty="0">
              <a:latin typeface="Arial"/>
              <a:ea typeface="Arial"/>
              <a:cs typeface="Arial"/>
              <a:sym typeface="Arial"/>
            </a:endParaRPr>
          </a:p>
        </p:txBody>
      </p:sp>
      <p:sp>
        <p:nvSpPr>
          <p:cNvPr id="534" name="Google Shape;534;p60"/>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Font typeface="Arial"/>
              <a:buChar char="•"/>
            </a:pPr>
            <a:r>
              <a:rPr lang="en-GB" sz="2000">
                <a:latin typeface="Arial"/>
                <a:ea typeface="Arial"/>
                <a:cs typeface="Arial"/>
                <a:sym typeface="Arial"/>
              </a:rPr>
              <a:t>Should such a dispute occur, with no resolution, a third marker should be invited to adjudicate.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The external examiner should not act as another marker.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Should feedback from the Moderator result in the original markers amending marks for students within the sample, all summative assignments for that cohort will be reviewed by the original markers to check for fairness and consistency of approach.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Marks can be amended at the Subject Board and are therefore provisional until ratified by the Assessment Board</a:t>
            </a:r>
            <a:endParaRPr sz="2000">
              <a:latin typeface="Arial"/>
              <a:ea typeface="Arial"/>
              <a:cs typeface="Arial"/>
              <a:sym typeface="Arial"/>
            </a:endParaRPr>
          </a:p>
        </p:txBody>
      </p:sp>
      <p:pic>
        <p:nvPicPr>
          <p:cNvPr id="531" name="Google Shape;531;p60">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532" name="Google Shape;532;p60"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29" name="Google Shape;529;p60"/>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25</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8"/>
        <p:cNvGrpSpPr/>
        <p:nvPr/>
      </p:nvGrpSpPr>
      <p:grpSpPr>
        <a:xfrm>
          <a:off x="0" y="0"/>
          <a:ext cx="0" cy="0"/>
          <a:chOff x="0" y="0"/>
          <a:chExt cx="0" cy="0"/>
        </a:xfrm>
      </p:grpSpPr>
      <p:sp>
        <p:nvSpPr>
          <p:cNvPr id="543" name="Google Shape;543;p6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process (3)</a:t>
            </a:r>
            <a:endParaRPr b="1" dirty="0">
              <a:latin typeface="Arial"/>
              <a:ea typeface="Arial"/>
              <a:cs typeface="Arial"/>
              <a:sym typeface="Arial"/>
            </a:endParaRPr>
          </a:p>
        </p:txBody>
      </p:sp>
      <p:sp>
        <p:nvSpPr>
          <p:cNvPr id="544" name="Google Shape;544;p61"/>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GB" sz="2000">
                <a:latin typeface="Arial"/>
                <a:ea typeface="Arial"/>
                <a:cs typeface="Arial"/>
                <a:sym typeface="Arial"/>
              </a:rPr>
              <a:t>Moderations should be based on a sample which comprises:</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914400" lvl="1" indent="-355600" algn="l" rtl="0">
              <a:spcBef>
                <a:spcPts val="0"/>
              </a:spcBef>
              <a:spcAft>
                <a:spcPts val="0"/>
              </a:spcAft>
              <a:buSzPts val="2000"/>
              <a:buChar char="–"/>
            </a:pPr>
            <a:r>
              <a:rPr lang="en-GB" sz="2000">
                <a:latin typeface="Arial"/>
                <a:ea typeface="Arial"/>
                <a:cs typeface="Arial"/>
                <a:sym typeface="Arial"/>
              </a:rPr>
              <a:t>typically 10% or a minimum of 8 assignments taken from the full range of marks awarded. </a:t>
            </a:r>
            <a:endParaRPr sz="2000">
              <a:latin typeface="Arial"/>
              <a:ea typeface="Arial"/>
              <a:cs typeface="Arial"/>
              <a:sym typeface="Arial"/>
            </a:endParaRPr>
          </a:p>
          <a:p>
            <a:pPr marL="914400" lvl="1" indent="-355600" algn="l" rtl="0">
              <a:spcBef>
                <a:spcPts val="0"/>
              </a:spcBef>
              <a:spcAft>
                <a:spcPts val="0"/>
              </a:spcAft>
              <a:buSzPts val="2000"/>
              <a:buChar char="–"/>
            </a:pPr>
            <a:r>
              <a:rPr lang="en-GB" sz="2000">
                <a:latin typeface="Arial"/>
                <a:ea typeface="Arial"/>
                <a:cs typeface="Arial"/>
                <a:sym typeface="Arial"/>
              </a:rPr>
              <a:t>All failed assignments should be moderated. </a:t>
            </a:r>
            <a:endParaRPr sz="2000">
              <a:latin typeface="Arial"/>
              <a:ea typeface="Arial"/>
              <a:cs typeface="Arial"/>
              <a:sym typeface="Arial"/>
            </a:endParaRPr>
          </a:p>
          <a:p>
            <a:pPr marL="914400" lvl="1" indent="-355600" algn="l" rtl="0">
              <a:spcBef>
                <a:spcPts val="0"/>
              </a:spcBef>
              <a:spcAft>
                <a:spcPts val="0"/>
              </a:spcAft>
              <a:buSzPts val="2000"/>
              <a:buChar char="–"/>
            </a:pPr>
            <a:r>
              <a:rPr lang="en-GB" sz="2000">
                <a:latin typeface="Arial"/>
                <a:ea typeface="Arial"/>
                <a:cs typeface="Arial"/>
                <a:sym typeface="Arial"/>
              </a:rPr>
              <a:t>If 8 or fewer assignments are available, all of these should be moderated. </a:t>
            </a:r>
            <a:endParaRPr sz="2000">
              <a:latin typeface="Arial"/>
              <a:ea typeface="Arial"/>
              <a:cs typeface="Arial"/>
              <a:sym typeface="Arial"/>
            </a:endParaRPr>
          </a:p>
          <a:p>
            <a:pPr marL="914400" lvl="1" indent="-355600" algn="l" rtl="0">
              <a:spcBef>
                <a:spcPts val="0"/>
              </a:spcBef>
              <a:spcAft>
                <a:spcPts val="0"/>
              </a:spcAft>
              <a:buSzPts val="2000"/>
              <a:buChar char="–"/>
            </a:pPr>
            <a:r>
              <a:rPr lang="en-GB" sz="2000">
                <a:latin typeface="Arial"/>
                <a:ea typeface="Arial"/>
                <a:cs typeface="Arial"/>
                <a:sym typeface="Arial"/>
              </a:rPr>
              <a:t>Samples should be taken to represent student work at every delivery location (including modules delivered at partner institutions) and every mode of study. Resubmitted work should also be moderated.</a:t>
            </a:r>
            <a:endParaRPr sz="2000">
              <a:latin typeface="Arial"/>
              <a:ea typeface="Arial"/>
              <a:cs typeface="Arial"/>
              <a:sym typeface="Arial"/>
            </a:endParaRPr>
          </a:p>
        </p:txBody>
      </p:sp>
      <p:pic>
        <p:nvPicPr>
          <p:cNvPr id="541" name="Google Shape;541;p61">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542" name="Google Shape;542;p61"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39" name="Google Shape;539;p61"/>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26</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48"/>
        <p:cNvGrpSpPr/>
        <p:nvPr/>
      </p:nvGrpSpPr>
      <p:grpSpPr>
        <a:xfrm>
          <a:off x="0" y="0"/>
          <a:ext cx="0" cy="0"/>
          <a:chOff x="0" y="0"/>
          <a:chExt cx="0" cy="0"/>
        </a:xfrm>
      </p:grpSpPr>
      <p:pic>
        <p:nvPicPr>
          <p:cNvPr id="552" name="Google Shape;552;p62">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53" name="Google Shape;553;p6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a:t>
            </a:r>
            <a:r>
              <a:rPr lang="en-GB" b="1" dirty="0"/>
              <a:t>partners (1)</a:t>
            </a:r>
            <a:endParaRPr b="1" dirty="0">
              <a:latin typeface="Arial"/>
              <a:ea typeface="Arial"/>
              <a:cs typeface="Arial"/>
              <a:sym typeface="Arial"/>
            </a:endParaRPr>
          </a:p>
        </p:txBody>
      </p:sp>
      <p:sp>
        <p:nvSpPr>
          <p:cNvPr id="554" name="Google Shape;554;p62"/>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GB" sz="2000">
                <a:latin typeface="Arial"/>
                <a:ea typeface="Arial"/>
                <a:cs typeface="Arial"/>
                <a:sym typeface="Arial"/>
              </a:rPr>
              <a:t>Partner institutions must ensure that their own internal processes for the approval of assessment tasks and the moderation of student output are rigorous and consistent with the University Assessment and Feedback Policy</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Arrangements for moderation by BSU, which must involve at least one member of University staff (usually the link tutor), should be agreed annually with the partner organisation and confirmed at School Quality Management Committees.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All modules at partner institutions, will be sampled for moderation by the University.</a:t>
            </a:r>
            <a:endParaRPr sz="2000">
              <a:latin typeface="Arial"/>
              <a:ea typeface="Arial"/>
              <a:cs typeface="Arial"/>
              <a:sym typeface="Arial"/>
            </a:endParaRPr>
          </a:p>
        </p:txBody>
      </p:sp>
      <p:pic>
        <p:nvPicPr>
          <p:cNvPr id="551" name="Google Shape;551;p62"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549" name="Google Shape;549;p62"/>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27</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58"/>
        <p:cNvGrpSpPr/>
        <p:nvPr/>
      </p:nvGrpSpPr>
      <p:grpSpPr>
        <a:xfrm>
          <a:off x="0" y="0"/>
          <a:ext cx="0" cy="0"/>
          <a:chOff x="0" y="0"/>
          <a:chExt cx="0" cy="0"/>
        </a:xfrm>
      </p:grpSpPr>
      <p:pic>
        <p:nvPicPr>
          <p:cNvPr id="562" name="Google Shape;562;p63">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63" name="Google Shape;563;p6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a:t>
            </a:r>
            <a:r>
              <a:rPr lang="en-GB" b="1" dirty="0"/>
              <a:t>partners (2)</a:t>
            </a:r>
            <a:endParaRPr b="1" dirty="0">
              <a:latin typeface="Arial"/>
              <a:ea typeface="Arial"/>
              <a:cs typeface="Arial"/>
              <a:sym typeface="Arial"/>
            </a:endParaRPr>
          </a:p>
        </p:txBody>
      </p:sp>
      <p:sp>
        <p:nvSpPr>
          <p:cNvPr id="564" name="Google Shape;564;p63"/>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Font typeface="Arial"/>
              <a:buChar char="•"/>
            </a:pPr>
            <a:r>
              <a:rPr lang="en-GB" sz="2000">
                <a:latin typeface="Arial"/>
                <a:ea typeface="Arial"/>
                <a:cs typeface="Arial"/>
                <a:sym typeface="Arial"/>
              </a:rPr>
              <a:t>When determining the sample size for BSU moderation of assessments marked by partner providers, the following criteria will be considered: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(1) the length of time the partnership has been established </a:t>
            </a:r>
            <a:endParaRPr sz="1600">
              <a:latin typeface="Arial"/>
              <a:ea typeface="Arial"/>
              <a:cs typeface="Arial"/>
              <a:sym typeface="Arial"/>
            </a:endParaRPr>
          </a:p>
          <a:p>
            <a:pPr marL="914400" lvl="0" indent="0" algn="l" rtl="0">
              <a:spcBef>
                <a:spcPts val="0"/>
              </a:spcBef>
              <a:spcAft>
                <a:spcPts val="0"/>
              </a:spcAft>
              <a:buNone/>
            </a:pP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(2) the length of time the programme has been in operation </a:t>
            </a:r>
            <a:endParaRPr sz="1600">
              <a:latin typeface="Arial"/>
              <a:ea typeface="Arial"/>
              <a:cs typeface="Arial"/>
              <a:sym typeface="Arial"/>
            </a:endParaRPr>
          </a:p>
          <a:p>
            <a:pPr marL="914400" lvl="0" indent="0" algn="l" rtl="0">
              <a:spcBef>
                <a:spcPts val="0"/>
              </a:spcBef>
              <a:spcAft>
                <a:spcPts val="0"/>
              </a:spcAft>
              <a:buNone/>
            </a:pP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(3) any conditions for moderation as set out at the approval event </a:t>
            </a:r>
            <a:endParaRPr sz="1600">
              <a:latin typeface="Arial"/>
              <a:ea typeface="Arial"/>
              <a:cs typeface="Arial"/>
              <a:sym typeface="Arial"/>
            </a:endParaRPr>
          </a:p>
          <a:p>
            <a:pPr marL="914400" lvl="0" indent="0" algn="l" rtl="0">
              <a:spcBef>
                <a:spcPts val="0"/>
              </a:spcBef>
              <a:spcAft>
                <a:spcPts val="0"/>
              </a:spcAft>
              <a:buNone/>
            </a:pP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(4) the experience of the lecturer marking the student output </a:t>
            </a:r>
            <a:endParaRPr sz="1600">
              <a:latin typeface="Arial"/>
              <a:ea typeface="Arial"/>
              <a:cs typeface="Arial"/>
              <a:sym typeface="Arial"/>
            </a:endParaRPr>
          </a:p>
          <a:p>
            <a:pPr marL="914400" lvl="0" indent="0" algn="l" rtl="0">
              <a:spcBef>
                <a:spcPts val="0"/>
              </a:spcBef>
              <a:spcAft>
                <a:spcPts val="0"/>
              </a:spcAft>
              <a:buNone/>
            </a:pP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(5) the level of the module and contribution to the overall degree classification</a:t>
            </a:r>
            <a:endParaRPr sz="1600">
              <a:latin typeface="Arial"/>
              <a:ea typeface="Arial"/>
              <a:cs typeface="Arial"/>
              <a:sym typeface="Arial"/>
            </a:endParaRPr>
          </a:p>
          <a:p>
            <a:pPr marL="914400" lvl="0" indent="0" algn="l" rtl="0">
              <a:spcBef>
                <a:spcPts val="0"/>
              </a:spcBef>
              <a:spcAft>
                <a:spcPts val="0"/>
              </a:spcAft>
              <a:buNone/>
            </a:pPr>
            <a:r>
              <a:rPr lang="en-GB" sz="1600">
                <a:latin typeface="Arial"/>
                <a:ea typeface="Arial"/>
                <a:cs typeface="Arial"/>
                <a:sym typeface="Arial"/>
              </a:rPr>
              <a:t> </a:t>
            </a: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(6) the type of student output and the practicalities of implementing the moderation process e.g. art exhibitions and performances.</a:t>
            </a:r>
            <a:endParaRPr sz="1600">
              <a:latin typeface="Arial"/>
              <a:ea typeface="Arial"/>
              <a:cs typeface="Arial"/>
              <a:sym typeface="Arial"/>
            </a:endParaRPr>
          </a:p>
        </p:txBody>
      </p:sp>
      <p:pic>
        <p:nvPicPr>
          <p:cNvPr id="561" name="Google Shape;561;p63"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559" name="Google Shape;559;p63"/>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28</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58">
          <a:extLst>
            <a:ext uri="{FF2B5EF4-FFF2-40B4-BE49-F238E27FC236}">
              <a16:creationId xmlns:a16="http://schemas.microsoft.com/office/drawing/2014/main" id="{0C5367E2-7196-316D-9577-A358BDF60508}"/>
            </a:ext>
          </a:extLst>
        </p:cNvPr>
        <p:cNvGrpSpPr/>
        <p:nvPr/>
      </p:nvGrpSpPr>
      <p:grpSpPr>
        <a:xfrm>
          <a:off x="0" y="0"/>
          <a:ext cx="0" cy="0"/>
          <a:chOff x="0" y="0"/>
          <a:chExt cx="0" cy="0"/>
        </a:xfrm>
      </p:grpSpPr>
      <p:pic>
        <p:nvPicPr>
          <p:cNvPr id="562" name="Google Shape;562;p63">
            <a:extLst>
              <a:ext uri="{FF2B5EF4-FFF2-40B4-BE49-F238E27FC236}">
                <a16:creationId xmlns:a16="http://schemas.microsoft.com/office/drawing/2014/main" id="{A052B248-8118-033B-F115-FAE5AABFE882}"/>
              </a:ex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63" name="Google Shape;563;p63">
            <a:extLst>
              <a:ext uri="{FF2B5EF4-FFF2-40B4-BE49-F238E27FC236}">
                <a16:creationId xmlns:a16="http://schemas.microsoft.com/office/drawing/2014/main" id="{B0365C62-D16A-46A9-AFD0-2B1BD29D7D16}"/>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algn="l">
              <a:buClr>
                <a:srgbClr val="22314E"/>
              </a:buClr>
              <a:buSzPts val="3960"/>
            </a:pPr>
            <a:r>
              <a:rPr lang="en-GB" b="1" dirty="0"/>
              <a:t>Academic Integrity</a:t>
            </a:r>
            <a:endParaRPr lang="en-GB" b="1" dirty="0">
              <a:latin typeface="Arial"/>
              <a:ea typeface="Arial"/>
              <a:cs typeface="Arial"/>
            </a:endParaRPr>
          </a:p>
        </p:txBody>
      </p:sp>
      <p:sp>
        <p:nvSpPr>
          <p:cNvPr id="564" name="Google Shape;564;p63">
            <a:extLst>
              <a:ext uri="{FF2B5EF4-FFF2-40B4-BE49-F238E27FC236}">
                <a16:creationId xmlns:a16="http://schemas.microsoft.com/office/drawing/2014/main" id="{D5B22B14-E9A5-6889-E49C-1714A2C91016}"/>
              </a:ext>
            </a:extLst>
          </p:cNvPr>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Font typeface="Arial"/>
              <a:buChar char="•"/>
            </a:pPr>
            <a:endParaRPr lang="en-GB" sz="2000" dirty="0">
              <a:latin typeface="Arial"/>
              <a:ea typeface="Arial"/>
              <a:cs typeface="Arial"/>
            </a:endParaRPr>
          </a:p>
          <a:p>
            <a:pPr marL="101600" indent="0">
              <a:spcBef>
                <a:spcPts val="0"/>
              </a:spcBef>
              <a:buSzPts val="2000"/>
              <a:buNone/>
            </a:pPr>
            <a:r>
              <a:rPr lang="en-GB" sz="2000" dirty="0">
                <a:latin typeface="Arial"/>
                <a:cs typeface="Arial"/>
              </a:rPr>
              <a:t>Academic Misconduct is defined as any activity used by a student which provides them with an unfair academic advantage over others. All students must be judged on their own ability. Therefore, all assessment work submitted must be original.</a:t>
            </a:r>
          </a:p>
          <a:p>
            <a:pPr marL="101600" indent="0">
              <a:spcBef>
                <a:spcPts val="0"/>
              </a:spcBef>
              <a:buSzPts val="2000"/>
              <a:buNone/>
            </a:pPr>
            <a:endParaRPr lang="en-GB" sz="1400" dirty="0">
              <a:solidFill>
                <a:srgbClr val="3C3C3C"/>
              </a:solidFill>
            </a:endParaRPr>
          </a:p>
          <a:p>
            <a:pPr marL="101600" indent="0">
              <a:spcBef>
                <a:spcPts val="0"/>
              </a:spcBef>
              <a:buSzPts val="2000"/>
              <a:buNone/>
            </a:pPr>
            <a:endParaRPr lang="en-GB" sz="1400" dirty="0">
              <a:solidFill>
                <a:srgbClr val="3C3C3C"/>
              </a:solidFill>
            </a:endParaRPr>
          </a:p>
          <a:p>
            <a:pPr marL="101600" indent="0">
              <a:spcBef>
                <a:spcPts val="0"/>
              </a:spcBef>
              <a:buSzPts val="2000"/>
              <a:buNone/>
            </a:pPr>
            <a:r>
              <a:rPr lang="en-GB" sz="2000" dirty="0">
                <a:hlinkClick r:id="rId5"/>
              </a:rPr>
              <a:t>Academic Integrity Policy and Academic Misconduct Procedure</a:t>
            </a:r>
          </a:p>
          <a:p>
            <a:pPr marL="101600" indent="0">
              <a:spcBef>
                <a:spcPts val="0"/>
              </a:spcBef>
              <a:buSzPts val="2000"/>
              <a:buNone/>
            </a:pPr>
            <a:endParaRPr lang="en-GB" sz="2000" dirty="0"/>
          </a:p>
          <a:p>
            <a:pPr marL="101600" indent="0">
              <a:spcBef>
                <a:spcPts val="0"/>
              </a:spcBef>
              <a:buNone/>
            </a:pPr>
            <a:r>
              <a:rPr lang="en-GB" sz="2000" dirty="0">
                <a:hlinkClick r:id="rId6"/>
              </a:rPr>
              <a:t>Academic Integrity – Bath Spa University</a:t>
            </a:r>
            <a:r>
              <a:rPr lang="en-GB" dirty="0"/>
              <a:t> </a:t>
            </a:r>
          </a:p>
          <a:p>
            <a:pPr indent="-355600">
              <a:spcBef>
                <a:spcPts val="0"/>
              </a:spcBef>
              <a:buSzPts val="2000"/>
            </a:pPr>
            <a:endParaRPr lang="en-GB" sz="2000"/>
          </a:p>
        </p:txBody>
      </p:sp>
      <p:pic>
        <p:nvPicPr>
          <p:cNvPr id="561" name="Google Shape;561;p63" descr="BSU + Transform-ED + Partner logos">
            <a:extLst>
              <a:ext uri="{FF2B5EF4-FFF2-40B4-BE49-F238E27FC236}">
                <a16:creationId xmlns:a16="http://schemas.microsoft.com/office/drawing/2014/main" id="{BD749218-F54C-EC14-4E4F-4A456E2E6332}"/>
              </a:ext>
            </a:extLst>
          </p:cNvPr>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559" name="Google Shape;559;p63">
            <a:extLst>
              <a:ext uri="{FF2B5EF4-FFF2-40B4-BE49-F238E27FC236}">
                <a16:creationId xmlns:a16="http://schemas.microsoft.com/office/drawing/2014/main" id="{0A86588D-B51D-3B62-8DC9-D4290231900E}"/>
              </a:ext>
            </a:extLst>
          </p:cNvPr>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29</a:t>
            </a:fld>
            <a:endParaRPr sz="1200" b="0" i="0" u="none" strike="noStrike" cap="none">
              <a:solidFill>
                <a:srgbClr val="2F3951"/>
              </a:solidFill>
              <a:latin typeface="Arial"/>
              <a:ea typeface="Arial"/>
              <a:cs typeface="Arial"/>
              <a:sym typeface="Arial"/>
            </a:endParaRPr>
          </a:p>
        </p:txBody>
      </p:sp>
    </p:spTree>
    <p:extLst>
      <p:ext uri="{BB962C8B-B14F-4D97-AF65-F5344CB8AC3E}">
        <p14:creationId xmlns:p14="http://schemas.microsoft.com/office/powerpoint/2010/main" val="2758318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6"/>
        <p:cNvGrpSpPr/>
        <p:nvPr/>
      </p:nvGrpSpPr>
      <p:grpSpPr>
        <a:xfrm>
          <a:off x="0" y="0"/>
          <a:ext cx="0" cy="0"/>
          <a:chOff x="0" y="0"/>
          <a:chExt cx="0" cy="0"/>
        </a:xfrm>
      </p:grpSpPr>
      <p:sp>
        <p:nvSpPr>
          <p:cNvPr id="250" name="Google Shape;250;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solidFill>
                  <a:srgbClr val="000000"/>
                </a:solidFill>
                <a:latin typeface="Arial"/>
                <a:ea typeface="Arial"/>
                <a:cs typeface="Arial"/>
                <a:sym typeface="Arial"/>
              </a:rPr>
              <a:t>Content</a:t>
            </a:r>
            <a:endParaRPr>
              <a:solidFill>
                <a:srgbClr val="000000"/>
              </a:solidFill>
              <a:latin typeface="Arial"/>
              <a:ea typeface="Arial"/>
              <a:cs typeface="Arial"/>
              <a:sym typeface="Arial"/>
            </a:endParaRPr>
          </a:p>
        </p:txBody>
      </p:sp>
      <p:sp>
        <p:nvSpPr>
          <p:cNvPr id="251" name="Google Shape;251;p38"/>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GB" sz="2000">
                <a:latin typeface="Arial"/>
                <a:ea typeface="Arial"/>
                <a:cs typeface="Arial"/>
                <a:sym typeface="Arial"/>
              </a:rPr>
              <a:t>Assessment for learning</a:t>
            </a:r>
            <a:endParaRPr sz="2000">
              <a:latin typeface="Arial"/>
              <a:ea typeface="Arial"/>
              <a:cs typeface="Arial"/>
              <a:sym typeface="Arial"/>
            </a:endParaRPr>
          </a:p>
          <a:p>
            <a:pPr marL="457200" lvl="0" indent="-355600" algn="l" rtl="0">
              <a:spcBef>
                <a:spcPts val="0"/>
              </a:spcBef>
              <a:spcAft>
                <a:spcPts val="0"/>
              </a:spcAft>
              <a:buSzPts val="2000"/>
              <a:buChar char="•"/>
            </a:pPr>
            <a:r>
              <a:rPr lang="en-GB" sz="2000">
                <a:latin typeface="Arial"/>
                <a:ea typeface="Arial"/>
                <a:cs typeface="Arial"/>
                <a:sym typeface="Arial"/>
              </a:rPr>
              <a:t>Summative and formative assessment</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Constructive alignment</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Holistic assessment</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Constructing good assessment feedback</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Good marking practice</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Moderation</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Feedback model</a:t>
            </a:r>
            <a:endParaRPr sz="2000">
              <a:latin typeface="Arial"/>
              <a:ea typeface="Arial"/>
              <a:cs typeface="Arial"/>
              <a:sym typeface="Arial"/>
            </a:endParaRPr>
          </a:p>
        </p:txBody>
      </p:sp>
      <p:pic>
        <p:nvPicPr>
          <p:cNvPr id="249" name="Google Shape;249;p38"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247" name="Google Shape;247;p38"/>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3</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58">
          <a:extLst>
            <a:ext uri="{FF2B5EF4-FFF2-40B4-BE49-F238E27FC236}">
              <a16:creationId xmlns:a16="http://schemas.microsoft.com/office/drawing/2014/main" id="{DE1C3B8A-6C4F-9CC2-8DE9-9733D9BBDC87}"/>
            </a:ext>
          </a:extLst>
        </p:cNvPr>
        <p:cNvGrpSpPr/>
        <p:nvPr/>
      </p:nvGrpSpPr>
      <p:grpSpPr>
        <a:xfrm>
          <a:off x="0" y="0"/>
          <a:ext cx="0" cy="0"/>
          <a:chOff x="0" y="0"/>
          <a:chExt cx="0" cy="0"/>
        </a:xfrm>
      </p:grpSpPr>
      <p:pic>
        <p:nvPicPr>
          <p:cNvPr id="562" name="Google Shape;562;p63">
            <a:extLst>
              <a:ext uri="{FF2B5EF4-FFF2-40B4-BE49-F238E27FC236}">
                <a16:creationId xmlns:a16="http://schemas.microsoft.com/office/drawing/2014/main" id="{6C41590F-4A8C-FBE6-223D-08595D124524}"/>
              </a:ex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63" name="Google Shape;563;p63">
            <a:extLst>
              <a:ext uri="{FF2B5EF4-FFF2-40B4-BE49-F238E27FC236}">
                <a16:creationId xmlns:a16="http://schemas.microsoft.com/office/drawing/2014/main" id="{B8DD33F0-63F4-250D-44D8-8C9E81258384}"/>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algn="l">
              <a:buClr>
                <a:srgbClr val="22314E"/>
              </a:buClr>
              <a:buSzPts val="3960"/>
            </a:pPr>
            <a:r>
              <a:rPr lang="en-GB" b="1" dirty="0"/>
              <a:t>Appeals</a:t>
            </a:r>
            <a:endParaRPr lang="en-GB" b="1" dirty="0">
              <a:latin typeface="Arial"/>
              <a:ea typeface="Arial"/>
              <a:cs typeface="Arial"/>
            </a:endParaRPr>
          </a:p>
        </p:txBody>
      </p:sp>
      <p:pic>
        <p:nvPicPr>
          <p:cNvPr id="561" name="Google Shape;561;p63">
            <a:extLst>
              <a:ext uri="{FF2B5EF4-FFF2-40B4-BE49-F238E27FC236}">
                <a16:creationId xmlns:a16="http://schemas.microsoft.com/office/drawing/2014/main" id="{F182A022-DFE4-4459-48FE-65EDEAB0CCE8}"/>
              </a:ex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559" name="Google Shape;559;p63">
            <a:extLst>
              <a:ext uri="{FF2B5EF4-FFF2-40B4-BE49-F238E27FC236}">
                <a16:creationId xmlns:a16="http://schemas.microsoft.com/office/drawing/2014/main" id="{E68537C5-56AD-B139-8E7F-8B62031745D6}"/>
              </a:ext>
              <a:ext uri="{C183D7F6-B498-43B3-948B-1728B52AA6E4}">
                <adec:decorative xmlns:adec="http://schemas.microsoft.com/office/drawing/2017/decorative" val="1"/>
              </a:ext>
            </a:extLst>
          </p:cNvPr>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30</a:t>
            </a:fld>
            <a:endParaRPr sz="1200" b="0" i="0" u="none" strike="noStrike" cap="none">
              <a:solidFill>
                <a:srgbClr val="2F3951"/>
              </a:solidFill>
              <a:latin typeface="Arial"/>
              <a:ea typeface="Arial"/>
              <a:cs typeface="Arial"/>
              <a:sym typeface="Arial"/>
            </a:endParaRPr>
          </a:p>
        </p:txBody>
      </p:sp>
      <p:sp>
        <p:nvSpPr>
          <p:cNvPr id="3" name="Text Placeholder 2">
            <a:extLst>
              <a:ext uri="{FF2B5EF4-FFF2-40B4-BE49-F238E27FC236}">
                <a16:creationId xmlns:a16="http://schemas.microsoft.com/office/drawing/2014/main" id="{67A6D985-914A-6D7C-C507-969941018E50}"/>
              </a:ext>
              <a:ext uri="{C183D7F6-B498-43B3-948B-1728B52AA6E4}">
                <adec:decorative xmlns:adec="http://schemas.microsoft.com/office/drawing/2017/decorative" val="1"/>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815098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68"/>
        <p:cNvGrpSpPr/>
        <p:nvPr/>
      </p:nvGrpSpPr>
      <p:grpSpPr>
        <a:xfrm>
          <a:off x="0" y="0"/>
          <a:ext cx="0" cy="0"/>
          <a:chOff x="0" y="0"/>
          <a:chExt cx="0" cy="0"/>
        </a:xfrm>
      </p:grpSpPr>
      <p:sp>
        <p:nvSpPr>
          <p:cNvPr id="569" name="Google Shape;569;p6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Any questions?</a:t>
            </a:r>
            <a:endParaRPr b="1">
              <a:latin typeface="Arial"/>
              <a:ea typeface="Arial"/>
              <a:cs typeface="Arial"/>
              <a:sym typeface="Arial"/>
            </a:endParaRPr>
          </a:p>
        </p:txBody>
      </p:sp>
      <p:sp>
        <p:nvSpPr>
          <p:cNvPr id="570" name="Google Shape;570;p64"/>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31</a:t>
            </a:fld>
            <a:endParaRPr sz="1200" b="0" i="0" u="none" strike="noStrike" cap="none">
              <a:solidFill>
                <a:srgbClr val="2F3951"/>
              </a:solidFill>
              <a:latin typeface="Arial"/>
              <a:ea typeface="Arial"/>
              <a:cs typeface="Arial"/>
              <a:sym typeface="Arial"/>
            </a:endParaRPr>
          </a:p>
        </p:txBody>
      </p:sp>
      <p:pic>
        <p:nvPicPr>
          <p:cNvPr id="572" name="Google Shape;572;p64"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573" name="Google Shape;573;p64"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77"/>
        <p:cNvGrpSpPr/>
        <p:nvPr/>
      </p:nvGrpSpPr>
      <p:grpSpPr>
        <a:xfrm>
          <a:off x="0" y="0"/>
          <a:ext cx="0" cy="0"/>
          <a:chOff x="0" y="0"/>
          <a:chExt cx="0" cy="0"/>
        </a:xfrm>
      </p:grpSpPr>
      <p:sp>
        <p:nvSpPr>
          <p:cNvPr id="578" name="Google Shape;578;p6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4400"/>
              <a:buFont typeface="Arial"/>
              <a:buNone/>
            </a:pPr>
            <a:r>
              <a:rPr lang="en-GB">
                <a:solidFill>
                  <a:schemeClr val="lt1"/>
                </a:solidFill>
                <a:latin typeface="Arial"/>
                <a:ea typeface="Arial"/>
                <a:cs typeface="Arial"/>
                <a:sym typeface="Arial"/>
              </a:rPr>
              <a:t>Thank You</a:t>
            </a:r>
            <a:endParaRPr/>
          </a:p>
        </p:txBody>
      </p:sp>
      <p:sp>
        <p:nvSpPr>
          <p:cNvPr id="579" name="Google Shape;579;p6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3200"/>
              <a:buNone/>
            </a:pPr>
            <a:r>
              <a:rPr lang="en-GB">
                <a:solidFill>
                  <a:schemeClr val="lt1"/>
                </a:solidFill>
                <a:latin typeface="Arial"/>
                <a:ea typeface="Arial"/>
                <a:cs typeface="Arial"/>
                <a:sym typeface="Arial"/>
              </a:rPr>
              <a:t>Your name</a:t>
            </a:r>
            <a:endParaRPr/>
          </a:p>
          <a:p>
            <a:pPr marL="0" lvl="0" indent="0" algn="l" rtl="0">
              <a:spcBef>
                <a:spcPts val="480"/>
              </a:spcBef>
              <a:spcAft>
                <a:spcPts val="0"/>
              </a:spcAft>
              <a:buClr>
                <a:schemeClr val="lt1"/>
              </a:buClr>
              <a:buSzPts val="2400"/>
              <a:buNone/>
            </a:pPr>
            <a:r>
              <a:rPr lang="en-GB" sz="2400">
                <a:solidFill>
                  <a:schemeClr val="lt1"/>
                </a:solidFill>
                <a:latin typeface="Arial"/>
                <a:ea typeface="Arial"/>
                <a:cs typeface="Arial"/>
                <a:sym typeface="Arial"/>
              </a:rPr>
              <a:t>Contact details</a:t>
            </a:r>
            <a:endParaRPr/>
          </a:p>
        </p:txBody>
      </p:sp>
      <p:sp>
        <p:nvSpPr>
          <p:cNvPr id="580" name="Google Shape;580;p65"/>
          <p:cNvSpPr/>
          <p:nvPr/>
        </p:nvSpPr>
        <p:spPr>
          <a:xfrm>
            <a:off x="7869041" y="6381328"/>
            <a:ext cx="1078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GB" sz="1200" b="0" i="0" u="none" strike="noStrike" cap="none">
                <a:solidFill>
                  <a:srgbClr val="2F3951"/>
                </a:solidFill>
                <a:latin typeface="Arial"/>
                <a:ea typeface="Arial"/>
                <a:cs typeface="Arial"/>
                <a:sym typeface="Arial"/>
              </a:rPr>
              <a:t>04 October 2024</a:t>
            </a:r>
            <a:endParaRPr sz="1200" b="0" i="0" u="none" strike="noStrike" cap="none">
              <a:solidFill>
                <a:srgbClr val="2F3951"/>
              </a:solidFill>
              <a:latin typeface="Arial"/>
              <a:ea typeface="Arial"/>
              <a:cs typeface="Arial"/>
              <a:sym typeface="Arial"/>
            </a:endParaRPr>
          </a:p>
        </p:txBody>
      </p:sp>
      <p:pic>
        <p:nvPicPr>
          <p:cNvPr id="582" name="Google Shape;582;p65"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86"/>
        <p:cNvGrpSpPr/>
        <p:nvPr/>
      </p:nvGrpSpPr>
      <p:grpSpPr>
        <a:xfrm>
          <a:off x="0" y="0"/>
          <a:ext cx="0" cy="0"/>
          <a:chOff x="0" y="0"/>
          <a:chExt cx="0" cy="0"/>
        </a:xfrm>
      </p:grpSpPr>
      <p:sp>
        <p:nvSpPr>
          <p:cNvPr id="587" name="Google Shape;587;p6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References</a:t>
            </a:r>
            <a:endParaRPr b="1">
              <a:latin typeface="Arial"/>
              <a:ea typeface="Arial"/>
              <a:cs typeface="Arial"/>
              <a:sym typeface="Arial"/>
            </a:endParaRPr>
          </a:p>
        </p:txBody>
      </p:sp>
      <p:sp>
        <p:nvSpPr>
          <p:cNvPr id="591" name="Google Shape;591;p66"/>
          <p:cNvSpPr txBox="1"/>
          <p:nvPr/>
        </p:nvSpPr>
        <p:spPr>
          <a:xfrm>
            <a:off x="558700" y="1253325"/>
            <a:ext cx="8031300" cy="4494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u="sng">
                <a:solidFill>
                  <a:schemeClr val="hlink"/>
                </a:solidFill>
                <a:hlinkClick r:id="rId4"/>
              </a:rPr>
              <a:t>https://web.archive.org/web/20201212072520id_/https://www.uky.edu/~rsand1/china2018/texts/Bloom%20et%20al%20-Taxonomy%20of%20Educational%20Objectives.pdf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5"/>
              </a:rPr>
              <a:t>https://haqaa2.obsglob.org/wp-content/uploads/2020/11/2001_Anderson_A-taxonomy-for-learning-teaching-and-assessing.-A-Revision.pdf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6"/>
              </a:rPr>
              <a:t>https://quincycollege.edu/wp-content/uploads/Anderson-and-Krathwohl_Revised-Blooms-Taxonomy.pdf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7"/>
              </a:rPr>
              <a:t>https://s3.eu-west-2.amazonaws.com/assets.creode.advancehe-document-manager/documents/hea/private/resources/id477_aligning_teaching_for_constructing_learning_1568036613.pdf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8"/>
              </a:rPr>
              <a:t>https://www.enhancingfeedback.ed.ac.uk/documents/id353_senlef_guide.pdf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9"/>
              </a:rPr>
              <a:t>https://www.bathspa.ac.uk/media/bathspaacuk/about-us/policies/academic-and-student/Assessment-and-feedback-policy.pdf</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pic>
        <p:nvPicPr>
          <p:cNvPr id="592" name="Google Shape;592;p66" descr="BSU + Transform-ED + Partner logos&#10;"/>
          <p:cNvPicPr preferRelativeResize="0"/>
          <p:nvPr/>
        </p:nvPicPr>
        <p:blipFill rotWithShape="1">
          <a:blip r:embed="rId10">
            <a:alphaModFix/>
          </a:blip>
          <a:srcRect r="517"/>
          <a:stretch/>
        </p:blipFill>
        <p:spPr>
          <a:xfrm>
            <a:off x="0" y="5643925"/>
            <a:ext cx="9151200" cy="1245450"/>
          </a:xfrm>
          <a:prstGeom prst="rect">
            <a:avLst/>
          </a:prstGeom>
          <a:noFill/>
          <a:ln>
            <a:noFill/>
          </a:ln>
        </p:spPr>
      </p:pic>
      <p:pic>
        <p:nvPicPr>
          <p:cNvPr id="590" name="Google Shape;590;p66">
            <a:extLst>
              <a:ext uri="{C183D7F6-B498-43B3-948B-1728B52AA6E4}">
                <adec:decorative xmlns:adec="http://schemas.microsoft.com/office/drawing/2017/decorative" val="1"/>
              </a:ext>
            </a:extLst>
          </p:cNvPr>
          <p:cNvPicPr preferRelativeResize="0"/>
          <p:nvPr/>
        </p:nvPicPr>
        <p:blipFill>
          <a:blip r:embed="rId10">
            <a:alphaModFix/>
          </a:blip>
          <a:stretch>
            <a:fillRect/>
          </a:stretch>
        </p:blipFill>
        <p:spPr>
          <a:xfrm>
            <a:off x="0" y="5662840"/>
            <a:ext cx="9143998" cy="1209584"/>
          </a:xfrm>
          <a:prstGeom prst="rect">
            <a:avLst/>
          </a:prstGeom>
          <a:noFill/>
          <a:ln>
            <a:noFill/>
          </a:ln>
        </p:spPr>
      </p:pic>
      <p:sp>
        <p:nvSpPr>
          <p:cNvPr id="588" name="Google Shape;588;p66"/>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33</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596"/>
        <p:cNvGrpSpPr/>
        <p:nvPr/>
      </p:nvGrpSpPr>
      <p:grpSpPr>
        <a:xfrm>
          <a:off x="0" y="0"/>
          <a:ext cx="0" cy="0"/>
          <a:chOff x="0" y="0"/>
          <a:chExt cx="0" cy="0"/>
        </a:xfrm>
      </p:grpSpPr>
      <p:sp>
        <p:nvSpPr>
          <p:cNvPr id="597" name="Google Shape;597;p6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Just One Thing</a:t>
            </a:r>
            <a:endParaRPr/>
          </a:p>
        </p:txBody>
      </p:sp>
      <p:sp>
        <p:nvSpPr>
          <p:cNvPr id="598" name="Google Shape;598;p67"/>
          <p:cNvSpPr txBox="1">
            <a:spLocks noGrp="1"/>
          </p:cNvSpPr>
          <p:nvPr>
            <p:ph type="body" idx="1"/>
          </p:nvPr>
        </p:nvSpPr>
        <p:spPr>
          <a:xfrm>
            <a:off x="419850" y="2554200"/>
            <a:ext cx="8363400" cy="1409400"/>
          </a:xfrm>
          <a:prstGeom prst="rect">
            <a:avLst/>
          </a:prstGeom>
          <a:noFill/>
          <a:ln>
            <a:noFill/>
          </a:ln>
        </p:spPr>
        <p:txBody>
          <a:bodyPr spcFirstLastPara="1" wrap="square" lIns="91425" tIns="45700" rIns="91425" bIns="45700" anchor="t" anchorCtr="0">
            <a:noAutofit/>
          </a:bodyPr>
          <a:lstStyle/>
          <a:p>
            <a:pPr marL="114300" lvl="0" indent="0" algn="l" rtl="0">
              <a:lnSpc>
                <a:spcPct val="100000"/>
              </a:lnSpc>
              <a:spcBef>
                <a:spcPts val="360"/>
              </a:spcBef>
              <a:spcAft>
                <a:spcPts val="0"/>
              </a:spcAft>
              <a:buSzPts val="1800"/>
              <a:buNone/>
            </a:pPr>
            <a:r>
              <a:rPr lang="en-GB" sz="2300">
                <a:latin typeface="Arial"/>
                <a:ea typeface="Arial"/>
                <a:cs typeface="Arial"/>
                <a:sym typeface="Arial"/>
              </a:rPr>
              <a:t>Think about the assessment you remember the most from when you attended university. Why do you remember this? What can you learn from this reflection? Was it a good or bad experience? </a:t>
            </a:r>
            <a:endParaRPr sz="2300">
              <a:latin typeface="Arial"/>
              <a:ea typeface="Arial"/>
              <a:cs typeface="Arial"/>
              <a:sym typeface="Arial"/>
            </a:endParaRPr>
          </a:p>
        </p:txBody>
      </p:sp>
      <p:pic>
        <p:nvPicPr>
          <p:cNvPr id="601" name="Google Shape;601;p67" descr="BSU + Transform-ED + Partner logos"/>
          <p:cNvPicPr preferRelativeResize="0"/>
          <p:nvPr/>
        </p:nvPicPr>
        <p:blipFill rotWithShape="1">
          <a:blip r:embed="rId4">
            <a:alphaModFix/>
          </a:blip>
          <a:srcRect/>
          <a:stretch/>
        </p:blipFill>
        <p:spPr>
          <a:xfrm>
            <a:off x="18387" y="5645467"/>
            <a:ext cx="9166308" cy="1212533"/>
          </a:xfrm>
          <a:prstGeom prst="rect">
            <a:avLst/>
          </a:prstGeom>
          <a:noFill/>
          <a:ln>
            <a:noFill/>
          </a:ln>
        </p:spPr>
      </p:pic>
      <p:pic>
        <p:nvPicPr>
          <p:cNvPr id="602" name="Google Shape;602;p67">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8229608" y="0"/>
            <a:ext cx="914400" cy="914400"/>
          </a:xfrm>
          <a:prstGeom prst="rect">
            <a:avLst/>
          </a:prstGeom>
          <a:noFill/>
          <a:ln>
            <a:noFill/>
          </a:ln>
        </p:spPr>
      </p:pic>
      <p:pic>
        <p:nvPicPr>
          <p:cNvPr id="603" name="Google Shape;603;p67">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99" name="Google Shape;599;p67"/>
          <p:cNvSpPr/>
          <p:nvPr/>
        </p:nvSpPr>
        <p:spPr>
          <a:xfrm>
            <a:off x="8413722" y="6248345"/>
            <a:ext cx="4068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34</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6"/>
        <p:cNvGrpSpPr/>
        <p:nvPr/>
      </p:nvGrpSpPr>
      <p:grpSpPr>
        <a:xfrm>
          <a:off x="0" y="0"/>
          <a:ext cx="0" cy="0"/>
          <a:chOff x="0" y="0"/>
          <a:chExt cx="0" cy="0"/>
        </a:xfrm>
      </p:grpSpPr>
      <p:sp>
        <p:nvSpPr>
          <p:cNvPr id="257" name="Google Shape;257;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Why assessment?</a:t>
            </a:r>
            <a:endParaRPr b="1">
              <a:latin typeface="Arial"/>
              <a:ea typeface="Arial"/>
              <a:cs typeface="Arial"/>
              <a:sym typeface="Arial"/>
            </a:endParaRPr>
          </a:p>
        </p:txBody>
      </p:sp>
      <p:sp>
        <p:nvSpPr>
          <p:cNvPr id="262" name="Google Shape;262;p39"/>
          <p:cNvSpPr/>
          <p:nvPr/>
        </p:nvSpPr>
        <p:spPr>
          <a:xfrm>
            <a:off x="626725" y="1417775"/>
            <a:ext cx="2282100" cy="12252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i="0" u="none" strike="noStrike" cap="none">
                <a:solidFill>
                  <a:srgbClr val="FFFFFF"/>
                </a:solidFill>
              </a:rPr>
              <a:t>Assessment </a:t>
            </a:r>
            <a:r>
              <a:rPr lang="en-GB" sz="2000" b="1" i="0" u="none" strike="noStrike" cap="none">
                <a:solidFill>
                  <a:srgbClr val="FFFFFF"/>
                </a:solidFill>
              </a:rPr>
              <a:t>for</a:t>
            </a:r>
            <a:r>
              <a:rPr lang="en-GB" sz="2000" i="0" u="none" strike="noStrike" cap="none">
                <a:solidFill>
                  <a:srgbClr val="FFFFFF"/>
                </a:solidFill>
              </a:rPr>
              <a:t> Learning</a:t>
            </a:r>
            <a:endParaRPr sz="2000"/>
          </a:p>
        </p:txBody>
      </p:sp>
      <p:sp>
        <p:nvSpPr>
          <p:cNvPr id="265" name="Google Shape;265;p39"/>
          <p:cNvSpPr/>
          <p:nvPr/>
        </p:nvSpPr>
        <p:spPr>
          <a:xfrm>
            <a:off x="3021775" y="1417775"/>
            <a:ext cx="5681100" cy="12252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Enables teachers to use information about student’s knowledge, understanding and skills to inform their teaching</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Teachers provide feedback to students about their learning and how to improve</a:t>
            </a:r>
            <a:endParaRPr sz="1500" dirty="0">
              <a:solidFill>
                <a:schemeClr val="lt1"/>
              </a:solidFill>
            </a:endParaRPr>
          </a:p>
        </p:txBody>
      </p:sp>
      <p:sp>
        <p:nvSpPr>
          <p:cNvPr id="261" name="Google Shape;261;p39"/>
          <p:cNvSpPr/>
          <p:nvPr/>
        </p:nvSpPr>
        <p:spPr>
          <a:xfrm>
            <a:off x="626725" y="2746874"/>
            <a:ext cx="2282100" cy="17193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i="0" u="none" strike="noStrike" cap="none">
                <a:solidFill>
                  <a:srgbClr val="FFFFFF"/>
                </a:solidFill>
              </a:rPr>
              <a:t>Assessment </a:t>
            </a:r>
            <a:r>
              <a:rPr lang="en-GB" sz="2000" b="1" i="0" u="none" strike="noStrike" cap="none">
                <a:solidFill>
                  <a:srgbClr val="FFFFFF"/>
                </a:solidFill>
              </a:rPr>
              <a:t>as</a:t>
            </a:r>
            <a:r>
              <a:rPr lang="en-GB" sz="2000" i="0" u="none" strike="noStrike" cap="none">
                <a:solidFill>
                  <a:srgbClr val="FFFFFF"/>
                </a:solidFill>
              </a:rPr>
              <a:t> Learning</a:t>
            </a:r>
            <a:endParaRPr sz="2000"/>
          </a:p>
        </p:txBody>
      </p:sp>
      <p:sp>
        <p:nvSpPr>
          <p:cNvPr id="264" name="Google Shape;264;p39"/>
          <p:cNvSpPr/>
          <p:nvPr/>
        </p:nvSpPr>
        <p:spPr>
          <a:xfrm>
            <a:off x="3021775" y="2746875"/>
            <a:ext cx="5681100" cy="17193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Involves students in the learning process where they monitor their own progress, ask questions and practise skills</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Students use self-assessment and teacher feedback to reflect on their learning, consolidate their understanding and work towards learning goals</a:t>
            </a:r>
            <a:endParaRPr sz="1500" dirty="0">
              <a:solidFill>
                <a:schemeClr val="lt1"/>
              </a:solidFill>
            </a:endParaRPr>
          </a:p>
        </p:txBody>
      </p:sp>
      <p:sp>
        <p:nvSpPr>
          <p:cNvPr id="260" name="Google Shape;260;p39"/>
          <p:cNvSpPr/>
          <p:nvPr/>
        </p:nvSpPr>
        <p:spPr>
          <a:xfrm>
            <a:off x="626725" y="4570057"/>
            <a:ext cx="2282100" cy="7305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i="0" u="none" strike="noStrike" cap="none">
                <a:solidFill>
                  <a:srgbClr val="FFFFFF"/>
                </a:solidFill>
              </a:rPr>
              <a:t>Assessment </a:t>
            </a:r>
            <a:r>
              <a:rPr lang="en-GB" sz="2000" b="1" i="0" u="none" strike="noStrike" cap="none">
                <a:solidFill>
                  <a:srgbClr val="FFFFFF"/>
                </a:solidFill>
              </a:rPr>
              <a:t>of</a:t>
            </a:r>
            <a:r>
              <a:rPr lang="en-GB" sz="2000" i="0" u="none" strike="noStrike" cap="none">
                <a:solidFill>
                  <a:srgbClr val="FFFFFF"/>
                </a:solidFill>
              </a:rPr>
              <a:t> Learning</a:t>
            </a:r>
            <a:endParaRPr sz="2000"/>
          </a:p>
        </p:txBody>
      </p:sp>
      <p:sp>
        <p:nvSpPr>
          <p:cNvPr id="263" name="Google Shape;263;p39"/>
          <p:cNvSpPr/>
          <p:nvPr/>
        </p:nvSpPr>
        <p:spPr>
          <a:xfrm>
            <a:off x="3021775" y="4566627"/>
            <a:ext cx="5681100" cy="7338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Assists teachers to use evidence of student learning to assess student achievement against learning goals and standards</a:t>
            </a:r>
            <a:endParaRPr sz="1500" dirty="0">
              <a:solidFill>
                <a:schemeClr val="lt1"/>
              </a:solidFill>
            </a:endParaRPr>
          </a:p>
        </p:txBody>
      </p:sp>
      <p:pic>
        <p:nvPicPr>
          <p:cNvPr id="266" name="Google Shape;266;p39"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267" name="Google Shape;267;p39">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258" name="Google Shape;258;p39"/>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4</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71"/>
        <p:cNvGrpSpPr/>
        <p:nvPr/>
      </p:nvGrpSpPr>
      <p:grpSpPr>
        <a:xfrm>
          <a:off x="0" y="0"/>
          <a:ext cx="0" cy="0"/>
          <a:chOff x="0" y="0"/>
          <a:chExt cx="0" cy="0"/>
        </a:xfrm>
      </p:grpSpPr>
      <p:sp>
        <p:nvSpPr>
          <p:cNvPr id="272" name="Google Shape;272;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Summative &amp; Formative</a:t>
            </a:r>
            <a:endParaRPr b="1">
              <a:latin typeface="Arial"/>
              <a:ea typeface="Arial"/>
              <a:cs typeface="Arial"/>
              <a:sym typeface="Arial"/>
            </a:endParaRPr>
          </a:p>
        </p:txBody>
      </p:sp>
      <p:sp>
        <p:nvSpPr>
          <p:cNvPr id="276" name="Google Shape;276;p40"/>
          <p:cNvSpPr/>
          <p:nvPr/>
        </p:nvSpPr>
        <p:spPr>
          <a:xfrm>
            <a:off x="626725" y="1265375"/>
            <a:ext cx="2282100" cy="18753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a:solidFill>
                  <a:srgbClr val="FFFFFF"/>
                </a:solidFill>
              </a:rPr>
              <a:t>Formative assessment</a:t>
            </a:r>
            <a:endParaRPr sz="2000"/>
          </a:p>
        </p:txBody>
      </p:sp>
      <p:sp>
        <p:nvSpPr>
          <p:cNvPr id="278" name="Google Shape;278;p40"/>
          <p:cNvSpPr/>
          <p:nvPr/>
        </p:nvSpPr>
        <p:spPr>
          <a:xfrm>
            <a:off x="3021775" y="1265375"/>
            <a:ext cx="5681100" cy="18753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Does not count to a student’s grade. </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Informs the completion of the summative task</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Helps to support student understanding of the assessment task. </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Can help with student pacing and meeting deadlines</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Engages students with the assessment criteria</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Can help to enhance module and degree performance. </a:t>
            </a:r>
            <a:endParaRPr sz="1500" dirty="0">
              <a:solidFill>
                <a:schemeClr val="lt1"/>
              </a:solidFill>
            </a:endParaRPr>
          </a:p>
        </p:txBody>
      </p:sp>
      <p:sp>
        <p:nvSpPr>
          <p:cNvPr id="275" name="Google Shape;275;p40"/>
          <p:cNvSpPr/>
          <p:nvPr/>
        </p:nvSpPr>
        <p:spPr>
          <a:xfrm>
            <a:off x="626725" y="3356475"/>
            <a:ext cx="2282100" cy="20835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a:solidFill>
                  <a:srgbClr val="FFFFFF"/>
                </a:solidFill>
              </a:rPr>
              <a:t>Summative assessment</a:t>
            </a:r>
            <a:endParaRPr sz="2000"/>
          </a:p>
        </p:txBody>
      </p:sp>
      <p:sp>
        <p:nvSpPr>
          <p:cNvPr id="277" name="Google Shape;277;p40"/>
          <p:cNvSpPr/>
          <p:nvPr/>
        </p:nvSpPr>
        <p:spPr>
          <a:xfrm>
            <a:off x="3021775" y="3356477"/>
            <a:ext cx="5681100" cy="20835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Counts to the module grade and potentially the final degree outcome. </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Links to the module specification and validation (cannot be changed without approval)</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Subject to intense QA and QE</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Needs clear management and student support. </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Requires clear understanding for all the markers</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Often requires external examiner approval</a:t>
            </a:r>
            <a:endParaRPr sz="1500" dirty="0">
              <a:solidFill>
                <a:schemeClr val="lt1"/>
              </a:solidFill>
            </a:endParaRPr>
          </a:p>
        </p:txBody>
      </p:sp>
      <p:pic>
        <p:nvPicPr>
          <p:cNvPr id="279" name="Google Shape;279;p40"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280" name="Google Shape;280;p40">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46890" y="5597033"/>
            <a:ext cx="9151200" cy="1245450"/>
          </a:xfrm>
          <a:prstGeom prst="rect">
            <a:avLst/>
          </a:prstGeom>
          <a:noFill/>
          <a:ln>
            <a:noFill/>
          </a:ln>
        </p:spPr>
      </p:pic>
      <p:sp>
        <p:nvSpPr>
          <p:cNvPr id="273" name="Google Shape;273;p40"/>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5</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84"/>
        <p:cNvGrpSpPr/>
        <p:nvPr/>
      </p:nvGrpSpPr>
      <p:grpSpPr>
        <a:xfrm>
          <a:off x="0" y="0"/>
          <a:ext cx="0" cy="0"/>
          <a:chOff x="0" y="0"/>
          <a:chExt cx="0" cy="0"/>
        </a:xfrm>
      </p:grpSpPr>
      <p:sp>
        <p:nvSpPr>
          <p:cNvPr id="285" name="Google Shape;285;p4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NUS Assessment charter (1)</a:t>
            </a:r>
            <a:endParaRPr b="1" dirty="0">
              <a:latin typeface="Arial"/>
              <a:ea typeface="Arial"/>
              <a:cs typeface="Arial"/>
              <a:sym typeface="Arial"/>
            </a:endParaRPr>
          </a:p>
        </p:txBody>
      </p:sp>
      <p:sp>
        <p:nvSpPr>
          <p:cNvPr id="288" name="Google Shape;288;p41"/>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15000"/>
              </a:lnSpc>
              <a:spcBef>
                <a:spcPts val="0"/>
              </a:spcBef>
              <a:spcAft>
                <a:spcPts val="0"/>
              </a:spcAft>
              <a:buSzPts val="2000"/>
              <a:buFont typeface="Arial"/>
              <a:buChar char="•"/>
            </a:pPr>
            <a:r>
              <a:rPr lang="en-GB" sz="2000" b="1">
                <a:latin typeface="Arial"/>
                <a:ea typeface="Arial"/>
                <a:cs typeface="Arial"/>
                <a:sym typeface="Arial"/>
              </a:rPr>
              <a:t>Formative assessment and feedback </a:t>
            </a:r>
            <a:r>
              <a:rPr lang="en-GB" sz="2000">
                <a:latin typeface="Arial"/>
                <a:ea typeface="Arial"/>
                <a:cs typeface="Arial"/>
                <a:sym typeface="Arial"/>
              </a:rPr>
              <a:t>should be used throughout the programme.</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have access to face-to-face </a:t>
            </a:r>
            <a:r>
              <a:rPr lang="en-GB" sz="2000" b="1">
                <a:latin typeface="Arial"/>
                <a:ea typeface="Arial"/>
                <a:cs typeface="Arial"/>
                <a:sym typeface="Arial"/>
              </a:rPr>
              <a:t>feedback</a:t>
            </a:r>
            <a:r>
              <a:rPr lang="en-GB" sz="2000">
                <a:latin typeface="Arial"/>
                <a:ea typeface="Arial"/>
                <a:cs typeface="Arial"/>
                <a:sym typeface="Arial"/>
              </a:rPr>
              <a:t> for at least the first piece of assessment each academic year.</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Receiving </a:t>
            </a:r>
            <a:r>
              <a:rPr lang="en-GB" sz="2000" b="1">
                <a:latin typeface="Arial"/>
                <a:ea typeface="Arial"/>
                <a:cs typeface="Arial"/>
                <a:sym typeface="Arial"/>
              </a:rPr>
              <a:t>feedback</a:t>
            </a:r>
            <a:r>
              <a:rPr lang="en-GB" sz="2000">
                <a:latin typeface="Arial"/>
                <a:ea typeface="Arial"/>
                <a:cs typeface="Arial"/>
                <a:sym typeface="Arial"/>
              </a:rPr>
              <a:t> should not be exclusive to certain forms of assessment.</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b="1">
                <a:latin typeface="Arial"/>
                <a:ea typeface="Arial"/>
                <a:cs typeface="Arial"/>
                <a:sym typeface="Arial"/>
              </a:rPr>
              <a:t>Feedback</a:t>
            </a:r>
            <a:r>
              <a:rPr lang="en-GB" sz="2000">
                <a:latin typeface="Arial"/>
                <a:ea typeface="Arial"/>
                <a:cs typeface="Arial"/>
                <a:sym typeface="Arial"/>
              </a:rPr>
              <a:t> should be timely.</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be provided with a variety of assessment methods.</a:t>
            </a: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endParaRPr sz="200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p:txBody>
      </p:sp>
      <p:pic>
        <p:nvPicPr>
          <p:cNvPr id="289" name="Google Shape;289;p41"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290" name="Google Shape;290;p41">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589220"/>
            <a:ext cx="9151200" cy="1245450"/>
          </a:xfrm>
          <a:prstGeom prst="rect">
            <a:avLst/>
          </a:prstGeom>
          <a:noFill/>
          <a:ln>
            <a:noFill/>
          </a:ln>
        </p:spPr>
      </p:pic>
      <p:sp>
        <p:nvSpPr>
          <p:cNvPr id="286" name="Google Shape;286;p41"/>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6</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4"/>
        <p:cNvGrpSpPr/>
        <p:nvPr/>
      </p:nvGrpSpPr>
      <p:grpSpPr>
        <a:xfrm>
          <a:off x="0" y="0"/>
          <a:ext cx="0" cy="0"/>
          <a:chOff x="0" y="0"/>
          <a:chExt cx="0" cy="0"/>
        </a:xfrm>
      </p:grpSpPr>
      <p:sp>
        <p:nvSpPr>
          <p:cNvPr id="295" name="Google Shape;295;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NUS Assessment charter (2)</a:t>
            </a:r>
            <a:endParaRPr b="1" dirty="0">
              <a:latin typeface="Arial"/>
              <a:ea typeface="Arial"/>
              <a:cs typeface="Arial"/>
              <a:sym typeface="Arial"/>
            </a:endParaRPr>
          </a:p>
        </p:txBody>
      </p:sp>
      <p:sp>
        <p:nvSpPr>
          <p:cNvPr id="298" name="Google Shape;298;p4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There should be anonymous marking for all </a:t>
            </a:r>
            <a:r>
              <a:rPr lang="en-GB" sz="2000" b="1">
                <a:latin typeface="Arial"/>
                <a:ea typeface="Arial"/>
                <a:cs typeface="Arial"/>
                <a:sym typeface="Arial"/>
              </a:rPr>
              <a:t>summative assessment</a:t>
            </a:r>
            <a:r>
              <a:rPr lang="en-GB" sz="2000">
                <a:latin typeface="Arial"/>
                <a:ea typeface="Arial"/>
                <a:cs typeface="Arial"/>
                <a:sym typeface="Arial"/>
              </a:rPr>
              <a:t>.</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be able to submit assessment electronically.</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be supported to critique their own work.</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Programme induction should include information on assessment practices and understanding marking criteria.</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be given a choice of format for </a:t>
            </a:r>
            <a:r>
              <a:rPr lang="en-GB" sz="2000" b="1">
                <a:latin typeface="Arial"/>
                <a:ea typeface="Arial"/>
                <a:cs typeface="Arial"/>
                <a:sym typeface="Arial"/>
              </a:rPr>
              <a:t>feedback</a:t>
            </a:r>
            <a:r>
              <a:rPr lang="en-GB" sz="2000">
                <a:latin typeface="Arial"/>
                <a:ea typeface="Arial"/>
                <a:cs typeface="Arial"/>
                <a:sym typeface="Arial"/>
              </a:rPr>
              <a:t>.</a:t>
            </a:r>
            <a:endParaRPr sz="2000">
              <a:latin typeface="Arial"/>
              <a:ea typeface="Arial"/>
              <a:cs typeface="Arial"/>
              <a:sym typeface="Arial"/>
            </a:endParaRPr>
          </a:p>
          <a:p>
            <a:pPr marL="0" lvl="0" indent="0" algn="l" rtl="0">
              <a:lnSpc>
                <a:spcPct val="90000"/>
              </a:lnSpc>
              <a:spcBef>
                <a:spcPts val="1000"/>
              </a:spcBef>
              <a:spcAft>
                <a:spcPts val="0"/>
              </a:spcAft>
              <a:buNone/>
            </a:pPr>
            <a:endParaRPr sz="200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p:txBody>
      </p:sp>
      <p:pic>
        <p:nvPicPr>
          <p:cNvPr id="299" name="Google Shape;299;p42"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300" name="Google Shape;300;p42">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296" name="Google Shape;296;p42"/>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7</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04"/>
        <p:cNvGrpSpPr/>
        <p:nvPr/>
      </p:nvGrpSpPr>
      <p:grpSpPr>
        <a:xfrm>
          <a:off x="0" y="0"/>
          <a:ext cx="0" cy="0"/>
          <a:chOff x="0" y="0"/>
          <a:chExt cx="0" cy="0"/>
        </a:xfrm>
      </p:grpSpPr>
      <p:sp>
        <p:nvSpPr>
          <p:cNvPr id="305" name="Google Shape;305;p43"/>
          <p:cNvSpPr txBox="1">
            <a:spLocks noGrp="1"/>
          </p:cNvSpPr>
          <p:nvPr>
            <p:ph type="title"/>
          </p:nvPr>
        </p:nvSpPr>
        <p:spPr>
          <a:xfrm>
            <a:off x="457200" y="404664"/>
            <a:ext cx="8229600" cy="1013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NUS Assessment &amp; Feedback Tool</a:t>
            </a:r>
            <a:endParaRPr b="1">
              <a:latin typeface="Arial"/>
              <a:ea typeface="Arial"/>
              <a:cs typeface="Arial"/>
              <a:sym typeface="Arial"/>
            </a:endParaRPr>
          </a:p>
        </p:txBody>
      </p:sp>
      <p:pic>
        <p:nvPicPr>
          <p:cNvPr id="309" name="Google Shape;309;p43" descr="Image showing 10 Principles of Effective Feedback and Assessment: 1. Diverse forms of assessment at a variety of appropriate times, 2 . Assessment criteria, 3. Submission processes, 4. Workload distribution"/>
          <p:cNvPicPr preferRelativeResize="0"/>
          <p:nvPr/>
        </p:nvPicPr>
        <p:blipFill rotWithShape="1">
          <a:blip r:embed="rId4">
            <a:alphaModFix/>
          </a:blip>
          <a:srcRect b="51143"/>
          <a:stretch/>
        </p:blipFill>
        <p:spPr>
          <a:xfrm>
            <a:off x="2247195" y="1480825"/>
            <a:ext cx="2969905" cy="3790499"/>
          </a:xfrm>
          <a:prstGeom prst="rect">
            <a:avLst/>
          </a:prstGeom>
          <a:noFill/>
          <a:ln>
            <a:noFill/>
          </a:ln>
        </p:spPr>
      </p:pic>
      <p:pic>
        <p:nvPicPr>
          <p:cNvPr id="310" name="Google Shape;310;p43" descr="Image showing further principles: 5. Anonymity and externality, 6. Marking consistency and distribution, 7. Feedback timeliness, 8. Feedback quality, 9. Formative assessment and feedback, 10. Self-reflection and peer learning."/>
          <p:cNvPicPr preferRelativeResize="0"/>
          <p:nvPr/>
        </p:nvPicPr>
        <p:blipFill rotWithShape="1">
          <a:blip r:embed="rId4">
            <a:alphaModFix/>
          </a:blip>
          <a:srcRect t="48856"/>
          <a:stretch/>
        </p:blipFill>
        <p:spPr>
          <a:xfrm>
            <a:off x="5343333" y="1480825"/>
            <a:ext cx="2837092" cy="3790499"/>
          </a:xfrm>
          <a:prstGeom prst="rect">
            <a:avLst/>
          </a:prstGeom>
          <a:noFill/>
          <a:ln>
            <a:noFill/>
          </a:ln>
        </p:spPr>
      </p:pic>
      <p:sp>
        <p:nvSpPr>
          <p:cNvPr id="311" name="Google Shape;311;p43"/>
          <p:cNvSpPr txBox="1"/>
          <p:nvPr/>
        </p:nvSpPr>
        <p:spPr>
          <a:xfrm>
            <a:off x="457200" y="5347525"/>
            <a:ext cx="7553100" cy="323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u="sng">
                <a:solidFill>
                  <a:schemeClr val="hlink"/>
                </a:solidFill>
                <a:hlinkClick r:id="rId5"/>
              </a:rPr>
              <a:t>https://www.qaa.ac.uk/docs/qaas/focus-on/nus-assessment-and-feedback-benchmarking-tool.pdf?sfvrsn=f37cf481_14</a:t>
            </a:r>
            <a:r>
              <a:rPr lang="en-GB" sz="900">
                <a:solidFill>
                  <a:schemeClr val="dk1"/>
                </a:solidFill>
              </a:rPr>
              <a:t> </a:t>
            </a:r>
            <a:endParaRPr sz="900"/>
          </a:p>
        </p:txBody>
      </p:sp>
      <p:pic>
        <p:nvPicPr>
          <p:cNvPr id="312" name="Google Shape;312;p43" descr="BSU + Transform-ED + Partner logos&#10;"/>
          <p:cNvPicPr preferRelativeResize="0"/>
          <p:nvPr/>
        </p:nvPicPr>
        <p:blipFill rotWithShape="1">
          <a:blip r:embed="rId6">
            <a:alphaModFix/>
          </a:blip>
          <a:srcRect r="517"/>
          <a:stretch/>
        </p:blipFill>
        <p:spPr>
          <a:xfrm>
            <a:off x="0" y="5643925"/>
            <a:ext cx="9151200" cy="1245450"/>
          </a:xfrm>
          <a:prstGeom prst="rect">
            <a:avLst/>
          </a:prstGeom>
          <a:noFill/>
          <a:ln>
            <a:noFill/>
          </a:ln>
        </p:spPr>
      </p:pic>
      <p:pic>
        <p:nvPicPr>
          <p:cNvPr id="308" name="Google Shape;308;p43">
            <a:extLst>
              <a:ext uri="{C183D7F6-B498-43B3-948B-1728B52AA6E4}">
                <adec:decorative xmlns:adec="http://schemas.microsoft.com/office/drawing/2017/decorative" val="1"/>
              </a:ext>
            </a:extLst>
          </p:cNvPr>
          <p:cNvPicPr preferRelativeResize="0"/>
          <p:nvPr/>
        </p:nvPicPr>
        <p:blipFill>
          <a:blip r:embed="rId6">
            <a:alphaModFix/>
          </a:blip>
          <a:stretch>
            <a:fillRect/>
          </a:stretch>
        </p:blipFill>
        <p:spPr>
          <a:xfrm>
            <a:off x="0" y="5662840"/>
            <a:ext cx="9143998" cy="1209584"/>
          </a:xfrm>
          <a:prstGeom prst="rect">
            <a:avLst/>
          </a:prstGeom>
          <a:noFill/>
          <a:ln>
            <a:noFill/>
          </a:ln>
        </p:spPr>
      </p:pic>
      <p:sp>
        <p:nvSpPr>
          <p:cNvPr id="306" name="Google Shape;306;p43"/>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8</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16"/>
        <p:cNvGrpSpPr/>
        <p:nvPr/>
      </p:nvGrpSpPr>
      <p:grpSpPr>
        <a:xfrm>
          <a:off x="0" y="0"/>
          <a:ext cx="0" cy="0"/>
          <a:chOff x="0" y="0"/>
          <a:chExt cx="0" cy="0"/>
        </a:xfrm>
      </p:grpSpPr>
      <p:sp>
        <p:nvSpPr>
          <p:cNvPr id="317" name="Google Shape;317;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Designing assessment</a:t>
            </a:r>
            <a:endParaRPr b="1">
              <a:latin typeface="Arial"/>
              <a:ea typeface="Arial"/>
              <a:cs typeface="Arial"/>
              <a:sym typeface="Arial"/>
            </a:endParaRPr>
          </a:p>
        </p:txBody>
      </p:sp>
      <p:sp>
        <p:nvSpPr>
          <p:cNvPr id="320" name="Google Shape;320;p44"/>
          <p:cNvSpPr txBox="1">
            <a:spLocks noGrp="1"/>
          </p:cNvSpPr>
          <p:nvPr>
            <p:ph type="body" idx="1"/>
          </p:nvPr>
        </p:nvSpPr>
        <p:spPr>
          <a:xfrm>
            <a:off x="457200" y="1600200"/>
            <a:ext cx="5603700" cy="45261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GB" sz="1600">
                <a:latin typeface="Arial"/>
                <a:ea typeface="Arial"/>
                <a:cs typeface="Arial"/>
                <a:sym typeface="Arial"/>
              </a:rPr>
              <a:t>When designing and planning assessment for a module there are a number of important considerations to consider. </a:t>
            </a:r>
            <a:endParaRPr sz="1600">
              <a:latin typeface="Arial"/>
              <a:ea typeface="Arial"/>
              <a:cs typeface="Arial"/>
              <a:sym typeface="Arial"/>
            </a:endParaRPr>
          </a:p>
          <a:p>
            <a:pPr marL="0" lvl="0" indent="0" algn="l" rtl="0">
              <a:lnSpc>
                <a:spcPct val="115000"/>
              </a:lnSpc>
              <a:spcBef>
                <a:spcPts val="0"/>
              </a:spcBef>
              <a:spcAft>
                <a:spcPts val="0"/>
              </a:spcAft>
              <a:buNone/>
            </a:pPr>
            <a:endParaRPr sz="1600">
              <a:latin typeface="Arial"/>
              <a:ea typeface="Arial"/>
              <a:cs typeface="Arial"/>
              <a:sym typeface="Arial"/>
            </a:endParaRPr>
          </a:p>
          <a:p>
            <a:pPr marL="0" lvl="0" indent="0" algn="l" rtl="0">
              <a:lnSpc>
                <a:spcPct val="115000"/>
              </a:lnSpc>
              <a:spcBef>
                <a:spcPts val="0"/>
              </a:spcBef>
              <a:spcAft>
                <a:spcPts val="0"/>
              </a:spcAft>
              <a:buNone/>
            </a:pPr>
            <a:r>
              <a:rPr lang="en-GB" sz="1600">
                <a:latin typeface="Arial"/>
                <a:ea typeface="Arial"/>
                <a:cs typeface="Arial"/>
                <a:sym typeface="Arial"/>
              </a:rPr>
              <a:t>A lot of these relates back to constructive alignment. See Biggs and Tang (2011) - Adapted from Biggs (1999) and Houghton (2004). </a:t>
            </a:r>
            <a:endParaRPr sz="1600">
              <a:latin typeface="Arial"/>
              <a:ea typeface="Arial"/>
              <a:cs typeface="Arial"/>
              <a:sym typeface="Arial"/>
            </a:endParaRPr>
          </a:p>
          <a:p>
            <a:pPr marL="0" lvl="0" indent="0" algn="l" rtl="0">
              <a:lnSpc>
                <a:spcPct val="115000"/>
              </a:lnSpc>
              <a:spcBef>
                <a:spcPts val="0"/>
              </a:spcBef>
              <a:spcAft>
                <a:spcPts val="0"/>
              </a:spcAft>
              <a:buNone/>
            </a:pPr>
            <a:endParaRPr sz="1600">
              <a:latin typeface="Arial"/>
              <a:ea typeface="Arial"/>
              <a:cs typeface="Arial"/>
              <a:sym typeface="Arial"/>
            </a:endParaRPr>
          </a:p>
          <a:p>
            <a:pPr marL="0" lvl="0" indent="0" algn="l" rtl="0">
              <a:lnSpc>
                <a:spcPct val="115000"/>
              </a:lnSpc>
              <a:spcBef>
                <a:spcPts val="0"/>
              </a:spcBef>
              <a:spcAft>
                <a:spcPts val="0"/>
              </a:spcAft>
              <a:buNone/>
            </a:pPr>
            <a:r>
              <a:rPr lang="en-GB" sz="1600">
                <a:latin typeface="Arial"/>
                <a:ea typeface="Arial"/>
                <a:cs typeface="Arial"/>
                <a:sym typeface="Arial"/>
              </a:rPr>
              <a:t>This is where the teaching activities, student learning and assessment are aligned whereby the learning activities align with the ILOs and therefore the assessment. </a:t>
            </a:r>
            <a:endParaRPr sz="1600">
              <a:latin typeface="Arial"/>
              <a:ea typeface="Arial"/>
              <a:cs typeface="Arial"/>
              <a:sym typeface="Arial"/>
            </a:endParaRPr>
          </a:p>
          <a:p>
            <a:pPr marL="0" lvl="0" indent="0" algn="l" rtl="0">
              <a:lnSpc>
                <a:spcPct val="115000"/>
              </a:lnSpc>
              <a:spcBef>
                <a:spcPts val="0"/>
              </a:spcBef>
              <a:spcAft>
                <a:spcPts val="0"/>
              </a:spcAft>
              <a:buNone/>
            </a:pPr>
            <a:endParaRPr sz="1600">
              <a:solidFill>
                <a:srgbClr val="2F3951"/>
              </a:solidFill>
              <a:latin typeface="Arial"/>
              <a:ea typeface="Arial"/>
              <a:cs typeface="Arial"/>
              <a:sym typeface="Arial"/>
            </a:endParaRPr>
          </a:p>
          <a:p>
            <a:pPr marL="0" lvl="0" indent="0" algn="l" rtl="0">
              <a:spcBef>
                <a:spcPts val="0"/>
              </a:spcBef>
              <a:spcAft>
                <a:spcPts val="0"/>
              </a:spcAft>
              <a:buNone/>
            </a:pPr>
            <a:r>
              <a:rPr lang="en-GB" sz="1000" u="sng">
                <a:solidFill>
                  <a:schemeClr val="hlink"/>
                </a:solidFill>
                <a:latin typeface="Arial"/>
                <a:ea typeface="Arial"/>
                <a:cs typeface="Arial"/>
                <a:sym typeface="Arial"/>
                <a:hlinkClick r:id="rId4"/>
              </a:rPr>
              <a:t>https://www.advance-he.ac.uk/knowledge-hub/aligning-teaching-constructing-learning</a:t>
            </a:r>
            <a:endParaRPr sz="1000">
              <a:latin typeface="Arial"/>
              <a:ea typeface="Arial"/>
              <a:cs typeface="Arial"/>
              <a:sym typeface="Arial"/>
            </a:endParaRPr>
          </a:p>
          <a:p>
            <a:pPr marL="0" lvl="0" indent="0" algn="l" rtl="0">
              <a:spcBef>
                <a:spcPts val="0"/>
              </a:spcBef>
              <a:spcAft>
                <a:spcPts val="0"/>
              </a:spcAft>
              <a:buNone/>
            </a:pPr>
            <a:endParaRPr sz="1000">
              <a:latin typeface="Arial"/>
              <a:ea typeface="Arial"/>
              <a:cs typeface="Arial"/>
              <a:sym typeface="Arial"/>
            </a:endParaRPr>
          </a:p>
          <a:p>
            <a:pPr marL="0" lvl="0" indent="0" algn="l" rtl="0">
              <a:lnSpc>
                <a:spcPct val="115000"/>
              </a:lnSpc>
              <a:spcBef>
                <a:spcPts val="0"/>
              </a:spcBef>
              <a:spcAft>
                <a:spcPts val="0"/>
              </a:spcAft>
              <a:buNone/>
            </a:pPr>
            <a:endParaRPr sz="16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16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1600">
              <a:solidFill>
                <a:srgbClr val="2F3951"/>
              </a:solidFill>
              <a:latin typeface="Arial"/>
              <a:ea typeface="Arial"/>
              <a:cs typeface="Arial"/>
              <a:sym typeface="Arial"/>
            </a:endParaRPr>
          </a:p>
        </p:txBody>
      </p:sp>
      <p:pic>
        <p:nvPicPr>
          <p:cNvPr id="321" name="Google Shape;321;p44" descr="Decorative - front page of Bigg's report">
            <a:hlinkClick r:id="rId5"/>
          </p:cNvPr>
          <p:cNvPicPr preferRelativeResize="0"/>
          <p:nvPr/>
        </p:nvPicPr>
        <p:blipFill>
          <a:blip r:embed="rId6">
            <a:alphaModFix/>
          </a:blip>
          <a:stretch>
            <a:fillRect/>
          </a:stretch>
        </p:blipFill>
        <p:spPr>
          <a:xfrm>
            <a:off x="6060775" y="1417773"/>
            <a:ext cx="2530468" cy="3674100"/>
          </a:xfrm>
          <a:prstGeom prst="rect">
            <a:avLst/>
          </a:prstGeom>
          <a:noFill/>
          <a:ln>
            <a:noFill/>
          </a:ln>
        </p:spPr>
      </p:pic>
      <p:pic>
        <p:nvPicPr>
          <p:cNvPr id="322" name="Google Shape;322;p44" descr="BSU + Transform-ED + partner logo"/>
          <p:cNvPicPr preferRelativeResize="0"/>
          <p:nvPr/>
        </p:nvPicPr>
        <p:blipFill>
          <a:blip r:embed="rId7">
            <a:alphaModFix/>
          </a:blip>
          <a:stretch>
            <a:fillRect/>
          </a:stretch>
        </p:blipFill>
        <p:spPr>
          <a:xfrm>
            <a:off x="0" y="5662840"/>
            <a:ext cx="9143998" cy="1209584"/>
          </a:xfrm>
          <a:prstGeom prst="rect">
            <a:avLst/>
          </a:prstGeom>
          <a:noFill/>
          <a:ln>
            <a:noFill/>
          </a:ln>
        </p:spPr>
      </p:pic>
      <p:pic>
        <p:nvPicPr>
          <p:cNvPr id="323" name="Google Shape;323;p44">
            <a:extLst>
              <a:ext uri="{C183D7F6-B498-43B3-948B-1728B52AA6E4}">
                <adec:decorative xmlns:adec="http://schemas.microsoft.com/office/drawing/2017/decorative" val="1"/>
              </a:ext>
            </a:extLst>
          </p:cNvPr>
          <p:cNvPicPr preferRelativeResize="0"/>
          <p:nvPr/>
        </p:nvPicPr>
        <p:blipFill rotWithShape="1">
          <a:blip r:embed="rId7">
            <a:alphaModFix/>
          </a:blip>
          <a:srcRect r="517"/>
          <a:stretch/>
        </p:blipFill>
        <p:spPr>
          <a:xfrm>
            <a:off x="0" y="5643925"/>
            <a:ext cx="9151200" cy="1245450"/>
          </a:xfrm>
          <a:prstGeom prst="rect">
            <a:avLst/>
          </a:prstGeom>
          <a:noFill/>
          <a:ln>
            <a:noFill/>
          </a:ln>
        </p:spPr>
      </p:pic>
      <p:sp>
        <p:nvSpPr>
          <p:cNvPr id="318" name="Google Shape;318;p44"/>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9</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Slate Blu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4CCDB5FF491D143B9855EA991689B6A" ma:contentTypeVersion="14" ma:contentTypeDescription="Create a new document." ma:contentTypeScope="" ma:versionID="ca1a55901395ae8d1715e8365c813e24">
  <xsd:schema xmlns:xsd="http://www.w3.org/2001/XMLSchema" xmlns:xs="http://www.w3.org/2001/XMLSchema" xmlns:p="http://schemas.microsoft.com/office/2006/metadata/properties" xmlns:ns2="80d6cebe-6bc5-4fc1-8743-43be78958a5c" xmlns:ns3="670e9a06-2558-4476-a465-8b2886ca3e74" targetNamespace="http://schemas.microsoft.com/office/2006/metadata/properties" ma:root="true" ma:fieldsID="b8e0b36757283b14409c5905b460aa47" ns2:_="" ns3:_="">
    <xsd:import namespace="80d6cebe-6bc5-4fc1-8743-43be78958a5c"/>
    <xsd:import namespace="670e9a06-2558-4476-a465-8b2886ca3e7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d6cebe-6bc5-4fc1-8743-43be78958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0426f3f-527e-4846-a0f4-84d135560f89"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0e9a06-2558-4476-a465-8b2886ca3e7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d1b9c6d-a1e5-40fc-9aa1-a0f558db8621}" ma:internalName="TaxCatchAll" ma:showField="CatchAllData" ma:web="670e9a06-2558-4476-a465-8b2886ca3e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70e9a06-2558-4476-a465-8b2886ca3e74" xsi:nil="true"/>
    <lcf76f155ced4ddcb4097134ff3c332f xmlns="80d6cebe-6bc5-4fc1-8743-43be78958a5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DDEF211-27CD-4745-998D-89FF0155F51D}">
  <ds:schemaRefs>
    <ds:schemaRef ds:uri="http://schemas.microsoft.com/sharepoint/v3/contenttype/forms"/>
  </ds:schemaRefs>
</ds:datastoreItem>
</file>

<file path=customXml/itemProps2.xml><?xml version="1.0" encoding="utf-8"?>
<ds:datastoreItem xmlns:ds="http://schemas.openxmlformats.org/officeDocument/2006/customXml" ds:itemID="{CE8B1B0B-6E1F-4C80-8FFC-11DF7761BE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d6cebe-6bc5-4fc1-8743-43be78958a5c"/>
    <ds:schemaRef ds:uri="670e9a06-2558-4476-a465-8b2886ca3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BAEEF1-7940-40EC-9A9D-5196F9C54FA6}">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purl.org/dc/dcmitype/"/>
    <ds:schemaRef ds:uri="http://www.w3.org/XML/1998/namespace"/>
    <ds:schemaRef ds:uri="80d6cebe-6bc5-4fc1-8743-43be78958a5c"/>
    <ds:schemaRef ds:uri="670e9a06-2558-4476-a465-8b2886ca3e74"/>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37</TotalTime>
  <Words>2749</Words>
  <Application>Microsoft Office PowerPoint</Application>
  <PresentationFormat>On-screen Show (4:3)</PresentationFormat>
  <Paragraphs>347</Paragraphs>
  <Slides>34</Slides>
  <Notes>34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34</vt:i4>
      </vt:variant>
    </vt:vector>
  </HeadingPairs>
  <TitlesOfParts>
    <vt:vector size="39" baseType="lpstr">
      <vt:lpstr>Arial</vt:lpstr>
      <vt:lpstr>Calibri</vt:lpstr>
      <vt:lpstr>Office Theme</vt:lpstr>
      <vt:lpstr>Office Theme</vt:lpstr>
      <vt:lpstr>Office Theme</vt:lpstr>
      <vt:lpstr>CPD8 Assessment and Feedback </vt:lpstr>
      <vt:lpstr>Learning Outcomes</vt:lpstr>
      <vt:lpstr>Content</vt:lpstr>
      <vt:lpstr>Why assessment?</vt:lpstr>
      <vt:lpstr>Summative &amp; Formative</vt:lpstr>
      <vt:lpstr>NUS Assessment charter (1)</vt:lpstr>
      <vt:lpstr>NUS Assessment charter (2)</vt:lpstr>
      <vt:lpstr>NUS Assessment &amp; Feedback Tool</vt:lpstr>
      <vt:lpstr>Designing assessment</vt:lpstr>
      <vt:lpstr>Holistic assessment</vt:lpstr>
      <vt:lpstr>(OfS) B4 Effective Assessment, Credible awards </vt:lpstr>
      <vt:lpstr>(OfS) B5 Sector recognised standards </vt:lpstr>
      <vt:lpstr>Assessment timeline</vt:lpstr>
      <vt:lpstr>Activity: Managing the journey</vt:lpstr>
      <vt:lpstr>Giving feedback to students</vt:lpstr>
      <vt:lpstr>Juwah’s Seven principles (1)</vt:lpstr>
      <vt:lpstr>Juwah’s Seven principles (2)</vt:lpstr>
      <vt:lpstr>Giving feedback to students (1)</vt:lpstr>
      <vt:lpstr>Giving feedback to students (2)</vt:lpstr>
      <vt:lpstr>Good marking practice</vt:lpstr>
      <vt:lpstr>Marking and Moderation </vt:lpstr>
      <vt:lpstr>Moderation (1)</vt:lpstr>
      <vt:lpstr>Moderation (2)</vt:lpstr>
      <vt:lpstr>Moderation- process (1)</vt:lpstr>
      <vt:lpstr>Moderation- process (2)</vt:lpstr>
      <vt:lpstr>Moderation- process (3)</vt:lpstr>
      <vt:lpstr>Moderation- partners (1)</vt:lpstr>
      <vt:lpstr>Moderation- partners (2)</vt:lpstr>
      <vt:lpstr>Academic Integrity</vt:lpstr>
      <vt:lpstr>Appeals</vt:lpstr>
      <vt:lpstr>Any questions?</vt:lpstr>
      <vt:lpstr>Thank You</vt:lpstr>
      <vt:lpstr>References</vt:lpstr>
      <vt:lpstr>Just One Thing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Shaun Mudd</cp:lastModifiedBy>
  <cp:revision>93</cp:revision>
  <dcterms:modified xsi:type="dcterms:W3CDTF">2025-07-06T20:30:37Z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0x01010024CCDB5FF491D143B9855EA991689B6A</vt:lpwstr>
  </property>
  <property fmtid="{D5CDD505-2E9C-101B-9397-08002B2CF9AE}" pid="3" name="MSIP_Label_43c9f532-f68c-4710-a80c-2dea02e48496_Enabled">
    <vt:lpwstr>true</vt:lpwstr>
  </property>
  <property fmtid="{D5CDD505-2E9C-101B-9397-08002B2CF9AE}" pid="4" name="MSIP_Label_43c9f532-f68c-4710-a80c-2dea02e48496_SetDate">
    <vt:lpwstr>2025-01-22T18:30:30Z</vt:lpwstr>
  </property>
  <property fmtid="{D5CDD505-2E9C-101B-9397-08002B2CF9AE}" pid="5" name="MSIP_Label_43c9f532-f68c-4710-a80c-2dea02e48496_Method">
    <vt:lpwstr>Standard</vt:lpwstr>
  </property>
  <property fmtid="{D5CDD505-2E9C-101B-9397-08002B2CF9AE}" pid="6" name="MSIP_Label_43c9f532-f68c-4710-a80c-2dea02e48496_Name">
    <vt:lpwstr>Restricted Label</vt:lpwstr>
  </property>
  <property fmtid="{D5CDD505-2E9C-101B-9397-08002B2CF9AE}" pid="7" name="MSIP_Label_43c9f532-f68c-4710-a80c-2dea02e48496_SiteId">
    <vt:lpwstr>23706653-cd57-4504-9a59-0960251db4b0</vt:lpwstr>
  </property>
  <property fmtid="{D5CDD505-2E9C-101B-9397-08002B2CF9AE}" pid="8" name="MSIP_Label_43c9f532-f68c-4710-a80c-2dea02e48496_ActionId">
    <vt:lpwstr>f06310c1-c6b2-4b43-99b9-01857226ea89</vt:lpwstr>
  </property>
  <property fmtid="{D5CDD505-2E9C-101B-9397-08002B2CF9AE}" pid="9" name="MSIP_Label_43c9f532-f68c-4710-a80c-2dea02e48496_ContentBits">
    <vt:lpwstr>0</vt:lpwstr>
  </property>
  <property fmtid="{D5CDD505-2E9C-101B-9397-08002B2CF9AE}" pid="10" name="MSIP_Label_43c9f532-f68c-4710-a80c-2dea02e48496_Tag">
    <vt:lpwstr>10, 3, 0, 2</vt:lpwstr>
  </property>
  <property fmtid="{D5CDD505-2E9C-101B-9397-08002B2CF9AE}" pid="11" name="MediaServiceImageTags">
    <vt:lpwstr/>
  </property>
</Properties>
</file>