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4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type="screen4x3"/>
  <p:notesSz cx="6858000" cy="9144000"/>
  <p:embeddedFontLs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26827-D0BD-4C02-958F-BDC0CF15C3B7}">
  <a:tblStyle styleId="{DB726827-D0BD-4C02-958F-BDC0CF15C3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1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Lewis" userId="S::l.lewis@bathspa.ac.uk::47d66899-762e-4b21-aa4c-09b0846015fa" providerId="AD" clId="Web-{1E76C1A1-D38E-410F-90BF-92D0F5233F4D}"/>
    <pc:docChg chg="modSld">
      <pc:chgData name="Lorna Lewis" userId="S::l.lewis@bathspa.ac.uk::47d66899-762e-4b21-aa4c-09b0846015fa" providerId="AD" clId="Web-{1E76C1A1-D38E-410F-90BF-92D0F5233F4D}" dt="2025-01-22T16:47:35.539" v="19"/>
      <pc:docMkLst>
        <pc:docMk/>
      </pc:docMkLst>
      <pc:sldChg chg="modSp">
        <pc:chgData name="Lorna Lewis" userId="S::l.lewis@bathspa.ac.uk::47d66899-762e-4b21-aa4c-09b0846015fa" providerId="AD" clId="Web-{1E76C1A1-D38E-410F-90BF-92D0F5233F4D}" dt="2025-01-22T16:47:35.539" v="19"/>
        <pc:sldMkLst>
          <pc:docMk/>
          <pc:sldMk cId="0" sldId="274"/>
        </pc:sldMkLst>
      </pc:sldChg>
      <pc:sldChg chg="modSp">
        <pc:chgData name="Lorna Lewis" userId="S::l.lewis@bathspa.ac.uk::47d66899-762e-4b21-aa4c-09b0846015fa" providerId="AD" clId="Web-{1E76C1A1-D38E-410F-90BF-92D0F5233F4D}" dt="2025-01-22T16:43:18.999" v="0"/>
        <pc:sldMkLst>
          <pc:docMk/>
          <pc:sldMk cId="0" sldId="276"/>
        </pc:sldMkLst>
      </pc:sldChg>
      <pc:sldChg chg="mod setBg">
        <pc:chgData name="Lorna Lewis" userId="S::l.lewis@bathspa.ac.uk::47d66899-762e-4b21-aa4c-09b0846015fa" providerId="AD" clId="Web-{1E76C1A1-D38E-410F-90BF-92D0F5233F4D}" dt="2025-01-22T16:44:30.455" v="6"/>
        <pc:sldMkLst>
          <pc:docMk/>
          <pc:sldMk cId="0" sldId="283"/>
        </pc:sldMkLst>
      </pc:sldChg>
      <pc:sldChg chg="modSp mod setBg">
        <pc:chgData name="Lorna Lewis" userId="S::l.lewis@bathspa.ac.uk::47d66899-762e-4b21-aa4c-09b0846015fa" providerId="AD" clId="Web-{1E76C1A1-D38E-410F-90BF-92D0F5233F4D}" dt="2025-01-22T16:44:16.251" v="5"/>
        <pc:sldMkLst>
          <pc:docMk/>
          <pc:sldMk cId="0" sldId="284"/>
        </pc:sldMkLst>
      </pc:sldChg>
    </pc:docChg>
  </pc:docChgLst>
  <pc:docChgLst>
    <pc:chgData name="Katie Rawlings" userId="S::k.rawlings@bathspa.ac.uk::ae73cd1f-0fca-49bf-bbf4-67dc35b1bf8a" providerId="AD" clId="Web-{30BA4C14-5730-A74C-8848-ADDC5DBE7499}"/>
    <pc:docChg chg="modSld">
      <pc:chgData name="Katie Rawlings" userId="S::k.rawlings@bathspa.ac.uk::ae73cd1f-0fca-49bf-bbf4-67dc35b1bf8a" providerId="AD" clId="Web-{30BA4C14-5730-A74C-8848-ADDC5DBE7499}" dt="2025-05-06T13:26:54.295" v="22" actId="20577"/>
      <pc:docMkLst>
        <pc:docMk/>
      </pc:docMkLst>
      <pc:sldChg chg="addSp delSp modSp">
        <pc:chgData name="Katie Rawlings" userId="S::k.rawlings@bathspa.ac.uk::ae73cd1f-0fca-49bf-bbf4-67dc35b1bf8a" providerId="AD" clId="Web-{30BA4C14-5730-A74C-8848-ADDC5DBE7499}" dt="2025-05-06T13:05:44.224" v="13"/>
        <pc:sldMkLst>
          <pc:docMk/>
          <pc:sldMk cId="0" sldId="289"/>
        </pc:sldMkLst>
        <pc:spChg chg="add mod">
          <ac:chgData name="Katie Rawlings" userId="S::k.rawlings@bathspa.ac.uk::ae73cd1f-0fca-49bf-bbf4-67dc35b1bf8a" providerId="AD" clId="Web-{30BA4C14-5730-A74C-8848-ADDC5DBE7499}" dt="2025-05-06T13:05:44.224" v="13"/>
          <ac:spMkLst>
            <pc:docMk/>
            <pc:sldMk cId="0" sldId="289"/>
            <ac:spMk id="3" creationId="{DD9AF795-6C27-C682-E2A7-40E5FFC62AD7}"/>
          </ac:spMkLst>
        </pc:spChg>
      </pc:sldChg>
      <pc:sldChg chg="addSp delSp modSp">
        <pc:chgData name="Katie Rawlings" userId="S::k.rawlings@bathspa.ac.uk::ae73cd1f-0fca-49bf-bbf4-67dc35b1bf8a" providerId="AD" clId="Web-{30BA4C14-5730-A74C-8848-ADDC5DBE7499}" dt="2025-05-06T13:26:54.295" v="22" actId="20577"/>
        <pc:sldMkLst>
          <pc:docMk/>
          <pc:sldMk cId="0" sldId="290"/>
        </pc:sldMkLst>
        <pc:spChg chg="add mod">
          <ac:chgData name="Katie Rawlings" userId="S::k.rawlings@bathspa.ac.uk::ae73cd1f-0fca-49bf-bbf4-67dc35b1bf8a" providerId="AD" clId="Web-{30BA4C14-5730-A74C-8848-ADDC5DBE7499}" dt="2025-05-06T13:26:54.295" v="22" actId="20577"/>
          <ac:spMkLst>
            <pc:docMk/>
            <pc:sldMk cId="0" sldId="290"/>
            <ac:spMk id="2" creationId="{F52A4077-6F1E-8898-E52A-408A4C8B7B7E}"/>
          </ac:spMkLst>
        </pc:spChg>
      </pc:sldChg>
    </pc:docChg>
  </pc:docChgLst>
  <pc:docChgLst>
    <pc:chgData name="Lorna Lewis" userId="S::l.lewis@bathspa.ac.uk::47d66899-762e-4b21-aa4c-09b0846015fa" providerId="AD" clId="Web-{F7830B9E-C803-4C54-971A-B772515ECD50}"/>
    <pc:docChg chg="modSld">
      <pc:chgData name="Lorna Lewis" userId="S::l.lewis@bathspa.ac.uk::47d66899-762e-4b21-aa4c-09b0846015fa" providerId="AD" clId="Web-{F7830B9E-C803-4C54-971A-B772515ECD50}" dt="2025-01-13T15:56:01.524" v="1" actId="20577"/>
      <pc:docMkLst>
        <pc:docMk/>
      </pc:docMkLst>
      <pc:sldChg chg="modSp">
        <pc:chgData name="Lorna Lewis" userId="S::l.lewis@bathspa.ac.uk::47d66899-762e-4b21-aa4c-09b0846015fa" providerId="AD" clId="Web-{F7830B9E-C803-4C54-971A-B772515ECD50}" dt="2025-01-13T15:56:01.524" v="1" actId="20577"/>
        <pc:sldMkLst>
          <pc:docMk/>
          <pc:sldMk cId="0" sldId="256"/>
        </pc:sldMkLst>
      </pc:sldChg>
    </pc:docChg>
  </pc:docChgLst>
  <pc:docChgLst>
    <pc:chgData name="Katie Rawlings" userId="ae73cd1f-0fca-49bf-bbf4-67dc35b1bf8a" providerId="ADAL" clId="{296ED0D1-6629-459A-A9AC-C744C6FA4236}"/>
    <pc:docChg chg="undo custSel modSld">
      <pc:chgData name="Katie Rawlings" userId="ae73cd1f-0fca-49bf-bbf4-67dc35b1bf8a" providerId="ADAL" clId="{296ED0D1-6629-459A-A9AC-C744C6FA4236}" dt="2025-05-07T08:53:27.227" v="67" actId="26606"/>
      <pc:docMkLst>
        <pc:docMk/>
      </pc:docMkLst>
      <pc:sldChg chg="modSp mod">
        <pc:chgData name="Katie Rawlings" userId="ae73cd1f-0fca-49bf-bbf4-67dc35b1bf8a" providerId="ADAL" clId="{296ED0D1-6629-459A-A9AC-C744C6FA4236}" dt="2025-05-07T08:48:23.781" v="56" actId="1035"/>
        <pc:sldMkLst>
          <pc:docMk/>
          <pc:sldMk cId="0" sldId="289"/>
        </pc:sldMkLst>
        <pc:spChg chg="mod">
          <ac:chgData name="Katie Rawlings" userId="ae73cd1f-0fca-49bf-bbf4-67dc35b1bf8a" providerId="ADAL" clId="{296ED0D1-6629-459A-A9AC-C744C6FA4236}" dt="2025-05-07T08:48:23.781" v="56" actId="1035"/>
          <ac:spMkLst>
            <pc:docMk/>
            <pc:sldMk cId="0" sldId="289"/>
            <ac:spMk id="3" creationId="{DD9AF795-6C27-C682-E2A7-40E5FFC62AD7}"/>
          </ac:spMkLst>
        </pc:spChg>
      </pc:sldChg>
      <pc:sldChg chg="addSp delSp modSp mod setBg">
        <pc:chgData name="Katie Rawlings" userId="ae73cd1f-0fca-49bf-bbf4-67dc35b1bf8a" providerId="ADAL" clId="{296ED0D1-6629-459A-A9AC-C744C6FA4236}" dt="2025-05-07T08:53:27.227" v="67" actId="26606"/>
        <pc:sldMkLst>
          <pc:docMk/>
          <pc:sldMk cId="0" sldId="290"/>
        </pc:sldMkLst>
        <pc:spChg chg="mod ord">
          <ac:chgData name="Katie Rawlings" userId="ae73cd1f-0fca-49bf-bbf4-67dc35b1bf8a" providerId="ADAL" clId="{296ED0D1-6629-459A-A9AC-C744C6FA4236}" dt="2025-05-07T08:53:27.227" v="67" actId="26606"/>
          <ac:spMkLst>
            <pc:docMk/>
            <pc:sldMk cId="0" sldId="290"/>
            <ac:spMk id="2" creationId="{F52A4077-6F1E-8898-E52A-408A4C8B7B7E}"/>
          </ac:spMkLst>
        </pc:spChg>
        <pc:spChg chg="mod">
          <ac:chgData name="Katie Rawlings" userId="ae73cd1f-0fca-49bf-bbf4-67dc35b1bf8a" providerId="ADAL" clId="{296ED0D1-6629-459A-A9AC-C744C6FA4236}" dt="2025-05-07T08:53:27.227" v="67" actId="26606"/>
          <ac:spMkLst>
            <pc:docMk/>
            <pc:sldMk cId="0" sldId="290"/>
            <ac:spMk id="419" creationId="{00000000-0000-0000-0000-000000000000}"/>
          </ac:spMkLst>
        </pc:spChg>
        <pc:picChg chg="mod">
          <ac:chgData name="Katie Rawlings" userId="ae73cd1f-0fca-49bf-bbf4-67dc35b1bf8a" providerId="ADAL" clId="{296ED0D1-6629-459A-A9AC-C744C6FA4236}" dt="2025-05-07T08:53:27.227" v="67" actId="26606"/>
          <ac:picMkLst>
            <pc:docMk/>
            <pc:sldMk cId="0" sldId="290"/>
            <ac:picMk id="420" creationId="{00000000-0000-0000-0000-000000000000}"/>
          </ac:picMkLst>
        </pc:picChg>
        <pc:picChg chg="mod">
          <ac:chgData name="Katie Rawlings" userId="ae73cd1f-0fca-49bf-bbf4-67dc35b1bf8a" providerId="ADAL" clId="{296ED0D1-6629-459A-A9AC-C744C6FA4236}" dt="2025-05-07T08:53:27.227" v="67" actId="26606"/>
          <ac:picMkLst>
            <pc:docMk/>
            <pc:sldMk cId="0" sldId="290"/>
            <ac:picMk id="421" creationId="{00000000-0000-0000-0000-000000000000}"/>
          </ac:picMkLst>
        </pc:picChg>
      </pc:sldChg>
    </pc:docChg>
  </pc:docChgLst>
  <pc:docChgLst>
    <pc:chgData name="Shaun Mudd" userId="e80bf90c-a474-43f6-8269-01a6d27907ba" providerId="ADAL" clId="{C2560A7A-03CE-4873-8D6D-A0A34493161C}"/>
    <pc:docChg chg="undo custSel modSld">
      <pc:chgData name="Shaun Mudd" userId="e80bf90c-a474-43f6-8269-01a6d27907ba" providerId="ADAL" clId="{C2560A7A-03CE-4873-8D6D-A0A34493161C}" dt="2025-07-06T20:20:02.082" v="2" actId="13244"/>
      <pc:docMkLst>
        <pc:docMk/>
      </pc:docMkLst>
      <pc:sldChg chg="modSp mod">
        <pc:chgData name="Shaun Mudd" userId="e80bf90c-a474-43f6-8269-01a6d27907ba" providerId="ADAL" clId="{C2560A7A-03CE-4873-8D6D-A0A34493161C}" dt="2025-07-06T20:20:02.082" v="2" actId="13244"/>
        <pc:sldMkLst>
          <pc:docMk/>
          <pc:sldMk cId="0" sldId="289"/>
        </pc:sldMkLst>
        <pc:spChg chg="ord">
          <ac:chgData name="Shaun Mudd" userId="e80bf90c-a474-43f6-8269-01a6d27907ba" providerId="ADAL" clId="{C2560A7A-03CE-4873-8D6D-A0A34493161C}" dt="2025-07-06T20:19:54.685" v="0" actId="13244"/>
          <ac:spMkLst>
            <pc:docMk/>
            <pc:sldMk cId="0" sldId="289"/>
            <ac:spMk id="3" creationId="{DD9AF795-6C27-C682-E2A7-40E5FFC62AD7}"/>
          </ac:spMkLst>
        </pc:spChg>
        <pc:picChg chg="ord">
          <ac:chgData name="Shaun Mudd" userId="e80bf90c-a474-43f6-8269-01a6d27907ba" providerId="ADAL" clId="{C2560A7A-03CE-4873-8D6D-A0A34493161C}" dt="2025-07-06T20:20:02.082" v="2" actId="13244"/>
          <ac:picMkLst>
            <pc:docMk/>
            <pc:sldMk cId="0" sldId="289"/>
            <ac:picMk id="409" creationId="{00000000-0000-0000-0000-000000000000}"/>
          </ac:picMkLst>
        </pc:picChg>
      </pc:sldChg>
    </pc:docChg>
  </pc:docChgLst>
  <pc:docChgLst>
    <pc:chgData name="Lorna Lewis" userId="S::l.lewis@bathspa.ac.uk::47d66899-762e-4b21-aa4c-09b0846015fa" providerId="AD" clId="Web-{83B0EE5A-9917-49DE-8B68-8B4BDA666E88}"/>
    <pc:docChg chg="mod modSld">
      <pc:chgData name="Lorna Lewis" userId="S::l.lewis@bathspa.ac.uk::47d66899-762e-4b21-aa4c-09b0846015fa" providerId="AD" clId="Web-{83B0EE5A-9917-49DE-8B68-8B4BDA666E88}" dt="2025-01-13T15:08:54.740" v="143"/>
      <pc:docMkLst>
        <pc:docMk/>
      </pc:docMkLst>
      <pc:sldChg chg="modSp">
        <pc:chgData name="Lorna Lewis" userId="S::l.lewis@bathspa.ac.uk::47d66899-762e-4b21-aa4c-09b0846015fa" providerId="AD" clId="Web-{83B0EE5A-9917-49DE-8B68-8B4BDA666E88}" dt="2025-01-13T15:08:54.740" v="143"/>
        <pc:sldMkLst>
          <pc:docMk/>
          <pc:sldMk cId="0" sldId="274"/>
        </pc:sldMkLst>
      </pc:sldChg>
      <pc:sldChg chg="addSp delSp modSp">
        <pc:chgData name="Lorna Lewis" userId="S::l.lewis@bathspa.ac.uk::47d66899-762e-4b21-aa4c-09b0846015fa" providerId="AD" clId="Web-{83B0EE5A-9917-49DE-8B68-8B4BDA666E88}" dt="2025-01-13T15:05:51.642" v="124"/>
        <pc:sldMkLst>
          <pc:docMk/>
          <pc:sldMk cId="0" sldId="276"/>
        </pc:sldMkLst>
      </pc:sldChg>
    </pc:docChg>
  </pc:docChgLst>
  <pc:docChgLst>
    <pc:chgData name="Lorna Lewis" userId="S::l.lewis@bathspa.ac.uk::47d66899-762e-4b21-aa4c-09b0846015fa" providerId="AD" clId="Web-{0FDB335A-BB0F-41C0-803F-6CBBABB7B44E}"/>
    <pc:docChg chg="modSld">
      <pc:chgData name="Lorna Lewis" userId="S::l.lewis@bathspa.ac.uk::47d66899-762e-4b21-aa4c-09b0846015fa" providerId="AD" clId="Web-{0FDB335A-BB0F-41C0-803F-6CBBABB7B44E}" dt="2025-01-14T07:41:05.122" v="81" actId="20577"/>
      <pc:docMkLst>
        <pc:docMk/>
      </pc:docMkLst>
      <pc:sldChg chg="modSp">
        <pc:chgData name="Lorna Lewis" userId="S::l.lewis@bathspa.ac.uk::47d66899-762e-4b21-aa4c-09b0846015fa" providerId="AD" clId="Web-{0FDB335A-BB0F-41C0-803F-6CBBABB7B44E}" dt="2025-01-14T07:35:03.562" v="11" actId="1076"/>
        <pc:sldMkLst>
          <pc:docMk/>
          <pc:sldMk cId="0" sldId="257"/>
        </pc:sldMkLst>
      </pc:sldChg>
      <pc:sldChg chg="modSp">
        <pc:chgData name="Lorna Lewis" userId="S::l.lewis@bathspa.ac.uk::47d66899-762e-4b21-aa4c-09b0846015fa" providerId="AD" clId="Web-{0FDB335A-BB0F-41C0-803F-6CBBABB7B44E}" dt="2025-01-14T07:35:51.579" v="42" actId="20577"/>
        <pc:sldMkLst>
          <pc:docMk/>
          <pc:sldMk cId="0" sldId="258"/>
        </pc:sldMkLst>
      </pc:sldChg>
      <pc:sldChg chg="modSp">
        <pc:chgData name="Lorna Lewis" userId="S::l.lewis@bathspa.ac.uk::47d66899-762e-4b21-aa4c-09b0846015fa" providerId="AD" clId="Web-{0FDB335A-BB0F-41C0-803F-6CBBABB7B44E}" dt="2025-01-14T07:36:37.018" v="47" actId="20577"/>
        <pc:sldMkLst>
          <pc:docMk/>
          <pc:sldMk cId="0" sldId="260"/>
        </pc:sldMkLst>
      </pc:sldChg>
      <pc:sldChg chg="modSp">
        <pc:chgData name="Lorna Lewis" userId="S::l.lewis@bathspa.ac.uk::47d66899-762e-4b21-aa4c-09b0846015fa" providerId="AD" clId="Web-{0FDB335A-BB0F-41C0-803F-6CBBABB7B44E}" dt="2025-01-14T07:36:47.831" v="50" actId="20577"/>
        <pc:sldMkLst>
          <pc:docMk/>
          <pc:sldMk cId="0" sldId="261"/>
        </pc:sldMkLst>
      </pc:sldChg>
      <pc:sldChg chg="modSp">
        <pc:chgData name="Lorna Lewis" userId="S::l.lewis@bathspa.ac.uk::47d66899-762e-4b21-aa4c-09b0846015fa" providerId="AD" clId="Web-{0FDB335A-BB0F-41C0-803F-6CBBABB7B44E}" dt="2025-01-14T07:36:54.160" v="53" actId="20577"/>
        <pc:sldMkLst>
          <pc:docMk/>
          <pc:sldMk cId="0" sldId="262"/>
        </pc:sldMkLst>
      </pc:sldChg>
      <pc:sldChg chg="modSp">
        <pc:chgData name="Lorna Lewis" userId="S::l.lewis@bathspa.ac.uk::47d66899-762e-4b21-aa4c-09b0846015fa" providerId="AD" clId="Web-{0FDB335A-BB0F-41C0-803F-6CBBABB7B44E}" dt="2025-01-14T07:37:01.222" v="57" actId="20577"/>
        <pc:sldMkLst>
          <pc:docMk/>
          <pc:sldMk cId="0" sldId="263"/>
        </pc:sldMkLst>
      </pc:sldChg>
      <pc:sldChg chg="modSp">
        <pc:chgData name="Lorna Lewis" userId="S::l.lewis@bathspa.ac.uk::47d66899-762e-4b21-aa4c-09b0846015fa" providerId="AD" clId="Web-{0FDB335A-BB0F-41C0-803F-6CBBABB7B44E}" dt="2025-01-14T07:37:07.848" v="59" actId="20577"/>
        <pc:sldMkLst>
          <pc:docMk/>
          <pc:sldMk cId="0" sldId="264"/>
        </pc:sldMkLst>
      </pc:sldChg>
      <pc:sldChg chg="modSp">
        <pc:chgData name="Lorna Lewis" userId="S::l.lewis@bathspa.ac.uk::47d66899-762e-4b21-aa4c-09b0846015fa" providerId="AD" clId="Web-{0FDB335A-BB0F-41C0-803F-6CBBABB7B44E}" dt="2025-01-14T07:38:09.631" v="68" actId="1076"/>
        <pc:sldMkLst>
          <pc:docMk/>
          <pc:sldMk cId="0" sldId="266"/>
        </pc:sldMkLst>
      </pc:sldChg>
      <pc:sldChg chg="modSp">
        <pc:chgData name="Lorna Lewis" userId="S::l.lewis@bathspa.ac.uk::47d66899-762e-4b21-aa4c-09b0846015fa" providerId="AD" clId="Web-{0FDB335A-BB0F-41C0-803F-6CBBABB7B44E}" dt="2025-01-14T07:38:35.054" v="72" actId="20577"/>
        <pc:sldMkLst>
          <pc:docMk/>
          <pc:sldMk cId="0" sldId="267"/>
        </pc:sldMkLst>
      </pc:sldChg>
      <pc:sldChg chg="modSp">
        <pc:chgData name="Lorna Lewis" userId="S::l.lewis@bathspa.ac.uk::47d66899-762e-4b21-aa4c-09b0846015fa" providerId="AD" clId="Web-{0FDB335A-BB0F-41C0-803F-6CBBABB7B44E}" dt="2025-01-14T07:40:02.307" v="79" actId="20577"/>
        <pc:sldMkLst>
          <pc:docMk/>
          <pc:sldMk cId="0" sldId="268"/>
        </pc:sldMkLst>
      </pc:sldChg>
      <pc:sldChg chg="modSp">
        <pc:chgData name="Lorna Lewis" userId="S::l.lewis@bathspa.ac.uk::47d66899-762e-4b21-aa4c-09b0846015fa" providerId="AD" clId="Web-{0FDB335A-BB0F-41C0-803F-6CBBABB7B44E}" dt="2025-01-14T07:41:05.122" v="81" actId="20577"/>
        <pc:sldMkLst>
          <pc:docMk/>
          <pc:sldMk cId="0" sldId="272"/>
        </pc:sldMkLst>
      </pc:sldChg>
    </pc:docChg>
  </pc:docChgLst>
  <pc:docChgLst>
    <pc:chgData clId="Web-{DBB83CEE-D114-45EA-A019-4882CE1D9B83}"/>
    <pc:docChg chg="modSld">
      <pc:chgData name="" userId="" providerId="" clId="Web-{DBB83CEE-D114-45EA-A019-4882CE1D9B83}" dt="2025-01-22T18:37:38.552" v="1" actId="20577"/>
      <pc:docMkLst>
        <pc:docMk/>
      </pc:docMkLst>
      <pc:sldChg chg="modSp">
        <pc:chgData name="" userId="" providerId="" clId="Web-{DBB83CEE-D114-45EA-A019-4882CE1D9B83}" dt="2025-01-22T18:37:38.552" v="1" actId="20577"/>
        <pc:sldMkLst>
          <pc:docMk/>
          <pc:sldMk cId="0" sldId="256"/>
        </pc:sldMkLst>
      </pc:sldChg>
    </pc:docChg>
  </pc:docChgLst>
  <pc:docChgLst>
    <pc:chgData name="Lorna Lewis" userId="47d66899-762e-4b21-aa4c-09b0846015fa" providerId="ADAL" clId="{E062A57B-FF74-438F-9E0A-37E69FDFEBF6}"/>
    <pc:docChg chg="custSel modSld">
      <pc:chgData name="Lorna Lewis" userId="47d66899-762e-4b21-aa4c-09b0846015fa" providerId="ADAL" clId="{E062A57B-FF74-438F-9E0A-37E69FDFEBF6}" dt="2025-01-27T09:20:03.885" v="177" actId="962"/>
      <pc:docMkLst>
        <pc:docMk/>
      </pc:docMkLst>
      <pc:sldChg chg="modSp mod">
        <pc:chgData name="Lorna Lewis" userId="47d66899-762e-4b21-aa4c-09b0846015fa" providerId="ADAL" clId="{E062A57B-FF74-438F-9E0A-37E69FDFEBF6}" dt="2025-01-27T09:04:46.590" v="101" actId="962"/>
        <pc:sldMkLst>
          <pc:docMk/>
          <pc:sldMk cId="0" sldId="256"/>
        </pc:sldMkLst>
      </pc:sldChg>
      <pc:sldChg chg="modSp mod">
        <pc:chgData name="Lorna Lewis" userId="47d66899-762e-4b21-aa4c-09b0846015fa" providerId="ADAL" clId="{E062A57B-FF74-438F-9E0A-37E69FDFEBF6}" dt="2025-01-27T09:04:59.802" v="104" actId="962"/>
        <pc:sldMkLst>
          <pc:docMk/>
          <pc:sldMk cId="0" sldId="257"/>
        </pc:sldMkLst>
      </pc:sldChg>
      <pc:sldChg chg="modSp mod">
        <pc:chgData name="Lorna Lewis" userId="47d66899-762e-4b21-aa4c-09b0846015fa" providerId="ADAL" clId="{E062A57B-FF74-438F-9E0A-37E69FDFEBF6}" dt="2025-01-27T09:06:41.951" v="125" actId="962"/>
        <pc:sldMkLst>
          <pc:docMk/>
          <pc:sldMk cId="0" sldId="258"/>
        </pc:sldMkLst>
      </pc:sldChg>
      <pc:sldChg chg="modSp mod">
        <pc:chgData name="Lorna Lewis" userId="47d66899-762e-4b21-aa4c-09b0846015fa" providerId="ADAL" clId="{E062A57B-FF74-438F-9E0A-37E69FDFEBF6}" dt="2025-01-27T09:05:17.091" v="109" actId="13244"/>
        <pc:sldMkLst>
          <pc:docMk/>
          <pc:sldMk cId="0" sldId="259"/>
        </pc:sldMkLst>
      </pc:sldChg>
      <pc:sldChg chg="modSp mod">
        <pc:chgData name="Lorna Lewis" userId="47d66899-762e-4b21-aa4c-09b0846015fa" providerId="ADAL" clId="{E062A57B-FF74-438F-9E0A-37E69FDFEBF6}" dt="2025-01-27T09:05:27.635" v="110" actId="962"/>
        <pc:sldMkLst>
          <pc:docMk/>
          <pc:sldMk cId="0" sldId="260"/>
        </pc:sldMkLst>
      </pc:sldChg>
      <pc:sldChg chg="modSp mod">
        <pc:chgData name="Lorna Lewis" userId="47d66899-762e-4b21-aa4c-09b0846015fa" providerId="ADAL" clId="{E062A57B-FF74-438F-9E0A-37E69FDFEBF6}" dt="2025-01-27T09:09:33.311" v="129" actId="962"/>
        <pc:sldMkLst>
          <pc:docMk/>
          <pc:sldMk cId="0" sldId="261"/>
        </pc:sldMkLst>
      </pc:sldChg>
      <pc:sldChg chg="modSp mod">
        <pc:chgData name="Lorna Lewis" userId="47d66899-762e-4b21-aa4c-09b0846015fa" providerId="ADAL" clId="{E062A57B-FF74-438F-9E0A-37E69FDFEBF6}" dt="2025-01-27T09:09:41.482" v="130" actId="962"/>
        <pc:sldMkLst>
          <pc:docMk/>
          <pc:sldMk cId="0" sldId="262"/>
        </pc:sldMkLst>
      </pc:sldChg>
      <pc:sldChg chg="modSp mod">
        <pc:chgData name="Lorna Lewis" userId="47d66899-762e-4b21-aa4c-09b0846015fa" providerId="ADAL" clId="{E062A57B-FF74-438F-9E0A-37E69FDFEBF6}" dt="2025-01-27T09:09:57.430" v="132" actId="962"/>
        <pc:sldMkLst>
          <pc:docMk/>
          <pc:sldMk cId="0" sldId="266"/>
        </pc:sldMkLst>
      </pc:sldChg>
      <pc:sldChg chg="modSp mod">
        <pc:chgData name="Lorna Lewis" userId="47d66899-762e-4b21-aa4c-09b0846015fa" providerId="ADAL" clId="{E062A57B-FF74-438F-9E0A-37E69FDFEBF6}" dt="2025-01-27T09:10:06.316" v="133" actId="962"/>
        <pc:sldMkLst>
          <pc:docMk/>
          <pc:sldMk cId="0" sldId="267"/>
        </pc:sldMkLst>
      </pc:sldChg>
      <pc:sldChg chg="modSp mod">
        <pc:chgData name="Lorna Lewis" userId="47d66899-762e-4b21-aa4c-09b0846015fa" providerId="ADAL" clId="{E062A57B-FF74-438F-9E0A-37E69FDFEBF6}" dt="2025-01-27T09:10:13.520" v="134" actId="962"/>
        <pc:sldMkLst>
          <pc:docMk/>
          <pc:sldMk cId="0" sldId="268"/>
        </pc:sldMkLst>
      </pc:sldChg>
      <pc:sldChg chg="modSp mod">
        <pc:chgData name="Lorna Lewis" userId="47d66899-762e-4b21-aa4c-09b0846015fa" providerId="ADAL" clId="{E062A57B-FF74-438F-9E0A-37E69FDFEBF6}" dt="2025-01-27T09:10:28.810" v="135" actId="962"/>
        <pc:sldMkLst>
          <pc:docMk/>
          <pc:sldMk cId="0" sldId="269"/>
        </pc:sldMkLst>
      </pc:sldChg>
      <pc:sldChg chg="modSp mod">
        <pc:chgData name="Lorna Lewis" userId="47d66899-762e-4b21-aa4c-09b0846015fa" providerId="ADAL" clId="{E062A57B-FF74-438F-9E0A-37E69FDFEBF6}" dt="2025-01-27T09:10:40.387" v="136" actId="962"/>
        <pc:sldMkLst>
          <pc:docMk/>
          <pc:sldMk cId="0" sldId="270"/>
        </pc:sldMkLst>
      </pc:sldChg>
      <pc:sldChg chg="modSp mod">
        <pc:chgData name="Lorna Lewis" userId="47d66899-762e-4b21-aa4c-09b0846015fa" providerId="ADAL" clId="{E062A57B-FF74-438F-9E0A-37E69FDFEBF6}" dt="2025-01-27T09:10:47.539" v="137" actId="962"/>
        <pc:sldMkLst>
          <pc:docMk/>
          <pc:sldMk cId="0" sldId="272"/>
        </pc:sldMkLst>
      </pc:sldChg>
      <pc:sldChg chg="modSp mod">
        <pc:chgData name="Lorna Lewis" userId="47d66899-762e-4b21-aa4c-09b0846015fa" providerId="ADAL" clId="{E062A57B-FF74-438F-9E0A-37E69FDFEBF6}" dt="2025-01-27T09:11:14.944" v="138" actId="13244"/>
        <pc:sldMkLst>
          <pc:docMk/>
          <pc:sldMk cId="0" sldId="273"/>
        </pc:sldMkLst>
      </pc:sldChg>
      <pc:sldChg chg="modSp mod">
        <pc:chgData name="Lorna Lewis" userId="47d66899-762e-4b21-aa4c-09b0846015fa" providerId="ADAL" clId="{E062A57B-FF74-438F-9E0A-37E69FDFEBF6}" dt="2025-01-27T09:12:04.409" v="139" actId="962"/>
        <pc:sldMkLst>
          <pc:docMk/>
          <pc:sldMk cId="0" sldId="274"/>
        </pc:sldMkLst>
      </pc:sldChg>
      <pc:sldChg chg="modSp mod">
        <pc:chgData name="Lorna Lewis" userId="47d66899-762e-4b21-aa4c-09b0846015fa" providerId="ADAL" clId="{E062A57B-FF74-438F-9E0A-37E69FDFEBF6}" dt="2025-01-27T09:12:33.044" v="141" actId="13244"/>
        <pc:sldMkLst>
          <pc:docMk/>
          <pc:sldMk cId="0" sldId="275"/>
        </pc:sldMkLst>
      </pc:sldChg>
      <pc:sldChg chg="modSp mod">
        <pc:chgData name="Lorna Lewis" userId="47d66899-762e-4b21-aa4c-09b0846015fa" providerId="ADAL" clId="{E062A57B-FF74-438F-9E0A-37E69FDFEBF6}" dt="2025-01-27T09:12:43.974" v="143" actId="13244"/>
        <pc:sldMkLst>
          <pc:docMk/>
          <pc:sldMk cId="0" sldId="276"/>
        </pc:sldMkLst>
      </pc:sldChg>
      <pc:sldChg chg="modSp mod">
        <pc:chgData name="Lorna Lewis" userId="47d66899-762e-4b21-aa4c-09b0846015fa" providerId="ADAL" clId="{E062A57B-FF74-438F-9E0A-37E69FDFEBF6}" dt="2025-01-27T09:12:59.167" v="144" actId="962"/>
        <pc:sldMkLst>
          <pc:docMk/>
          <pc:sldMk cId="0" sldId="277"/>
        </pc:sldMkLst>
      </pc:sldChg>
      <pc:sldChg chg="modSp mod">
        <pc:chgData name="Lorna Lewis" userId="47d66899-762e-4b21-aa4c-09b0846015fa" providerId="ADAL" clId="{E062A57B-FF74-438F-9E0A-37E69FDFEBF6}" dt="2025-01-27T09:13:04.636" v="145" actId="962"/>
        <pc:sldMkLst>
          <pc:docMk/>
          <pc:sldMk cId="0" sldId="278"/>
        </pc:sldMkLst>
      </pc:sldChg>
      <pc:sldChg chg="modSp mod">
        <pc:chgData name="Lorna Lewis" userId="47d66899-762e-4b21-aa4c-09b0846015fa" providerId="ADAL" clId="{E062A57B-FF74-438F-9E0A-37E69FDFEBF6}" dt="2025-01-27T09:13:18.149" v="147" actId="962"/>
        <pc:sldMkLst>
          <pc:docMk/>
          <pc:sldMk cId="0" sldId="279"/>
        </pc:sldMkLst>
      </pc:sldChg>
      <pc:sldChg chg="modSp mod">
        <pc:chgData name="Lorna Lewis" userId="47d66899-762e-4b21-aa4c-09b0846015fa" providerId="ADAL" clId="{E062A57B-FF74-438F-9E0A-37E69FDFEBF6}" dt="2025-01-27T09:13:27.944" v="149" actId="13244"/>
        <pc:sldMkLst>
          <pc:docMk/>
          <pc:sldMk cId="0" sldId="280"/>
        </pc:sldMkLst>
      </pc:sldChg>
      <pc:sldChg chg="modSp mod">
        <pc:chgData name="Lorna Lewis" userId="47d66899-762e-4b21-aa4c-09b0846015fa" providerId="ADAL" clId="{E062A57B-FF74-438F-9E0A-37E69FDFEBF6}" dt="2025-01-27T09:17:46.103" v="150" actId="962"/>
        <pc:sldMkLst>
          <pc:docMk/>
          <pc:sldMk cId="0" sldId="281"/>
        </pc:sldMkLst>
      </pc:sldChg>
      <pc:sldChg chg="modSp mod">
        <pc:chgData name="Lorna Lewis" userId="47d66899-762e-4b21-aa4c-09b0846015fa" providerId="ADAL" clId="{E062A57B-FF74-438F-9E0A-37E69FDFEBF6}" dt="2025-01-27T09:17:55.373" v="151" actId="962"/>
        <pc:sldMkLst>
          <pc:docMk/>
          <pc:sldMk cId="0" sldId="282"/>
        </pc:sldMkLst>
      </pc:sldChg>
      <pc:sldChg chg="modSp mod">
        <pc:chgData name="Lorna Lewis" userId="47d66899-762e-4b21-aa4c-09b0846015fa" providerId="ADAL" clId="{E062A57B-FF74-438F-9E0A-37E69FDFEBF6}" dt="2025-01-27T09:18:14.154" v="154" actId="962"/>
        <pc:sldMkLst>
          <pc:docMk/>
          <pc:sldMk cId="0" sldId="283"/>
        </pc:sldMkLst>
      </pc:sldChg>
      <pc:sldChg chg="modSp mod">
        <pc:chgData name="Lorna Lewis" userId="47d66899-762e-4b21-aa4c-09b0846015fa" providerId="ADAL" clId="{E062A57B-FF74-438F-9E0A-37E69FDFEBF6}" dt="2025-01-27T09:18:27.306" v="157" actId="962"/>
        <pc:sldMkLst>
          <pc:docMk/>
          <pc:sldMk cId="0" sldId="284"/>
        </pc:sldMkLst>
      </pc:sldChg>
      <pc:sldChg chg="modSp mod">
        <pc:chgData name="Lorna Lewis" userId="47d66899-762e-4b21-aa4c-09b0846015fa" providerId="ADAL" clId="{E062A57B-FF74-438F-9E0A-37E69FDFEBF6}" dt="2025-01-27T09:18:40.271" v="158" actId="962"/>
        <pc:sldMkLst>
          <pc:docMk/>
          <pc:sldMk cId="0" sldId="285"/>
        </pc:sldMkLst>
      </pc:sldChg>
      <pc:sldChg chg="modSp mod">
        <pc:chgData name="Lorna Lewis" userId="47d66899-762e-4b21-aa4c-09b0846015fa" providerId="ADAL" clId="{E062A57B-FF74-438F-9E0A-37E69FDFEBF6}" dt="2025-01-27T09:04:03.382" v="77" actId="20577"/>
        <pc:sldMkLst>
          <pc:docMk/>
          <pc:sldMk cId="0" sldId="286"/>
        </pc:sldMkLst>
      </pc:sldChg>
      <pc:sldChg chg="modSp mod">
        <pc:chgData name="Lorna Lewis" userId="47d66899-762e-4b21-aa4c-09b0846015fa" providerId="ADAL" clId="{E062A57B-FF74-438F-9E0A-37E69FDFEBF6}" dt="2025-01-27T09:04:07.084" v="82" actId="20577"/>
        <pc:sldMkLst>
          <pc:docMk/>
          <pc:sldMk cId="0" sldId="287"/>
        </pc:sldMkLst>
      </pc:sldChg>
      <pc:sldChg chg="modSp mod">
        <pc:chgData name="Lorna Lewis" userId="47d66899-762e-4b21-aa4c-09b0846015fa" providerId="ADAL" clId="{E062A57B-FF74-438F-9E0A-37E69FDFEBF6}" dt="2025-01-27T09:04:11.396" v="87" actId="20577"/>
        <pc:sldMkLst>
          <pc:docMk/>
          <pc:sldMk cId="0" sldId="288"/>
        </pc:sldMkLst>
      </pc:sldChg>
      <pc:sldChg chg="modSp mod">
        <pc:chgData name="Lorna Lewis" userId="47d66899-762e-4b21-aa4c-09b0846015fa" providerId="ADAL" clId="{E062A57B-FF74-438F-9E0A-37E69FDFEBF6}" dt="2025-01-27T09:18:55.230" v="161" actId="13244"/>
        <pc:sldMkLst>
          <pc:docMk/>
          <pc:sldMk cId="0" sldId="289"/>
        </pc:sldMkLst>
      </pc:sldChg>
      <pc:sldChg chg="modSp mod">
        <pc:chgData name="Lorna Lewis" userId="47d66899-762e-4b21-aa4c-09b0846015fa" providerId="ADAL" clId="{E062A57B-FF74-438F-9E0A-37E69FDFEBF6}" dt="2025-01-27T09:19:06.824" v="163" actId="962"/>
        <pc:sldMkLst>
          <pc:docMk/>
          <pc:sldMk cId="0" sldId="290"/>
        </pc:sldMkLst>
      </pc:sldChg>
      <pc:sldChg chg="modSp mod">
        <pc:chgData name="Lorna Lewis" userId="47d66899-762e-4b21-aa4c-09b0846015fa" providerId="ADAL" clId="{E062A57B-FF74-438F-9E0A-37E69FDFEBF6}" dt="2025-01-27T09:04:26.192" v="97" actId="27636"/>
        <pc:sldMkLst>
          <pc:docMk/>
          <pc:sldMk cId="0" sldId="291"/>
        </pc:sldMkLst>
      </pc:sldChg>
      <pc:sldChg chg="modSp mod">
        <pc:chgData name="Lorna Lewis" userId="47d66899-762e-4b21-aa4c-09b0846015fa" providerId="ADAL" clId="{E062A57B-FF74-438F-9E0A-37E69FDFEBF6}" dt="2025-01-27T09:19:22.798" v="166" actId="962"/>
        <pc:sldMkLst>
          <pc:docMk/>
          <pc:sldMk cId="0" sldId="293"/>
        </pc:sldMkLst>
      </pc:sldChg>
      <pc:sldChg chg="modSp mod">
        <pc:chgData name="Lorna Lewis" userId="47d66899-762e-4b21-aa4c-09b0846015fa" providerId="ADAL" clId="{E062A57B-FF74-438F-9E0A-37E69FDFEBF6}" dt="2025-01-27T09:19:32.353" v="169" actId="13244"/>
        <pc:sldMkLst>
          <pc:docMk/>
          <pc:sldMk cId="0" sldId="295"/>
        </pc:sldMkLst>
      </pc:sldChg>
      <pc:sldChg chg="modSp mod">
        <pc:chgData name="Lorna Lewis" userId="47d66899-762e-4b21-aa4c-09b0846015fa" providerId="ADAL" clId="{E062A57B-FF74-438F-9E0A-37E69FDFEBF6}" dt="2025-01-27T09:20:03.885" v="177" actId="962"/>
        <pc:sldMkLst>
          <pc:docMk/>
          <pc:sldMk cId="0"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8a09878c4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318a09878c4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is a very insightful report and worth reading - including different uses of AI based on demographics. </a:t>
            </a:r>
            <a:endParaRPr/>
          </a:p>
        </p:txBody>
      </p:sp>
      <p:sp>
        <p:nvSpPr>
          <p:cNvPr id="182" name="Google Shape;18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8a09878c4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318a09878c4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8a09878c4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318a09878c4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8a09878c4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318a09878c4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18a09878c4_0_6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318a09878c4_0_6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8a09878c4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18a09878c4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18a09878c4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18a09878c4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18a09878c4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318a09878c4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18a09878c4_0_6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318a09878c4_0_6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18a09878c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318a09878c4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18a09878c4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318a09878c4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18a09878c4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318a09878c4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18a09878c4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318a09878c4_0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elements of these 7 Principles are already operating in your institution. Different names + similar intention</a:t>
            </a:r>
            <a:endParaRPr/>
          </a:p>
        </p:txBody>
      </p:sp>
      <p:sp>
        <p:nvSpPr>
          <p:cNvPr id="347" name="Google Shape;34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18a09878c4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elements of these 7 Principles are already operating in your institution. Different names + similar intention</a:t>
            </a:r>
            <a:endParaRPr/>
          </a:p>
        </p:txBody>
      </p:sp>
      <p:sp>
        <p:nvSpPr>
          <p:cNvPr id="358" name="Google Shape;358;g318a09878c4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0f906a2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310f906a24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18a09878c4_0_6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318a09878c4_0_6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1f6b3cd64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377" name="Google Shape;377;g31f6b3cd64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1f6b3cd64a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388" name="Google Shape;388;g31f6b3cd64a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1f6b3cd64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397" name="Google Shape;397;g31f6b3cd64a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18a09878c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a:t>
            </a:r>
            <a:endParaRPr>
              <a:latin typeface="Arial"/>
              <a:ea typeface="Arial"/>
              <a:cs typeface="Arial"/>
              <a:sym typeface="Arial"/>
            </a:endParaRPr>
          </a:p>
        </p:txBody>
      </p:sp>
      <p:sp>
        <p:nvSpPr>
          <p:cNvPr id="406" name="Google Shape;406;g318a09878c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18a09878c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417" name="Google Shape;417;g318a09878c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1f6b3cd64a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426" name="Google Shape;426;g31f6b3cd64a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1f6b3cd64a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435" name="Google Shape;435;g31f6b3cd64a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10f906a24e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310f906a24e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1f6b3cd6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31f6b3cd64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10f906a24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310f906a24e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8a09878c4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18a09878c4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8a09878c4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t>
            </a:r>
            <a:endParaRPr/>
          </a:p>
        </p:txBody>
      </p:sp>
      <p:sp>
        <p:nvSpPr>
          <p:cNvPr id="128" name="Google Shape;128;g318a09878c4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8a09878c4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318a09878c4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8a09878c4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318a09878c4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18a09878c4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18a09878c4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a:spLocks noGrp="1"/>
          </p:cNvSpPr>
          <p:nvPr>
            <p:ph type="pic" idx="2"/>
          </p:nvPr>
        </p:nvSpPr>
        <p:spPr>
          <a:xfrm>
            <a:off x="1792288" y="612775"/>
            <a:ext cx="5486400" cy="4114800"/>
          </a:xfrm>
          <a:prstGeom prst="rect">
            <a:avLst/>
          </a:prstGeom>
          <a:noFill/>
          <a:ln>
            <a:noFill/>
          </a:ln>
        </p:spPr>
      </p:sp>
      <p:sp>
        <p:nvSpPr>
          <p:cNvPr id="61" name="Google Shape;61;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hyperlink" Target="https://www.hepi.ac.uk/wp-content/uploads/2024/01/HEPI-Policy-Note-5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doi.org/10.1057/s41599-023-02304-7"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jpg"/><Relationship Id="rId4" Type="http://schemas.openxmlformats.org/officeDocument/2006/relationships/hyperlink" Target="http://www.youtube.com/watch?v=FrxRAeJm68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ucl.ac.uk/teaching-learning/generative-ai-hub/designing-assessments-ai-enabled-world#Changes%20to%20make%20no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jpg"/><Relationship Id="rId4" Type="http://schemas.openxmlformats.org/officeDocument/2006/relationships/hyperlink" Target="http://www.youtube.com/watch?v=pBaFTo3Xv6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doi.org/10.1371/journal.pone.0305354" TargetMode="External"/><Relationship Id="rId5" Type="http://schemas.openxmlformats.org/officeDocument/2006/relationships/hyperlink" Target="https://journals.plos.org/plosone/article?id=10.1371/journal.pone.0305354"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www.turnitin.co.uk/solutions/topics/ai-writing/"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www.theguardian.com/technology/2024/dec/15/i-received-a-first-but-it-felt-tainted-and-undeserved-inside-the-university-ai-cheating-crisis"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www.theguardian.com/technology/2024/dec/15/i-received-a-first-but-it-felt-tainted-and-undeserved-inside-the-university-ai-cheating-crisis"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bathspa.ac.uk/students/ask/genai-guidance/" TargetMode="External"/><Relationship Id="rId5" Type="http://schemas.openxmlformats.org/officeDocument/2006/relationships/hyperlink" Target="https://bathspaonline.sharepoint.com/:b:/r/sites/DigitalFluencyAdvisory-LearningInnovationandSkillsUnit-Staff/Shared%20Documents/Generative%20AI/FINAL%20Guidance%20-%20Effective%20use%20of%20Generative%20AI%20in%20higher%20education%2013-09-23.pdf?csf=1&amp;web=1&amp;e=8K6KMe" TargetMode="External"/><Relationship Id="rId4" Type="http://schemas.openxmlformats.org/officeDocument/2006/relationships/hyperlink" Target="https://www.bathspa.ac.uk/about-us/governance/policies/academic-misconduc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s://www.bathspa.ac.uk/about-us/governance/policies/academic-misconduct/"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hyperlink" Target="https://www.theguardian.com/technology/2024/dec/15/i-received-a-first-but-it-felt-tainted-and-undeserved-inside-the-university-ai-cheating-crisis" TargetMode="Externa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bathspa.ac.uk/projects/teaching-expertise-guide/digital-fluency/#d.en.138560"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hyperlink" Target="https://www.hepi.ac.uk/wp-content/uploads/2024/01/HEPI-Policy-Note-51.pdf" TargetMode="External"/><Relationship Id="rId13" Type="http://schemas.openxmlformats.org/officeDocument/2006/relationships/hyperlink" Target="https://www.theguardian.com/technology/2024/dec/15/i-received-a-first-but-it-felt-tainted-and-undeserved-inside-the-university-ai-cheating-crisis" TargetMode="External"/><Relationship Id="rId3" Type="http://schemas.openxmlformats.org/officeDocument/2006/relationships/image" Target="../media/image1.png"/><Relationship Id="rId7" Type="http://schemas.openxmlformats.org/officeDocument/2006/relationships/hyperlink" Target="https://bathspaonline.sharepoint.com/:b:/r/sites/DigitalFluencyAdvisory-LearningInnovationandSkillsUnit-Staff/Shared%20Documents/Generative%20AI/FINAL%20Guidance%20-%20Effective%20use%20of%20Generative%20AI%20in%20higher%20education%2013-09-23.pdf?csf=1&amp;web=1&amp;e=8K6KMe" TargetMode="External"/><Relationship Id="rId12" Type="http://schemas.openxmlformats.org/officeDocument/2006/relationships/hyperlink" Target="https://www.ucl.ac.uk/teaching-learning/generative-ai-hub/designing-assessments-ai-enabled-world#Changes%20to%20make%20now"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bathspa.ac.uk/projects/teaching-expertise-guide/digital-fluency/#d.en.138560" TargetMode="External"/><Relationship Id="rId11" Type="http://schemas.openxmlformats.org/officeDocument/2006/relationships/hyperlink" Target="https://doi.org/10.1057/s41599-023-02304-7" TargetMode="External"/><Relationship Id="rId5" Type="http://schemas.openxmlformats.org/officeDocument/2006/relationships/hyperlink" Target="https://www.bathspa.ac.uk/students/ask/genai-guidance" TargetMode="External"/><Relationship Id="rId15" Type="http://schemas.openxmlformats.org/officeDocument/2006/relationships/image" Target="../media/image4.png"/><Relationship Id="rId10" Type="http://schemas.openxmlformats.org/officeDocument/2006/relationships/hyperlink" Target="https://doi.org/10.1371/journal.pone.0305354" TargetMode="External"/><Relationship Id="rId4" Type="http://schemas.openxmlformats.org/officeDocument/2006/relationships/hyperlink" Target="https://www.bathspa.ac.uk/about-us/governance/policies/academic-misconduct/" TargetMode="External"/><Relationship Id="rId9" Type="http://schemas.openxmlformats.org/officeDocument/2006/relationships/hyperlink" Target="https://journals.plos.org/plosone/article?id=10.1371/journal.pone.0305354" TargetMode="Externa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hyperlink" Target="http://www.youtube.com/watch?v=tT7h1-ggEX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algn="l">
              <a:buClr>
                <a:srgbClr val="22314E"/>
              </a:buClr>
              <a:buSzPts val="4400"/>
            </a:pPr>
            <a:r>
              <a:rPr lang="en-GB" b="1">
                <a:latin typeface="Arial"/>
                <a:ea typeface="Arial"/>
                <a:cs typeface="Arial"/>
                <a:sym typeface="Arial"/>
              </a:rPr>
              <a:t>CPD9</a:t>
            </a:r>
            <a:br>
              <a:rPr lang="en-GB" b="1" dirty="0">
                <a:latin typeface="Arial"/>
                <a:ea typeface="Arial"/>
                <a:cs typeface="Arial"/>
              </a:rPr>
            </a:br>
            <a:r>
              <a:rPr lang="en-GB" b="1">
                <a:latin typeface="Arial"/>
                <a:ea typeface="Arial"/>
                <a:cs typeface="Arial"/>
                <a:sym typeface="Arial"/>
              </a:rPr>
              <a:t>Generative AI in Higher </a:t>
            </a:r>
            <a:r>
              <a:rPr lang="en-GB" b="1" dirty="0">
                <a:latin typeface="Arial"/>
                <a:ea typeface="Arial"/>
                <a:cs typeface="Arial"/>
                <a:sym typeface="Arial"/>
              </a:rPr>
              <a:t>Education</a:t>
            </a:r>
            <a:endParaRPr b="1" dirty="0">
              <a:latin typeface="Arial"/>
              <a:ea typeface="Arial"/>
              <a:cs typeface="Arial"/>
              <a:sym typeface="Arial"/>
            </a:endParaRPr>
          </a:p>
          <a:p>
            <a:pPr marL="0" lvl="0" indent="0" algn="l" rtl="0">
              <a:lnSpc>
                <a:spcPct val="100000"/>
              </a:lnSpc>
              <a:spcBef>
                <a:spcPts val="0"/>
              </a:spcBef>
              <a:spcAft>
                <a:spcPts val="0"/>
              </a:spcAft>
              <a:buClr>
                <a:srgbClr val="22314E"/>
              </a:buClr>
              <a:buSzPts val="4400"/>
              <a:buFont typeface="Arial"/>
              <a:buNone/>
            </a:pPr>
            <a:endParaRPr b="1">
              <a:latin typeface="Arial"/>
              <a:ea typeface="Arial"/>
              <a:cs typeface="Arial"/>
              <a:sym typeface="Arial"/>
            </a:endParaRPr>
          </a:p>
        </p:txBody>
      </p:sp>
      <p:sp>
        <p:nvSpPr>
          <p:cNvPr id="82" name="Google Shape;82;p12"/>
          <p:cNvSpPr txBox="1">
            <a:spLocks noGrp="1"/>
          </p:cNvSpPr>
          <p:nvPr>
            <p:ph type="body" idx="1"/>
          </p:nvPr>
        </p:nvSpPr>
        <p:spPr>
          <a:xfrm>
            <a:off x="457200" y="3717031"/>
            <a:ext cx="8229600" cy="1800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2200" b="1" dirty="0">
                <a:latin typeface="Arial"/>
                <a:ea typeface="Arial"/>
                <a:cs typeface="Arial"/>
                <a:sym typeface="Arial"/>
              </a:rPr>
              <a:t>Aim: 		Education Strategy and Employability</a:t>
            </a:r>
            <a:endParaRPr sz="22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200" b="1" dirty="0">
                <a:latin typeface="Arial"/>
                <a:ea typeface="Arial"/>
                <a:cs typeface="Arial"/>
                <a:sym typeface="Arial"/>
              </a:rPr>
              <a:t>Duration: 	2 ½ hours</a:t>
            </a:r>
            <a:endParaRPr sz="22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200" b="1" dirty="0">
                <a:latin typeface="Arial"/>
                <a:ea typeface="Arial"/>
                <a:cs typeface="Arial"/>
                <a:sym typeface="Arial"/>
              </a:rPr>
              <a:t>Audience: 	Lecturers, Course Leaders</a:t>
            </a:r>
            <a:endParaRPr sz="2200" b="1" dirty="0">
              <a:latin typeface="Arial"/>
              <a:ea typeface="Arial"/>
              <a:cs typeface="Arial"/>
              <a:sym typeface="Arial"/>
            </a:endParaRPr>
          </a:p>
        </p:txBody>
      </p:sp>
      <p:pic>
        <p:nvPicPr>
          <p:cNvPr id="83" name="Google Shape;83;p1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5967566"/>
            <a:ext cx="1940174" cy="435450"/>
          </a:xfrm>
          <a:prstGeom prst="rect">
            <a:avLst/>
          </a:prstGeom>
          <a:noFill/>
          <a:ln>
            <a:noFill/>
          </a:ln>
        </p:spPr>
      </p:pic>
      <p:pic>
        <p:nvPicPr>
          <p:cNvPr id="84" name="Google Shape;84;p1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657600" y="5728091"/>
            <a:ext cx="914400" cy="914400"/>
          </a:xfrm>
          <a:prstGeom prst="rect">
            <a:avLst/>
          </a:prstGeom>
          <a:noFill/>
          <a:ln>
            <a:noFill/>
          </a:ln>
        </p:spPr>
      </p:pic>
      <p:sp>
        <p:nvSpPr>
          <p:cNvPr id="85" name="Google Shape;85;p12">
            <a:extLst>
              <a:ext uri="{C183D7F6-B498-43B3-948B-1728B52AA6E4}">
                <adec:decorative xmlns:adec="http://schemas.microsoft.com/office/drawing/2017/decorative" val="1"/>
              </a:ext>
            </a:extLst>
          </p:cNvPr>
          <p:cNvSpPr txBox="1"/>
          <p:nvPr/>
        </p:nvSpPr>
        <p:spPr>
          <a:xfrm>
            <a:off x="3404509" y="6531129"/>
            <a:ext cx="14205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86" name="Google Shape;86;p12" descr="BSU + Transform-ED + Partner logos&#10;"/>
          <p:cNvPicPr preferRelativeResize="0"/>
          <p:nvPr/>
        </p:nvPicPr>
        <p:blipFill rotWithShape="1">
          <a:blip r:embed="rId6">
            <a:alphaModFix/>
          </a:blip>
          <a:srcRect r="517"/>
          <a:stretch/>
        </p:blipFill>
        <p:spPr>
          <a:xfrm>
            <a:off x="0" y="5643925"/>
            <a:ext cx="9151200" cy="124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Intellectual Property</a:t>
            </a:r>
            <a:endParaRPr/>
          </a:p>
        </p:txBody>
      </p:sp>
      <p:sp>
        <p:nvSpPr>
          <p:cNvPr id="167" name="Google Shape;167;p21"/>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marL="457200" lvl="0" indent="-355600" algn="l" rtl="0">
              <a:lnSpc>
                <a:spcPct val="150000"/>
              </a:lnSpc>
              <a:spcBef>
                <a:spcPts val="0"/>
              </a:spcBef>
              <a:spcAft>
                <a:spcPts val="0"/>
              </a:spcAft>
              <a:buSzPts val="2000"/>
              <a:buFont typeface="Arial"/>
              <a:buChar char="●"/>
            </a:pPr>
            <a:r>
              <a:rPr lang="en-GB" sz="2000">
                <a:latin typeface="Arial"/>
                <a:ea typeface="Arial"/>
                <a:cs typeface="Arial"/>
                <a:sym typeface="Arial"/>
              </a:rPr>
              <a:t>This is very similar to copyright material but the question that needs to be asked is ‘</a:t>
            </a:r>
            <a:r>
              <a:rPr lang="en-GB" sz="2000" b="1" i="1">
                <a:latin typeface="Arial"/>
                <a:ea typeface="Arial"/>
                <a:cs typeface="Arial"/>
                <a:sym typeface="Arial"/>
              </a:rPr>
              <a:t>do I have the necessary permissions to uploaded this content into an AI tool?</a:t>
            </a:r>
            <a:r>
              <a:rPr lang="en-GB" sz="2000">
                <a:latin typeface="Arial"/>
                <a:ea typeface="Arial"/>
                <a:cs typeface="Arial"/>
                <a:sym typeface="Arial"/>
              </a:rPr>
              <a:t>’</a:t>
            </a:r>
            <a:endParaRPr sz="2000">
              <a:latin typeface="Arial"/>
              <a:ea typeface="Arial"/>
              <a:cs typeface="Arial"/>
              <a:sym typeface="Arial"/>
            </a:endParaRPr>
          </a:p>
          <a:p>
            <a:pPr marL="457200" lvl="0" indent="-355600" algn="l" rtl="0">
              <a:lnSpc>
                <a:spcPct val="150000"/>
              </a:lnSpc>
              <a:spcBef>
                <a:spcPts val="0"/>
              </a:spcBef>
              <a:spcAft>
                <a:spcPts val="0"/>
              </a:spcAft>
              <a:buSzPts val="2000"/>
              <a:buFont typeface="Arial"/>
              <a:buChar char="●"/>
            </a:pPr>
            <a:r>
              <a:rPr lang="en-GB" sz="2000">
                <a:latin typeface="Arial"/>
                <a:ea typeface="Arial"/>
                <a:cs typeface="Arial"/>
                <a:sym typeface="Arial"/>
              </a:rPr>
              <a:t>It is possible that uploading content is passing over copyright and could have significant impact - for example any code, data, ideas, research etc, that could otherwise be used for publication and/or income generation, Always check if not sure. </a:t>
            </a:r>
            <a:endParaRPr sz="2000">
              <a:latin typeface="Arial"/>
              <a:ea typeface="Arial"/>
              <a:cs typeface="Arial"/>
              <a:sym typeface="Arial"/>
            </a:endParaRPr>
          </a:p>
        </p:txBody>
      </p:sp>
      <p:pic>
        <p:nvPicPr>
          <p:cNvPr id="168" name="Google Shape;168;p21"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69" name="Google Shape;169;p21"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2DD"/>
        </a:solidFill>
        <a:effectLst/>
      </p:bgPr>
    </p:bg>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solidFill>
                  <a:srgbClr val="22314E"/>
                </a:solidFill>
                <a:latin typeface="Arial"/>
                <a:ea typeface="Arial"/>
                <a:cs typeface="Arial"/>
                <a:sym typeface="Arial"/>
              </a:rPr>
              <a:t>Interactive Activity (2)</a:t>
            </a:r>
            <a:endParaRPr sz="2400" dirty="0"/>
          </a:p>
        </p:txBody>
      </p:sp>
      <p:pic>
        <p:nvPicPr>
          <p:cNvPr id="175" name="Google Shape;175;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76" name="Google Shape;176;p22"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177" name="Google Shape;177;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sp>
        <p:nvSpPr>
          <p:cNvPr id="178" name="Google Shape;178;p22"/>
          <p:cNvSpPr txBox="1">
            <a:spLocks noGrp="1"/>
          </p:cNvSpPr>
          <p:nvPr>
            <p:ph type="body" idx="1"/>
          </p:nvPr>
        </p:nvSpPr>
        <p:spPr>
          <a:xfrm>
            <a:off x="496614" y="859221"/>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None/>
            </a:pPr>
            <a:r>
              <a:rPr lang="en-GB" sz="2000" b="1" dirty="0">
                <a:latin typeface="Arial"/>
                <a:ea typeface="Arial"/>
                <a:cs typeface="Arial"/>
                <a:sym typeface="Arial"/>
              </a:rPr>
              <a:t>What is the worst thing that can happen?</a:t>
            </a:r>
            <a:endParaRPr b="1" dirty="0"/>
          </a:p>
          <a:p>
            <a:pPr marL="457200" lvl="0" indent="-228600" algn="l" rtl="0">
              <a:lnSpc>
                <a:spcPct val="100000"/>
              </a:lnSpc>
              <a:spcBef>
                <a:spcPts val="360"/>
              </a:spcBef>
              <a:spcAft>
                <a:spcPts val="0"/>
              </a:spcAft>
              <a:buClr>
                <a:schemeClr val="dk1"/>
              </a:buClr>
              <a:buSzPts val="1800"/>
              <a:buNone/>
            </a:pPr>
            <a:endParaRPr sz="2000">
              <a:latin typeface="Arial"/>
              <a:ea typeface="Arial"/>
              <a:cs typeface="Arial"/>
              <a:sym typeface="Arial"/>
            </a:endParaRPr>
          </a:p>
          <a:p>
            <a:r>
              <a:rPr lang="en-GB" sz="2000" dirty="0">
                <a:latin typeface="Arial"/>
                <a:ea typeface="Arial"/>
                <a:cs typeface="Arial"/>
                <a:sym typeface="Arial"/>
              </a:rPr>
              <a:t>This is a great activity to use to reflect on personal AI activities but also with students. In groups explore the worst case scenarios of using a Gen AI tool. For example:</a:t>
            </a:r>
            <a:endParaRPr sz="2000" dirty="0">
              <a:latin typeface="Arial"/>
              <a:ea typeface="Arial"/>
              <a:cs typeface="Arial"/>
              <a:sym typeface="Arial"/>
            </a:endParaRPr>
          </a:p>
          <a:p>
            <a:pPr marL="457200" lvl="0" indent="0" algn="l" rtl="0">
              <a:lnSpc>
                <a:spcPct val="100000"/>
              </a:lnSpc>
              <a:spcBef>
                <a:spcPts val="360"/>
              </a:spcBef>
              <a:spcAft>
                <a:spcPts val="0"/>
              </a:spcAft>
              <a:buNone/>
            </a:pPr>
            <a:endParaRPr sz="2000">
              <a:latin typeface="Arial"/>
              <a:ea typeface="Arial"/>
              <a:cs typeface="Arial"/>
              <a:sym typeface="Arial"/>
            </a:endParaRPr>
          </a:p>
          <a:p>
            <a:pPr marL="914400" lvl="1" indent="-355600" algn="l" rtl="0">
              <a:lnSpc>
                <a:spcPct val="100000"/>
              </a:lnSpc>
              <a:spcBef>
                <a:spcPts val="360"/>
              </a:spcBef>
              <a:spcAft>
                <a:spcPts val="0"/>
              </a:spcAft>
              <a:buSzPts val="2000"/>
              <a:buFont typeface="Arial"/>
              <a:buChar char="–"/>
            </a:pPr>
            <a:r>
              <a:rPr lang="en-GB" sz="2000" dirty="0">
                <a:latin typeface="Arial"/>
                <a:ea typeface="Arial"/>
                <a:cs typeface="Arial"/>
                <a:sym typeface="Arial"/>
              </a:rPr>
              <a:t>I used student names and grades and these were then published in a news article</a:t>
            </a:r>
            <a:endParaRPr sz="2000" dirty="0">
              <a:latin typeface="Arial"/>
              <a:ea typeface="Arial"/>
              <a:cs typeface="Arial"/>
              <a:sym typeface="Arial"/>
            </a:endParaRPr>
          </a:p>
          <a:p>
            <a:pPr marL="914400" lvl="1" indent="-355600" algn="l" rtl="0">
              <a:lnSpc>
                <a:spcPct val="100000"/>
              </a:lnSpc>
              <a:spcBef>
                <a:spcPts val="360"/>
              </a:spcBef>
              <a:spcAft>
                <a:spcPts val="0"/>
              </a:spcAft>
              <a:buSzPts val="2000"/>
              <a:buFont typeface="Arial"/>
              <a:buChar char="–"/>
            </a:pPr>
            <a:r>
              <a:rPr lang="en-GB" sz="2000" dirty="0">
                <a:latin typeface="Arial"/>
                <a:ea typeface="Arial"/>
                <a:cs typeface="Arial"/>
                <a:sym typeface="Arial"/>
              </a:rPr>
              <a:t>I accidentally gave away the IP which was worth £millions</a:t>
            </a:r>
            <a:endParaRPr sz="2000" dirty="0">
              <a:latin typeface="Arial"/>
              <a:ea typeface="Arial"/>
              <a:cs typeface="Arial"/>
              <a:sym typeface="Arial"/>
            </a:endParaRPr>
          </a:p>
          <a:p>
            <a:pPr lvl="1" indent="-355600">
              <a:buSzPts val="2000"/>
            </a:pPr>
            <a:r>
              <a:rPr lang="en-GB" sz="2000" dirty="0">
                <a:latin typeface="Arial"/>
                <a:ea typeface="Arial"/>
                <a:cs typeface="Arial"/>
                <a:sym typeface="Arial"/>
              </a:rPr>
              <a:t>I am being sued by the author of copyright material I put into Gen AI.</a:t>
            </a:r>
            <a:endParaRPr sz="2000" dirty="0">
              <a:latin typeface="Arial"/>
              <a:ea typeface="Arial"/>
              <a:cs typeface="Arial"/>
              <a:sym typeface="Arial"/>
            </a:endParaRPr>
          </a:p>
          <a:p>
            <a:pPr lvl="1" indent="-355600">
              <a:buSzPts val="2000"/>
            </a:pPr>
            <a:endParaRPr lang="en-GB" sz="2000" dirty="0">
              <a:latin typeface="Arial"/>
              <a:ea typeface="Arial"/>
              <a:cs typeface="Arial"/>
              <a:sym typeface="Arial"/>
            </a:endParaRPr>
          </a:p>
          <a:p>
            <a:pPr marL="0" lvl="0" indent="0" algn="l" rtl="0">
              <a:lnSpc>
                <a:spcPct val="100000"/>
              </a:lnSpc>
              <a:spcBef>
                <a:spcPts val="360"/>
              </a:spcBef>
              <a:spcAft>
                <a:spcPts val="0"/>
              </a:spcAft>
              <a:buNone/>
            </a:pPr>
            <a:r>
              <a:rPr lang="en-GB" sz="2000" b="1" dirty="0">
                <a:latin typeface="Arial"/>
                <a:ea typeface="Arial"/>
                <a:cs typeface="Arial"/>
                <a:sym typeface="Arial"/>
              </a:rPr>
              <a:t>Please put your experiences in the session PADLET.</a:t>
            </a:r>
            <a:endParaRPr b="1" dirty="0"/>
          </a:p>
        </p:txBody>
      </p:sp>
      <p:pic>
        <p:nvPicPr>
          <p:cNvPr id="179" name="Google Shape;179;p22" descr="BSU + Transform-ED + Partner logos"/>
          <p:cNvPicPr preferRelativeResize="0"/>
          <p:nvPr/>
        </p:nvPicPr>
        <p:blipFill rotWithShape="1">
          <a:blip r:embed="rId5">
            <a:alphaModFix/>
          </a:blip>
          <a:srcRect/>
          <a:stretch/>
        </p:blipFill>
        <p:spPr>
          <a:xfrm>
            <a:off x="18387" y="5645467"/>
            <a:ext cx="9166306" cy="12125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algn="l">
              <a:buClr>
                <a:srgbClr val="22314E"/>
              </a:buClr>
              <a:buSzPts val="4400"/>
            </a:pPr>
            <a:r>
              <a:rPr lang="en-GB" b="1" dirty="0">
                <a:latin typeface="Arial"/>
                <a:ea typeface="Arial"/>
                <a:cs typeface="Arial"/>
                <a:sym typeface="Arial"/>
              </a:rPr>
              <a:t>How are students using Gen AI?</a:t>
            </a:r>
            <a:endParaRPr dirty="0"/>
          </a:p>
        </p:txBody>
      </p:sp>
      <p:sp>
        <p:nvSpPr>
          <p:cNvPr id="185" name="Google Shape;185;p23"/>
          <p:cNvSpPr txBox="1">
            <a:spLocks noGrp="1"/>
          </p:cNvSpPr>
          <p:nvPr>
            <p:ph type="body" idx="1"/>
          </p:nvPr>
        </p:nvSpPr>
        <p:spPr>
          <a:xfrm>
            <a:off x="520700" y="1501475"/>
            <a:ext cx="5346600" cy="3592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400" b="1">
                <a:latin typeface="Arial"/>
                <a:ea typeface="Arial"/>
                <a:cs typeface="Arial"/>
                <a:sym typeface="Arial"/>
              </a:rPr>
              <a:t>Hepi and Kortex surveyed 1,250 UK undergraduate students on their attitudes to (AI) tools such as ChatGPT.</a:t>
            </a:r>
            <a:endParaRPr sz="1400" b="1">
              <a:latin typeface="Arial"/>
              <a:ea typeface="Arial"/>
              <a:cs typeface="Arial"/>
              <a:sym typeface="Arial"/>
            </a:endParaRPr>
          </a:p>
          <a:p>
            <a:pPr marL="0" lvl="0" indent="0" algn="l" rtl="0">
              <a:lnSpc>
                <a:spcPct val="150000"/>
              </a:lnSpc>
              <a:spcBef>
                <a:spcPts val="0"/>
              </a:spcBef>
              <a:spcAft>
                <a:spcPts val="0"/>
              </a:spcAft>
              <a:buNone/>
            </a:pPr>
            <a:endParaRPr sz="1400">
              <a:latin typeface="Arial"/>
              <a:ea typeface="Arial"/>
              <a:cs typeface="Arial"/>
              <a:sym typeface="Arial"/>
            </a:endParaRPr>
          </a:p>
          <a:p>
            <a:pPr marL="0" lvl="0" indent="0" algn="l" rtl="0">
              <a:lnSpc>
                <a:spcPct val="150000"/>
              </a:lnSpc>
              <a:spcBef>
                <a:spcPts val="0"/>
              </a:spcBef>
              <a:spcAft>
                <a:spcPts val="0"/>
              </a:spcAft>
              <a:buNone/>
            </a:pPr>
            <a:r>
              <a:rPr lang="en-GB" sz="1400">
                <a:latin typeface="Arial"/>
                <a:ea typeface="Arial"/>
                <a:cs typeface="Arial"/>
                <a:sym typeface="Arial"/>
              </a:rPr>
              <a:t>‘...More than half of students (53%) have used generative AI to help them with assessments. The most common use is as an ‘AI private tutor’ (36%), helping to explain concepts. </a:t>
            </a:r>
            <a:endParaRPr sz="1400">
              <a:latin typeface="Arial"/>
              <a:ea typeface="Arial"/>
              <a:cs typeface="Arial"/>
              <a:sym typeface="Arial"/>
            </a:endParaRPr>
          </a:p>
          <a:p>
            <a:pPr marL="0" lvl="0" indent="0" algn="l" rtl="0">
              <a:lnSpc>
                <a:spcPct val="150000"/>
              </a:lnSpc>
              <a:spcBef>
                <a:spcPts val="0"/>
              </a:spcBef>
              <a:spcAft>
                <a:spcPts val="0"/>
              </a:spcAft>
              <a:buNone/>
            </a:pPr>
            <a:endParaRPr sz="1400">
              <a:latin typeface="Arial"/>
              <a:ea typeface="Arial"/>
              <a:cs typeface="Arial"/>
              <a:sym typeface="Arial"/>
            </a:endParaRPr>
          </a:p>
          <a:p>
            <a:pPr marL="0" lvl="0" indent="0" algn="l" rtl="0">
              <a:lnSpc>
                <a:spcPct val="150000"/>
              </a:lnSpc>
              <a:spcBef>
                <a:spcPts val="0"/>
              </a:spcBef>
              <a:spcAft>
                <a:spcPts val="0"/>
              </a:spcAft>
              <a:buNone/>
            </a:pPr>
            <a:r>
              <a:rPr lang="en-GB" sz="1400">
                <a:latin typeface="Arial"/>
                <a:ea typeface="Arial"/>
                <a:cs typeface="Arial"/>
                <a:sym typeface="Arial"/>
              </a:rPr>
              <a:t>More than one-in-eight students (13%) use generative AI to generate text for assessments, but they typically edit the content before submitting it. Only 5% of students put AI-generated text into assessments without editing it personally.’</a:t>
            </a:r>
            <a:endParaRPr sz="1400">
              <a:latin typeface="Arial"/>
              <a:ea typeface="Arial"/>
              <a:cs typeface="Arial"/>
              <a:sym typeface="Arial"/>
            </a:endParaRPr>
          </a:p>
        </p:txBody>
      </p:sp>
      <p:pic>
        <p:nvPicPr>
          <p:cNvPr id="186" name="Google Shape;186;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87" name="Google Shape;187;p23" descr="Decorative image of front page of the Hepi and Kortex report">
            <a:hlinkClick r:id="rId4"/>
          </p:cNvPr>
          <p:cNvPicPr preferRelativeResize="0"/>
          <p:nvPr/>
        </p:nvPicPr>
        <p:blipFill>
          <a:blip r:embed="rId5">
            <a:alphaModFix/>
          </a:blip>
          <a:stretch>
            <a:fillRect/>
          </a:stretch>
        </p:blipFill>
        <p:spPr>
          <a:xfrm>
            <a:off x="6058000" y="1501468"/>
            <a:ext cx="2825439" cy="3992729"/>
          </a:xfrm>
          <a:prstGeom prst="rect">
            <a:avLst/>
          </a:prstGeom>
          <a:noFill/>
          <a:ln w="9525" cap="flat" cmpd="sng">
            <a:solidFill>
              <a:schemeClr val="dk2"/>
            </a:solidFill>
            <a:prstDash val="solid"/>
            <a:round/>
            <a:headEnd type="none" w="sm" len="sm"/>
            <a:tailEnd type="none" w="sm" len="sm"/>
          </a:ln>
        </p:spPr>
      </p:pic>
      <p:pic>
        <p:nvPicPr>
          <p:cNvPr id="188" name="Google Shape;188;p23"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algn="l">
              <a:buClr>
                <a:srgbClr val="22314E"/>
              </a:buClr>
              <a:buSzPts val="4400"/>
            </a:pPr>
            <a:r>
              <a:rPr lang="en-GB" b="1" dirty="0">
                <a:latin typeface="Arial"/>
                <a:ea typeface="Arial"/>
                <a:cs typeface="Arial"/>
                <a:sym typeface="Arial"/>
              </a:rPr>
              <a:t>How are students using AI? (1)</a:t>
            </a:r>
            <a:endParaRPr dirty="0">
              <a:latin typeface="Arial"/>
              <a:ea typeface="Arial"/>
              <a:cs typeface="Arial"/>
              <a:sym typeface="Arial"/>
            </a:endParaRPr>
          </a:p>
        </p:txBody>
      </p:sp>
      <p:pic>
        <p:nvPicPr>
          <p:cNvPr id="194" name="Google Shape;194;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95" name="Google Shape;195;p24" descr="Bar chart on numbers of students who have used AI. 34% had not. The most common use at 37% was enhancing and editing writing."/>
          <p:cNvPicPr preferRelativeResize="0"/>
          <p:nvPr/>
        </p:nvPicPr>
        <p:blipFill>
          <a:blip r:embed="rId4">
            <a:alphaModFix/>
          </a:blip>
          <a:stretch>
            <a:fillRect/>
          </a:stretch>
        </p:blipFill>
        <p:spPr>
          <a:xfrm>
            <a:off x="152400" y="1625031"/>
            <a:ext cx="8839200" cy="3150727"/>
          </a:xfrm>
          <a:prstGeom prst="rect">
            <a:avLst/>
          </a:prstGeom>
          <a:noFill/>
          <a:ln>
            <a:noFill/>
          </a:ln>
        </p:spPr>
      </p:pic>
      <p:sp>
        <p:nvSpPr>
          <p:cNvPr id="196" name="Google Shape;196;p24"/>
          <p:cNvSpPr txBox="1"/>
          <p:nvPr/>
        </p:nvSpPr>
        <p:spPr>
          <a:xfrm>
            <a:off x="1251000" y="5125375"/>
            <a:ext cx="664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https://www.hepi.ac.uk/wp-content/uploads/2024/01/HEPI-Policy-Note-51.pdf</a:t>
            </a:r>
            <a:endParaRPr/>
          </a:p>
        </p:txBody>
      </p:sp>
      <p:pic>
        <p:nvPicPr>
          <p:cNvPr id="197" name="Google Shape;197;p24"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How are students using AI? (2)</a:t>
            </a:r>
            <a:endParaRPr dirty="0"/>
          </a:p>
        </p:txBody>
      </p:sp>
      <p:pic>
        <p:nvPicPr>
          <p:cNvPr id="203" name="Google Shape;203;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04" name="Google Shape;204;p25" descr="Decorative image and link to an AI report from Germany"/>
          <p:cNvPicPr preferRelativeResize="0"/>
          <p:nvPr/>
        </p:nvPicPr>
        <p:blipFill>
          <a:blip r:embed="rId4">
            <a:alphaModFix/>
          </a:blip>
          <a:stretch>
            <a:fillRect/>
          </a:stretch>
        </p:blipFill>
        <p:spPr>
          <a:xfrm>
            <a:off x="584200" y="1282449"/>
            <a:ext cx="3124200" cy="4176101"/>
          </a:xfrm>
          <a:prstGeom prst="rect">
            <a:avLst/>
          </a:prstGeom>
          <a:noFill/>
          <a:ln w="9525" cap="flat" cmpd="sng">
            <a:solidFill>
              <a:schemeClr val="dk2"/>
            </a:solidFill>
            <a:prstDash val="solid"/>
            <a:round/>
            <a:headEnd type="none" w="sm" len="sm"/>
            <a:tailEnd type="none" w="sm" len="sm"/>
          </a:ln>
        </p:spPr>
      </p:pic>
      <p:sp>
        <p:nvSpPr>
          <p:cNvPr id="205" name="Google Shape;205;p25"/>
          <p:cNvSpPr txBox="1"/>
          <p:nvPr/>
        </p:nvSpPr>
        <p:spPr>
          <a:xfrm>
            <a:off x="648675" y="3950950"/>
            <a:ext cx="2852400" cy="11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rgbClr val="222222"/>
                </a:solidFill>
                <a:highlight>
                  <a:srgbClr val="FFFFFF"/>
                </a:highlight>
              </a:rPr>
              <a:t>von Garrel, J., Mayer, J. Artificial Intelligence in studies—use of ChatGPT and AI-based tools among students in Germany. </a:t>
            </a:r>
            <a:r>
              <a:rPr lang="en-GB" sz="1000" i="1">
                <a:solidFill>
                  <a:srgbClr val="222222"/>
                </a:solidFill>
                <a:highlight>
                  <a:srgbClr val="FFFFFF"/>
                </a:highlight>
              </a:rPr>
              <a:t>Humanit Soc Sci Commun</a:t>
            </a:r>
            <a:r>
              <a:rPr lang="en-GB" sz="1000">
                <a:solidFill>
                  <a:srgbClr val="222222"/>
                </a:solidFill>
                <a:highlight>
                  <a:srgbClr val="FFFFFF"/>
                </a:highlight>
              </a:rPr>
              <a:t> 10, 799 (2023). </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GB" sz="1000" u="sng">
                <a:solidFill>
                  <a:schemeClr val="hlink"/>
                </a:solidFill>
                <a:highlight>
                  <a:srgbClr val="FFFFFF"/>
                </a:highlight>
                <a:hlinkClick r:id="rId5"/>
              </a:rPr>
              <a:t>https://doi.org/10.1057/s41599-023-02304-7</a:t>
            </a:r>
            <a:r>
              <a:rPr lang="en-GB" sz="1000">
                <a:solidFill>
                  <a:srgbClr val="222222"/>
                </a:solidFill>
                <a:highlight>
                  <a:srgbClr val="FFFFFF"/>
                </a:highlight>
              </a:rPr>
              <a:t> </a:t>
            </a:r>
            <a:endParaRPr sz="1000"/>
          </a:p>
        </p:txBody>
      </p:sp>
      <p:pic>
        <p:nvPicPr>
          <p:cNvPr id="206" name="Google Shape;206;p25" descr="Image showing use of AI among students. large uses include research , clarifying questions, text analysis and creation, translation and problem solving "/>
          <p:cNvPicPr preferRelativeResize="0"/>
          <p:nvPr/>
        </p:nvPicPr>
        <p:blipFill>
          <a:blip r:embed="rId6">
            <a:alphaModFix/>
          </a:blip>
          <a:stretch>
            <a:fillRect/>
          </a:stretch>
        </p:blipFill>
        <p:spPr>
          <a:xfrm>
            <a:off x="3958375" y="1212275"/>
            <a:ext cx="4370599" cy="4322476"/>
          </a:xfrm>
          <a:prstGeom prst="rect">
            <a:avLst/>
          </a:prstGeom>
          <a:noFill/>
          <a:ln>
            <a:noFill/>
          </a:ln>
        </p:spPr>
      </p:pic>
      <p:pic>
        <p:nvPicPr>
          <p:cNvPr id="207" name="Google Shape;207;p25"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The AI continuum</a:t>
            </a:r>
            <a:endParaRPr/>
          </a:p>
        </p:txBody>
      </p:sp>
      <p:sp>
        <p:nvSpPr>
          <p:cNvPr id="213" name="Google Shape;213;p26"/>
          <p:cNvSpPr txBox="1">
            <a:spLocks noGrp="1"/>
          </p:cNvSpPr>
          <p:nvPr>
            <p:ph type="body" idx="1"/>
          </p:nvPr>
        </p:nvSpPr>
        <p:spPr>
          <a:xfrm>
            <a:off x="457200" y="1349081"/>
            <a:ext cx="7950900" cy="359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The explosion of AI tools has led to institutional process changes – for example student support, teaching and assessment.</a:t>
            </a: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AI is not going to go away, and so integrating AI into higher education to support the success of future graduates whilst protecting the integrity of their awards is a common approach. </a:t>
            </a:r>
            <a:endParaRPr sz="1600">
              <a:latin typeface="Arial"/>
              <a:ea typeface="Arial"/>
              <a:cs typeface="Arial"/>
              <a:sym typeface="Arial"/>
            </a:endParaRPr>
          </a:p>
        </p:txBody>
      </p:sp>
      <p:pic>
        <p:nvPicPr>
          <p:cNvPr id="214" name="Google Shape;214;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15" name="Google Shape;215;p26" descr="Two-headed arrow with Avoid on one side and Integrate on the other, plus text: Where are you on this scale?"/>
          <p:cNvPicPr preferRelativeResize="0"/>
          <p:nvPr/>
        </p:nvPicPr>
        <p:blipFill>
          <a:blip r:embed="rId4">
            <a:alphaModFix/>
          </a:blip>
          <a:stretch>
            <a:fillRect/>
          </a:stretch>
        </p:blipFill>
        <p:spPr>
          <a:xfrm>
            <a:off x="682325" y="4112800"/>
            <a:ext cx="7500650" cy="740275"/>
          </a:xfrm>
          <a:prstGeom prst="rect">
            <a:avLst/>
          </a:prstGeom>
          <a:noFill/>
          <a:ln>
            <a:noFill/>
          </a:ln>
        </p:spPr>
      </p:pic>
      <p:pic>
        <p:nvPicPr>
          <p:cNvPr id="216" name="Google Shape;216;p26"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Transparency</a:t>
            </a:r>
            <a:endParaRPr/>
          </a:p>
        </p:txBody>
      </p:sp>
      <p:sp>
        <p:nvSpPr>
          <p:cNvPr id="222" name="Google Shape;222;p27"/>
          <p:cNvSpPr txBox="1">
            <a:spLocks noGrp="1"/>
          </p:cNvSpPr>
          <p:nvPr>
            <p:ph type="body" idx="1"/>
          </p:nvPr>
        </p:nvSpPr>
        <p:spPr>
          <a:xfrm>
            <a:off x="457200" y="1349081"/>
            <a:ext cx="7950900" cy="359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It is important students feel supported in their use of AI and this needs to come from the comfort and confidence of their lecturers.</a:t>
            </a: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Open conversations with students, perhaps integrated at the start of a module, are essential – include the do and don'ts, explore AI hallucinations and the global challenges.</a:t>
            </a: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b="1">
                <a:latin typeface="Arial"/>
                <a:ea typeface="Arial"/>
                <a:cs typeface="Arial"/>
                <a:sym typeface="Arial"/>
              </a:rPr>
              <a:t>Engender excitement and opportunity not suspicion and disdain. </a:t>
            </a:r>
            <a:r>
              <a:rPr lang="en-GB" sz="2000">
                <a:latin typeface="Arial"/>
                <a:ea typeface="Arial"/>
                <a:cs typeface="Arial"/>
                <a:sym typeface="Arial"/>
              </a:rPr>
              <a:t> </a:t>
            </a:r>
            <a:endParaRPr sz="1600">
              <a:latin typeface="Arial"/>
              <a:ea typeface="Arial"/>
              <a:cs typeface="Arial"/>
              <a:sym typeface="Arial"/>
            </a:endParaRPr>
          </a:p>
        </p:txBody>
      </p:sp>
      <p:pic>
        <p:nvPicPr>
          <p:cNvPr id="223" name="Google Shape;223;p27"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24" name="Google Shape;224;p27"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AI and teaching (1)</a:t>
            </a:r>
            <a:endParaRPr dirty="0"/>
          </a:p>
        </p:txBody>
      </p:sp>
      <p:pic>
        <p:nvPicPr>
          <p:cNvPr id="230" name="Google Shape;230;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231" name="Google Shape;231;p28"/>
          <p:cNvSpPr txBox="1">
            <a:spLocks noGrp="1"/>
          </p:cNvSpPr>
          <p:nvPr>
            <p:ph type="body" idx="1"/>
          </p:nvPr>
        </p:nvSpPr>
        <p:spPr>
          <a:xfrm>
            <a:off x="457200" y="1349081"/>
            <a:ext cx="7950900" cy="3592800"/>
          </a:xfrm>
          <a:prstGeom prst="rect">
            <a:avLst/>
          </a:prstGeom>
          <a:noFill/>
          <a:ln>
            <a:noFill/>
          </a:ln>
        </p:spPr>
        <p:txBody>
          <a:bodyPr spcFirstLastPara="1" wrap="square" lIns="91425" tIns="45700" rIns="91425" bIns="45700" anchor="t" anchorCtr="0">
            <a:noAutofit/>
          </a:bodyPr>
          <a:lstStyle/>
          <a:p>
            <a:pPr indent="-330200">
              <a:lnSpc>
                <a:spcPct val="150000"/>
              </a:lnSpc>
              <a:spcBef>
                <a:spcPts val="0"/>
              </a:spcBef>
              <a:buSzPts val="1600"/>
              <a:buChar char="●"/>
            </a:pPr>
            <a:r>
              <a:rPr lang="en-GB" sz="2000" dirty="0">
                <a:latin typeface="Arial"/>
                <a:ea typeface="Arial"/>
                <a:cs typeface="Arial"/>
                <a:sym typeface="Arial"/>
              </a:rPr>
              <a:t>There are so many creative ways AI and Gen AI can be used in teaching and learning. It is up to you to identify approaches that enrich and enhance learning whilst also supporting students to develop </a:t>
            </a:r>
            <a:r>
              <a:rPr lang="en-GB" sz="2000" dirty="0" err="1">
                <a:latin typeface="Arial"/>
                <a:ea typeface="Arial"/>
                <a:cs typeface="Arial"/>
                <a:sym typeface="Arial"/>
              </a:rPr>
              <a:t>GenAI</a:t>
            </a:r>
            <a:r>
              <a:rPr lang="en-GB" sz="2000" dirty="0">
                <a:latin typeface="Arial"/>
                <a:ea typeface="Arial"/>
                <a:cs typeface="Arial"/>
                <a:sym typeface="Arial"/>
              </a:rPr>
              <a:t> skills. </a:t>
            </a:r>
            <a:endParaRPr sz="2000" dirty="0">
              <a:latin typeface="Arial"/>
              <a:ea typeface="Arial"/>
              <a:cs typeface="Arial"/>
              <a:sym typeface="Arial"/>
            </a:endParaRPr>
          </a:p>
          <a:p>
            <a:pPr marL="457200" lvl="0" indent="0" algn="l" rtl="0">
              <a:lnSpc>
                <a:spcPct val="150000"/>
              </a:lnSpc>
              <a:spcBef>
                <a:spcPts val="0"/>
              </a:spcBef>
              <a:spcAft>
                <a:spcPts val="0"/>
              </a:spcAft>
              <a:buNone/>
            </a:pPr>
            <a:endParaRPr sz="2000" dirty="0">
              <a:latin typeface="Arial"/>
              <a:ea typeface="Arial"/>
              <a:cs typeface="Arial"/>
              <a:sym typeface="Arial"/>
            </a:endParaRPr>
          </a:p>
          <a:p>
            <a:pPr marL="457200" lvl="0"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Using AI tools will promote AI literacy and support students’ employability and professional development. Additionally, it can actually help with academic integrity through the knowledge of AI’s limitations and institutional expectations. </a:t>
            </a:r>
            <a:endParaRPr sz="2000" dirty="0">
              <a:latin typeface="Arial"/>
              <a:ea typeface="Arial"/>
              <a:cs typeface="Arial"/>
              <a:sym typeface="Arial"/>
            </a:endParaRPr>
          </a:p>
          <a:p>
            <a:pPr marL="0" lvl="0" indent="0" algn="l" rtl="0">
              <a:lnSpc>
                <a:spcPct val="150000"/>
              </a:lnSpc>
              <a:spcBef>
                <a:spcPts val="0"/>
              </a:spcBef>
              <a:spcAft>
                <a:spcPts val="0"/>
              </a:spcAft>
              <a:buNone/>
            </a:pPr>
            <a:endParaRPr sz="2000" dirty="0">
              <a:latin typeface="Arial"/>
              <a:ea typeface="Arial"/>
              <a:cs typeface="Arial"/>
              <a:sym typeface="Arial"/>
            </a:endParaRPr>
          </a:p>
        </p:txBody>
      </p:sp>
      <p:pic>
        <p:nvPicPr>
          <p:cNvPr id="232" name="Google Shape;232;p28"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It’s all about the prompts</a:t>
            </a:r>
            <a:endParaRPr/>
          </a:p>
        </p:txBody>
      </p:sp>
      <p:sp>
        <p:nvSpPr>
          <p:cNvPr id="238" name="Google Shape;238;p29"/>
          <p:cNvSpPr txBox="1">
            <a:spLocks noGrp="1"/>
          </p:cNvSpPr>
          <p:nvPr>
            <p:ph type="body" idx="1"/>
          </p:nvPr>
        </p:nvSpPr>
        <p:spPr>
          <a:xfrm>
            <a:off x="457200" y="1349078"/>
            <a:ext cx="7950900" cy="152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A core part of AI (depending on the tool being used) is knowing how to engage with it. Criticality in the creation and application of prompts to get the best out of an AI tool is often taught.</a:t>
            </a:r>
            <a:endParaRPr sz="2000">
              <a:latin typeface="Arial"/>
              <a:ea typeface="Arial"/>
              <a:cs typeface="Arial"/>
              <a:sym typeface="Arial"/>
            </a:endParaRPr>
          </a:p>
          <a:p>
            <a:pPr marL="0" lvl="0" indent="0" algn="l" rtl="0">
              <a:lnSpc>
                <a:spcPct val="150000"/>
              </a:lnSpc>
              <a:spcBef>
                <a:spcPts val="0"/>
              </a:spcBef>
              <a:spcAft>
                <a:spcPts val="0"/>
              </a:spcAft>
              <a:buNone/>
            </a:pPr>
            <a:endParaRPr sz="2000">
              <a:latin typeface="Arial"/>
              <a:ea typeface="Arial"/>
              <a:cs typeface="Arial"/>
              <a:sym typeface="Arial"/>
            </a:endParaRPr>
          </a:p>
        </p:txBody>
      </p:sp>
      <p:grpSp>
        <p:nvGrpSpPr>
          <p:cNvPr id="239" name="Google Shape;239;p29" descr="Headline: context&#10;&#10;Text: Define the context of the task. Who is asking the questions and why?&#10;"/>
          <p:cNvGrpSpPr/>
          <p:nvPr/>
        </p:nvGrpSpPr>
        <p:grpSpPr>
          <a:xfrm>
            <a:off x="76200" y="3048107"/>
            <a:ext cx="2214600" cy="1906639"/>
            <a:chOff x="0" y="1189989"/>
            <a:chExt cx="2214600" cy="1906639"/>
          </a:xfrm>
        </p:grpSpPr>
        <p:sp>
          <p:nvSpPr>
            <p:cNvPr id="240" name="Google Shape;240;p29"/>
            <p:cNvSpPr/>
            <p:nvPr/>
          </p:nvSpPr>
          <p:spPr>
            <a:xfrm>
              <a:off x="0" y="1189989"/>
              <a:ext cx="2214600" cy="669000"/>
            </a:xfrm>
            <a:prstGeom prst="homePlate">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dirty="0">
                  <a:solidFill>
                    <a:srgbClr val="FFFFFF"/>
                  </a:solidFill>
                </a:rPr>
                <a:t>CONTEXT</a:t>
              </a:r>
              <a:endParaRPr sz="1300" dirty="0">
                <a:solidFill>
                  <a:srgbClr val="FFFFFF"/>
                </a:solidFill>
              </a:endParaRPr>
            </a:p>
          </p:txBody>
        </p:sp>
        <p:sp>
          <p:nvSpPr>
            <p:cNvPr id="241" name="Google Shape;241;p29" descr="Headline: context&#10;&#10;Text: Define the context of the task. Who is asking the questions and why?&#10;"/>
            <p:cNvSpPr txBox="1"/>
            <p:nvPr/>
          </p:nvSpPr>
          <p:spPr>
            <a:xfrm>
              <a:off x="295050" y="2057128"/>
              <a:ext cx="1624500" cy="10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Define the context of the task. Who is asking the questions and why?</a:t>
              </a:r>
              <a:endParaRPr sz="1100" dirty="0"/>
            </a:p>
          </p:txBody>
        </p:sp>
      </p:grpSp>
      <p:grpSp>
        <p:nvGrpSpPr>
          <p:cNvPr id="242" name="Google Shape;242;p29" descr="Detail the specific task that is required giving as much information but not instruction&#10;"/>
          <p:cNvGrpSpPr/>
          <p:nvPr/>
        </p:nvGrpSpPr>
        <p:grpSpPr>
          <a:xfrm>
            <a:off x="1914525" y="3047893"/>
            <a:ext cx="2064000" cy="2078754"/>
            <a:chOff x="1838325" y="1189775"/>
            <a:chExt cx="2064000" cy="2078754"/>
          </a:xfrm>
        </p:grpSpPr>
        <p:sp>
          <p:nvSpPr>
            <p:cNvPr id="243" name="Google Shape;243;p29"/>
            <p:cNvSpPr/>
            <p:nvPr/>
          </p:nvSpPr>
          <p:spPr>
            <a:xfrm>
              <a:off x="1838325"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rPr>
                <a:t>TASK</a:t>
              </a:r>
              <a:endParaRPr sz="1300">
                <a:solidFill>
                  <a:srgbClr val="FFFFFF"/>
                </a:solidFill>
              </a:endParaRPr>
            </a:p>
          </p:txBody>
        </p:sp>
        <p:sp>
          <p:nvSpPr>
            <p:cNvPr id="244" name="Google Shape;244;p29" descr="Headline: Task&#10;&#10;Text: Detail the specific task that is required giving as much information but not instruction"/>
            <p:cNvSpPr txBox="1"/>
            <p:nvPr/>
          </p:nvSpPr>
          <p:spPr>
            <a:xfrm>
              <a:off x="2017250" y="2057129"/>
              <a:ext cx="1624500" cy="121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Detail the specific task that is required giving as much information but not instruction</a:t>
              </a:r>
              <a:endParaRPr sz="1100" dirty="0"/>
            </a:p>
          </p:txBody>
        </p:sp>
      </p:grpSp>
      <p:grpSp>
        <p:nvGrpSpPr>
          <p:cNvPr id="245" name="Google Shape;245;p29" descr="This is the complex part - generate detailed instructions to get the right output.&#10;"/>
          <p:cNvGrpSpPr/>
          <p:nvPr/>
        </p:nvGrpSpPr>
        <p:grpSpPr>
          <a:xfrm>
            <a:off x="3592950" y="3047893"/>
            <a:ext cx="2064000" cy="1906853"/>
            <a:chOff x="3516750" y="1189775"/>
            <a:chExt cx="2064000" cy="1906853"/>
          </a:xfrm>
        </p:grpSpPr>
        <p:sp>
          <p:nvSpPr>
            <p:cNvPr id="246" name="Google Shape;246;p29"/>
            <p:cNvSpPr/>
            <p:nvPr/>
          </p:nvSpPr>
          <p:spPr>
            <a:xfrm>
              <a:off x="3516750"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dirty="0">
                  <a:solidFill>
                    <a:srgbClr val="FFFFFF"/>
                  </a:solidFill>
                </a:rPr>
                <a:t>INSTRUCTION</a:t>
              </a:r>
              <a:endParaRPr sz="1300" dirty="0">
                <a:solidFill>
                  <a:srgbClr val="FFFFFF"/>
                </a:solidFill>
              </a:endParaRPr>
            </a:p>
          </p:txBody>
        </p:sp>
        <p:sp>
          <p:nvSpPr>
            <p:cNvPr id="247" name="Google Shape;247;p29" descr="Headline: Instruction&#10;&#10;Text: This is the complex part - generate detailed instructions to get the right output.&#10;"/>
            <p:cNvSpPr txBox="1"/>
            <p:nvPr/>
          </p:nvSpPr>
          <p:spPr>
            <a:xfrm>
              <a:off x="3739450" y="2057128"/>
              <a:ext cx="1624500" cy="10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This is the complex part - generate detailed instructions to get the right output.</a:t>
              </a:r>
              <a:endParaRPr sz="1100" dirty="0"/>
            </a:p>
          </p:txBody>
        </p:sp>
      </p:grpSp>
      <p:grpSp>
        <p:nvGrpSpPr>
          <p:cNvPr id="251" name="Google Shape;251;p29" descr="What do you want it to produce? What format? Size? Type of audience? &#10;"/>
          <p:cNvGrpSpPr/>
          <p:nvPr/>
        </p:nvGrpSpPr>
        <p:grpSpPr>
          <a:xfrm>
            <a:off x="5271550" y="3047893"/>
            <a:ext cx="2064000" cy="2078754"/>
            <a:chOff x="5195350" y="1189775"/>
            <a:chExt cx="2064000" cy="2078754"/>
          </a:xfrm>
        </p:grpSpPr>
        <p:sp>
          <p:nvSpPr>
            <p:cNvPr id="252" name="Google Shape;252;p29"/>
            <p:cNvSpPr/>
            <p:nvPr/>
          </p:nvSpPr>
          <p:spPr>
            <a:xfrm>
              <a:off x="5195350"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rPr>
                <a:t>OUTPUT</a:t>
              </a:r>
              <a:endParaRPr sz="1300">
                <a:solidFill>
                  <a:srgbClr val="FFFFFF"/>
                </a:solidFill>
              </a:endParaRPr>
            </a:p>
          </p:txBody>
        </p:sp>
        <p:sp>
          <p:nvSpPr>
            <p:cNvPr id="253" name="Google Shape;253;p29" descr="Headline: output&#10;&#10;Text: What do you want it to produce? What format? Size? Type of audience? &#10;"/>
            <p:cNvSpPr txBox="1"/>
            <p:nvPr/>
          </p:nvSpPr>
          <p:spPr>
            <a:xfrm>
              <a:off x="5461650" y="2057129"/>
              <a:ext cx="1624500" cy="121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What do you want it to produce? What format? Size? Type of audience? </a:t>
              </a:r>
              <a:endParaRPr sz="1100" dirty="0"/>
            </a:p>
          </p:txBody>
        </p:sp>
      </p:grpSp>
      <p:grpSp>
        <p:nvGrpSpPr>
          <p:cNvPr id="248" name="Google Shape;248;p29" descr="Refine the outputs by updating. Remember, what is the worst that can happen?&#10;"/>
          <p:cNvGrpSpPr/>
          <p:nvPr/>
        </p:nvGrpSpPr>
        <p:grpSpPr>
          <a:xfrm>
            <a:off x="6950225" y="3047893"/>
            <a:ext cx="2064000" cy="1892453"/>
            <a:chOff x="6874025" y="1189775"/>
            <a:chExt cx="2064000" cy="1892453"/>
          </a:xfrm>
        </p:grpSpPr>
        <p:sp>
          <p:nvSpPr>
            <p:cNvPr id="249" name="Google Shape;249;p29"/>
            <p:cNvSpPr/>
            <p:nvPr/>
          </p:nvSpPr>
          <p:spPr>
            <a:xfrm>
              <a:off x="6874025"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rPr>
                <a:t>REFINE</a:t>
              </a:r>
              <a:endParaRPr sz="1300">
                <a:solidFill>
                  <a:srgbClr val="FFFFFF"/>
                </a:solidFill>
              </a:endParaRPr>
            </a:p>
          </p:txBody>
        </p:sp>
        <p:sp>
          <p:nvSpPr>
            <p:cNvPr id="250" name="Google Shape;250;p29" descr="Headline: Refine&#10;&#10;Text: Refine the outputs by updating. Remember, what is the worst that can happen?&#10;"/>
            <p:cNvSpPr txBox="1"/>
            <p:nvPr/>
          </p:nvSpPr>
          <p:spPr>
            <a:xfrm>
              <a:off x="7183850" y="2057128"/>
              <a:ext cx="1624500" cy="10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Refine the outputs by updating. Remember, what is the worst that can happen?</a:t>
              </a:r>
              <a:endParaRPr sz="1100" dirty="0"/>
            </a:p>
          </p:txBody>
        </p:sp>
      </p:grpSp>
      <p:pic>
        <p:nvPicPr>
          <p:cNvPr id="254" name="Google Shape;254;p29"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AI and teaching (2)</a:t>
            </a:r>
            <a:endParaRPr dirty="0"/>
          </a:p>
        </p:txBody>
      </p:sp>
      <p:pic>
        <p:nvPicPr>
          <p:cNvPr id="260" name="Google Shape;260;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261" name="Google Shape;261;p30"/>
          <p:cNvSpPr/>
          <p:nvPr/>
        </p:nvSpPr>
        <p:spPr>
          <a:xfrm>
            <a:off x="542575" y="1282375"/>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t>Give students a task and let them try any AI tool to complete it. Reflect on their experiences in  a class discussion</a:t>
            </a:r>
            <a:endParaRPr sz="1200" dirty="0"/>
          </a:p>
        </p:txBody>
      </p:sp>
      <p:sp>
        <p:nvSpPr>
          <p:cNvPr id="262" name="Google Shape;262;p30"/>
          <p:cNvSpPr/>
          <p:nvPr/>
        </p:nvSpPr>
        <p:spPr>
          <a:xfrm>
            <a:off x="2708475" y="1282375"/>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Use AI to generate text and then ask students to grade it using the module marking scheme</a:t>
            </a:r>
            <a:endParaRPr sz="1200"/>
          </a:p>
        </p:txBody>
      </p:sp>
      <p:sp>
        <p:nvSpPr>
          <p:cNvPr id="263" name="Google Shape;263;p30"/>
          <p:cNvSpPr/>
          <p:nvPr/>
        </p:nvSpPr>
        <p:spPr>
          <a:xfrm>
            <a:off x="4874375" y="1282375"/>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t>Use AI to generate formative MCQs and upload these into your VLE. Check with the DPO first</a:t>
            </a:r>
            <a:endParaRPr sz="1200" dirty="0"/>
          </a:p>
        </p:txBody>
      </p:sp>
      <p:sp>
        <p:nvSpPr>
          <p:cNvPr id="264" name="Google Shape;264;p30"/>
          <p:cNvSpPr/>
          <p:nvPr/>
        </p:nvSpPr>
        <p:spPr>
          <a:xfrm>
            <a:off x="7040275" y="1282375"/>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Battle of the AIs. In groups ask them to complete a task using a specific AI tool. Discuss</a:t>
            </a:r>
            <a:r>
              <a:rPr lang="en-GB" sz="1200" dirty="0">
                <a:solidFill>
                  <a:schemeClr val="lt1"/>
                </a:solidFill>
              </a:rPr>
              <a:t> and compare outputs</a:t>
            </a:r>
            <a:endParaRPr lang="en-US" sz="1200" dirty="0">
              <a:solidFill>
                <a:schemeClr val="lt1"/>
              </a:solidFill>
            </a:endParaRPr>
          </a:p>
        </p:txBody>
      </p:sp>
      <p:sp>
        <p:nvSpPr>
          <p:cNvPr id="265" name="Google Shape;265;p30"/>
          <p:cNvSpPr/>
          <p:nvPr/>
        </p:nvSpPr>
        <p:spPr>
          <a:xfrm>
            <a:off x="542575" y="27167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Generate AI referenced text and ask students to explore the references. How many of the references are real?</a:t>
            </a:r>
            <a:endParaRPr sz="1200" dirty="0">
              <a:solidFill>
                <a:schemeClr val="tx1"/>
              </a:solidFill>
            </a:endParaRPr>
          </a:p>
        </p:txBody>
      </p:sp>
      <p:sp>
        <p:nvSpPr>
          <p:cNvPr id="266" name="Google Shape;266;p30"/>
          <p:cNvSpPr/>
          <p:nvPr/>
        </p:nvSpPr>
        <p:spPr>
          <a:xfrm>
            <a:off x="2708475" y="27167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Use AI to generate a series of revision flash cards - ask students to create their own and share</a:t>
            </a:r>
            <a:endParaRPr sz="1200"/>
          </a:p>
        </p:txBody>
      </p:sp>
      <p:sp>
        <p:nvSpPr>
          <p:cNvPr id="267" name="Google Shape;267;p30"/>
          <p:cNvSpPr/>
          <p:nvPr/>
        </p:nvSpPr>
        <p:spPr>
          <a:xfrm>
            <a:off x="4874375" y="27167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Give students a question and to use AI to tutor them in answering. Then write a 100 word summary with AI. Swap and mark</a:t>
            </a:r>
            <a:endParaRPr lang="en-US" sz="1200" dirty="0">
              <a:solidFill>
                <a:schemeClr val="tx1"/>
              </a:solidFill>
            </a:endParaRPr>
          </a:p>
        </p:txBody>
      </p:sp>
      <p:sp>
        <p:nvSpPr>
          <p:cNvPr id="268" name="Google Shape;268;p30"/>
          <p:cNvSpPr/>
          <p:nvPr/>
        </p:nvSpPr>
        <p:spPr>
          <a:xfrm>
            <a:off x="7040275" y="27167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Ask students to use an AI image generator to best meet a required output. Reflect on the process </a:t>
            </a:r>
            <a:endParaRPr sz="1200"/>
          </a:p>
        </p:txBody>
      </p:sp>
      <p:sp>
        <p:nvSpPr>
          <p:cNvPr id="269" name="Google Shape;269;p30"/>
          <p:cNvSpPr/>
          <p:nvPr/>
        </p:nvSpPr>
        <p:spPr>
          <a:xfrm>
            <a:off x="542575" y="41882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Students to put AI text into a chat tool and ask it to refine the language. Compare and contrast noting the changes and reflect on these</a:t>
            </a:r>
            <a:endParaRPr lang="en-US" sz="1200">
              <a:solidFill>
                <a:srgbClr val="FF0000"/>
              </a:solidFill>
            </a:endParaRPr>
          </a:p>
        </p:txBody>
      </p:sp>
      <p:sp>
        <p:nvSpPr>
          <p:cNvPr id="270" name="Google Shape;270;p30"/>
          <p:cNvSpPr/>
          <p:nvPr/>
        </p:nvSpPr>
        <p:spPr>
          <a:xfrm>
            <a:off x="2708475" y="41882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Ask students to paste in some assessment feedback they have received and ask for suggestions on how to use it</a:t>
            </a:r>
            <a:endParaRPr sz="1200" dirty="0">
              <a:solidFill>
                <a:schemeClr val="tx1"/>
              </a:solidFill>
            </a:endParaRPr>
          </a:p>
        </p:txBody>
      </p:sp>
      <p:sp>
        <p:nvSpPr>
          <p:cNvPr id="271" name="Google Shape;271;p30"/>
          <p:cNvSpPr/>
          <p:nvPr/>
        </p:nvSpPr>
        <p:spPr>
          <a:xfrm>
            <a:off x="4874375" y="41882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Give students some data and a set of questions to answer. Use AI to address the questions and then critically evaluate the outputs</a:t>
            </a:r>
            <a:endParaRPr sz="1200"/>
          </a:p>
        </p:txBody>
      </p:sp>
      <p:sp>
        <p:nvSpPr>
          <p:cNvPr id="272" name="Google Shape;272;p30"/>
          <p:cNvSpPr/>
          <p:nvPr/>
        </p:nvSpPr>
        <p:spPr>
          <a:xfrm>
            <a:off x="7040275" y="41882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Use an AI tool to create an animation/video/code in response to a subject (get DPO permission). Share as a library with the class</a:t>
            </a:r>
            <a:endParaRPr sz="1200" dirty="0">
              <a:solidFill>
                <a:schemeClr val="tx1"/>
              </a:solidFill>
            </a:endParaRPr>
          </a:p>
        </p:txBody>
      </p:sp>
      <p:pic>
        <p:nvPicPr>
          <p:cNvPr id="273" name="Google Shape;273;p30"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Learning Outcomes</a:t>
            </a:r>
            <a:endParaRPr>
              <a:latin typeface="Arial"/>
              <a:ea typeface="Arial"/>
              <a:cs typeface="Arial"/>
              <a:sym typeface="Arial"/>
            </a:endParaRPr>
          </a:p>
        </p:txBody>
      </p:sp>
      <p:sp>
        <p:nvSpPr>
          <p:cNvPr id="92" name="Google Shape;92;p13"/>
          <p:cNvSpPr txBox="1">
            <a:spLocks noGrp="1"/>
          </p:cNvSpPr>
          <p:nvPr>
            <p:ph type="body" idx="1"/>
          </p:nvPr>
        </p:nvSpPr>
        <p:spPr>
          <a:xfrm>
            <a:off x="457200" y="1135197"/>
            <a:ext cx="8229600" cy="3633000"/>
          </a:xfrm>
          <a:prstGeom prst="rect">
            <a:avLst/>
          </a:prstGeom>
          <a:noFill/>
          <a:ln>
            <a:noFill/>
          </a:ln>
        </p:spPr>
        <p:txBody>
          <a:bodyPr spcFirstLastPara="1" wrap="square" lIns="91425" tIns="45700" rIns="91425" bIns="45700" anchor="t" anchorCtr="0">
            <a:noAutofit/>
          </a:bodyPr>
          <a:lstStyle/>
          <a:p>
            <a:pPr>
              <a:lnSpc>
                <a:spcPct val="150000"/>
              </a:lnSpc>
              <a:buAutoNum type="arabicPeriod"/>
            </a:pPr>
            <a:r>
              <a:rPr lang="en-GB" sz="2000" dirty="0">
                <a:latin typeface="Arial"/>
                <a:ea typeface="Arial"/>
                <a:cs typeface="Arial"/>
                <a:sym typeface="Arial"/>
              </a:rPr>
              <a:t>Understand the fundamental concepts of Gen AI and its applications in education.</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Explore how Gen AI can enhance learning, teaching, and assessment.</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Discuss strategies for maintaining academic integrity when using Gen AI in assessment.</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Develop rubrics to assess Gen AI-assisted student work.</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Identify ways to guide students in the ethical and creative use of Gen AI tools.</a:t>
            </a:r>
            <a:endParaRPr sz="2000" dirty="0">
              <a:latin typeface="Arial"/>
              <a:ea typeface="Arial"/>
              <a:cs typeface="Arial"/>
              <a:sym typeface="Arial"/>
            </a:endParaRPr>
          </a:p>
        </p:txBody>
      </p:sp>
      <p:pic>
        <p:nvPicPr>
          <p:cNvPr id="93" name="Google Shape;93;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5967566"/>
            <a:ext cx="1940174" cy="435450"/>
          </a:xfrm>
          <a:prstGeom prst="rect">
            <a:avLst/>
          </a:prstGeom>
          <a:noFill/>
          <a:ln>
            <a:noFill/>
          </a:ln>
        </p:spPr>
      </p:pic>
      <p:pic>
        <p:nvPicPr>
          <p:cNvPr id="94" name="Google Shape;94;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657600" y="5728091"/>
            <a:ext cx="914400" cy="914400"/>
          </a:xfrm>
          <a:prstGeom prst="rect">
            <a:avLst/>
          </a:prstGeom>
          <a:noFill/>
          <a:ln>
            <a:noFill/>
          </a:ln>
        </p:spPr>
      </p:pic>
      <p:sp>
        <p:nvSpPr>
          <p:cNvPr id="95" name="Google Shape;95;p13">
            <a:extLst>
              <a:ext uri="{C183D7F6-B498-43B3-948B-1728B52AA6E4}">
                <adec:decorative xmlns:adec="http://schemas.microsoft.com/office/drawing/2017/decorative" val="1"/>
              </a:ext>
            </a:extLst>
          </p:cNvPr>
          <p:cNvSpPr txBox="1"/>
          <p:nvPr/>
        </p:nvSpPr>
        <p:spPr>
          <a:xfrm>
            <a:off x="3404509" y="6531129"/>
            <a:ext cx="14205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96" name="Google Shape;96;p13"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a:latin typeface="Arial"/>
                <a:ea typeface="Arial"/>
                <a:cs typeface="Arial"/>
                <a:sym typeface="Arial"/>
              </a:rPr>
              <a:t>BSU suggestions on AI</a:t>
            </a:r>
            <a:endParaRPr b="1">
              <a:latin typeface="Arial"/>
              <a:ea typeface="Arial"/>
              <a:cs typeface="Arial"/>
              <a:sym typeface="Arial"/>
            </a:endParaRPr>
          </a:p>
        </p:txBody>
      </p:sp>
      <p:pic>
        <p:nvPicPr>
          <p:cNvPr id="279" name="Google Shape;279;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81" name="Google Shape;281;p31" descr="How to use GenAI ethically." title="Using GenAI Ethically">
            <a:hlinkClick r:id="rId4"/>
          </p:cNvPr>
          <p:cNvPicPr preferRelativeResize="0"/>
          <p:nvPr/>
        </p:nvPicPr>
        <p:blipFill>
          <a:blip r:embed="rId5">
            <a:alphaModFix/>
          </a:blip>
          <a:stretch>
            <a:fillRect/>
          </a:stretch>
        </p:blipFill>
        <p:spPr>
          <a:xfrm>
            <a:off x="594108" y="2117775"/>
            <a:ext cx="5379066" cy="3025725"/>
          </a:xfrm>
          <a:prstGeom prst="rect">
            <a:avLst/>
          </a:prstGeom>
          <a:noFill/>
          <a:ln>
            <a:noFill/>
          </a:ln>
        </p:spPr>
      </p:pic>
      <p:sp>
        <p:nvSpPr>
          <p:cNvPr id="280" name="Google Shape;280;p31"/>
          <p:cNvSpPr txBox="1">
            <a:spLocks noGrp="1"/>
          </p:cNvSpPr>
          <p:nvPr>
            <p:ph type="body" idx="1"/>
          </p:nvPr>
        </p:nvSpPr>
        <p:spPr>
          <a:xfrm>
            <a:off x="6279425" y="2500350"/>
            <a:ext cx="2540400" cy="2220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None/>
            </a:pPr>
            <a:r>
              <a:rPr lang="en-GB" sz="2000">
                <a:latin typeface="Arial"/>
                <a:ea typeface="Arial"/>
                <a:cs typeface="Arial"/>
                <a:sym typeface="Arial"/>
              </a:rPr>
              <a:t>This is a BSU student video on examples how AI tools can be used ethical as part of student activities. </a:t>
            </a:r>
            <a:endParaRPr sz="2000">
              <a:latin typeface="Arial"/>
              <a:ea typeface="Arial"/>
              <a:cs typeface="Arial"/>
              <a:sym typeface="Arial"/>
            </a:endParaRPr>
          </a:p>
        </p:txBody>
      </p:sp>
      <p:pic>
        <p:nvPicPr>
          <p:cNvPr id="282" name="Google Shape;282;p31"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assessment (1)</a:t>
            </a:r>
            <a:endParaRPr b="1" dirty="0">
              <a:latin typeface="Arial"/>
              <a:ea typeface="Arial"/>
              <a:cs typeface="Arial"/>
              <a:sym typeface="Arial"/>
            </a:endParaRPr>
          </a:p>
        </p:txBody>
      </p:sp>
      <p:sp>
        <p:nvSpPr>
          <p:cNvPr id="288" name="Google Shape;288;p32"/>
          <p:cNvSpPr txBox="1">
            <a:spLocks noGrp="1"/>
          </p:cNvSpPr>
          <p:nvPr>
            <p:ph type="body" idx="1"/>
          </p:nvPr>
        </p:nvSpPr>
        <p:spPr>
          <a:xfrm>
            <a:off x="457200" y="1502681"/>
            <a:ext cx="7950900" cy="3592800"/>
          </a:xfrm>
          <a:prstGeom prst="rect">
            <a:avLst/>
          </a:prstGeom>
          <a:noFill/>
          <a:ln>
            <a:noFill/>
          </a:ln>
        </p:spPr>
        <p:txBody>
          <a:bodyPr spcFirstLastPara="1" wrap="square" lIns="91425" tIns="45700" rIns="91425" bIns="45700" anchor="t" anchorCtr="0">
            <a:noAutofit/>
          </a:bodyPr>
          <a:lstStyle/>
          <a:p>
            <a:pPr marL="457200" lvl="0" indent="-419100" algn="l" rtl="0">
              <a:lnSpc>
                <a:spcPct val="150000"/>
              </a:lnSpc>
              <a:spcBef>
                <a:spcPts val="0"/>
              </a:spcBef>
              <a:spcAft>
                <a:spcPts val="0"/>
              </a:spcAft>
              <a:buSzPts val="1600"/>
              <a:buChar char="●"/>
            </a:pPr>
            <a:r>
              <a:rPr lang="en-GB" sz="1600" dirty="0">
                <a:latin typeface="Arial"/>
                <a:ea typeface="Arial"/>
                <a:cs typeface="Arial"/>
                <a:sym typeface="Arial"/>
              </a:rPr>
              <a:t>This is a large area of focus for all institutions as it can have significant impact at the student, staff, institutional and sector level. </a:t>
            </a:r>
            <a:endParaRPr sz="1600" dirty="0">
              <a:latin typeface="Arial"/>
              <a:ea typeface="Arial"/>
              <a:cs typeface="Arial"/>
              <a:sym typeface="Arial"/>
            </a:endParaRPr>
          </a:p>
          <a:p>
            <a:pPr lvl="0" indent="-419100" algn="l">
              <a:lnSpc>
                <a:spcPct val="150000"/>
              </a:lnSpc>
              <a:spcBef>
                <a:spcPts val="0"/>
              </a:spcBef>
              <a:spcAft>
                <a:spcPts val="0"/>
              </a:spcAft>
              <a:buSzPts val="1600"/>
              <a:buChar char="●"/>
            </a:pPr>
            <a:endParaRPr lang="en-GB" sz="1400" b="1" dirty="0">
              <a:latin typeface="Arial"/>
              <a:ea typeface="Arial"/>
              <a:cs typeface="Arial"/>
            </a:endParaRPr>
          </a:p>
          <a:p>
            <a:pPr marL="0" indent="0">
              <a:lnSpc>
                <a:spcPct val="150000"/>
              </a:lnSpc>
              <a:spcBef>
                <a:spcPts val="0"/>
              </a:spcBef>
              <a:buNone/>
            </a:pPr>
            <a:endParaRPr lang="en-US" sz="1600">
              <a:latin typeface="Arial"/>
              <a:ea typeface="Arial"/>
              <a:cs typeface="Arial"/>
            </a:endParaRPr>
          </a:p>
        </p:txBody>
      </p:sp>
      <p:pic>
        <p:nvPicPr>
          <p:cNvPr id="289" name="Google Shape;289;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graphicFrame>
        <p:nvGraphicFramePr>
          <p:cNvPr id="291" name="Google Shape;291;p32"/>
          <p:cNvGraphicFramePr/>
          <p:nvPr>
            <p:extLst>
              <p:ext uri="{D42A27DB-BD31-4B8C-83A1-F6EECF244321}">
                <p14:modId xmlns:p14="http://schemas.microsoft.com/office/powerpoint/2010/main" val="2033816655"/>
              </p:ext>
            </p:extLst>
          </p:nvPr>
        </p:nvGraphicFramePr>
        <p:xfrm>
          <a:off x="458846" y="2474234"/>
          <a:ext cx="8229599" cy="3255984"/>
        </p:xfrm>
        <a:graphic>
          <a:graphicData uri="http://schemas.openxmlformats.org/drawingml/2006/table">
            <a:tbl>
              <a:tblPr firstRow="1">
                <a:noFill/>
                <a:tableStyleId>{DB726827-D0BD-4C02-958F-BDC0CF15C3B7}</a:tableStyleId>
              </a:tblPr>
              <a:tblGrid>
                <a:gridCol w="1221950">
                  <a:extLst>
                    <a:ext uri="{9D8B030D-6E8A-4147-A177-3AD203B41FA5}">
                      <a16:colId xmlns:a16="http://schemas.microsoft.com/office/drawing/2014/main" val="20000"/>
                    </a:ext>
                  </a:extLst>
                </a:gridCol>
                <a:gridCol w="7007649">
                  <a:extLst>
                    <a:ext uri="{9D8B030D-6E8A-4147-A177-3AD203B41FA5}">
                      <a16:colId xmlns:a16="http://schemas.microsoft.com/office/drawing/2014/main" val="20001"/>
                    </a:ext>
                  </a:extLst>
                </a:gridCol>
              </a:tblGrid>
              <a:tr h="604344">
                <a:tc>
                  <a:txBody>
                    <a:bodyPr/>
                    <a:lstStyle/>
                    <a:p>
                      <a:pPr marL="0" lvl="0" indent="0" algn="l">
                        <a:spcBef>
                          <a:spcPts val="0"/>
                        </a:spcBef>
                        <a:spcAft>
                          <a:spcPts val="0"/>
                        </a:spcAft>
                        <a:buNone/>
                      </a:pPr>
                      <a:endParaRPr lang="en-US" dirty="0"/>
                    </a:p>
                  </a:txBody>
                  <a:tcPr marL="91425" marR="91425" marT="91425" marB="91425">
                    <a:lnL w="9525" cap="flat" cmpd="sng">
                      <a:solidFill>
                        <a:srgbClr val="888888"/>
                      </a:solidFill>
                      <a:prstDash val="solid"/>
                      <a:round/>
                      <a:headEnd type="none" w="sm" len="sm"/>
                      <a:tailEnd type="none" w="sm" len="sm"/>
                    </a:lnL>
                    <a:lnR w="9525" cap="flat" cmpd="sng" algn="ctr">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55929039"/>
                  </a:ext>
                </a:extLst>
              </a:tr>
              <a:tr h="604344">
                <a:tc>
                  <a:txBody>
                    <a:bodyPr/>
                    <a:lstStyle/>
                    <a:p>
                      <a:pPr marL="0" lvl="0" indent="0" algn="l">
                        <a:spcBef>
                          <a:spcPts val="0"/>
                        </a:spcBef>
                        <a:spcAft>
                          <a:spcPts val="0"/>
                        </a:spcAft>
                        <a:buNone/>
                      </a:pPr>
                      <a:r>
                        <a:rPr lang="en-GB" sz="1400" b="1" i="0" u="none" strike="noStrike" noProof="0" dirty="0">
                          <a:solidFill>
                            <a:srgbClr val="000000"/>
                          </a:solidFill>
                          <a:latin typeface="Arial"/>
                        </a:rPr>
                        <a:t>Student</a:t>
                      </a:r>
                      <a:endParaRPr lang="en-US" dirty="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b="1" dirty="0"/>
                        <a:t>Intentionally or unintentionally</a:t>
                      </a:r>
                      <a:r>
                        <a:rPr lang="en-GB" dirty="0"/>
                        <a:t> pass an assessment, receive a higher grade without knowing the module content. OR students who did not use AI feel disenfranchised.</a:t>
                      </a:r>
                      <a:endParaRPr dirty="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0"/>
                  </a:ext>
                </a:extLst>
              </a:tr>
              <a:tr h="745184">
                <a:tc>
                  <a:txBody>
                    <a:bodyPr/>
                    <a:lstStyle/>
                    <a:p>
                      <a:pPr marL="0" lvl="0" indent="0" algn="l" rtl="0">
                        <a:spcBef>
                          <a:spcPts val="0"/>
                        </a:spcBef>
                        <a:spcAft>
                          <a:spcPts val="0"/>
                        </a:spcAft>
                        <a:buNone/>
                      </a:pPr>
                      <a:r>
                        <a:rPr lang="en-GB" b="1" dirty="0"/>
                        <a:t>Staff</a:t>
                      </a:r>
                      <a:endParaRPr b="1" dirty="0"/>
                    </a:p>
                  </a:txBody>
                  <a:tcPr marL="91425" marR="91425" marT="91425" marB="91425">
                    <a:lnL w="9525" cap="flat" cmpd="sng">
                      <a:solidFill>
                        <a:srgbClr val="888888"/>
                      </a:solidFill>
                      <a:prstDash val="solid"/>
                      <a:round/>
                      <a:headEnd type="none" w="sm" len="sm"/>
                      <a:tailEnd type="none" w="sm" len="sm"/>
                    </a:lnL>
                    <a:lnR w="9525" cap="flat" cmpd="sng" algn="ctr">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dirty="0"/>
                        <a:t>Graded assessments made by AI (not a good use of time) or put the institution at risk for not safeguarding standards. Need to </a:t>
                      </a:r>
                      <a:r>
                        <a:rPr lang="en-GB" b="1" dirty="0"/>
                        <a:t>design authentic assessment</a:t>
                      </a:r>
                      <a:r>
                        <a:rPr lang="en-GB" dirty="0"/>
                        <a:t> whereby there is confidence the work is that of the student.</a:t>
                      </a: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1"/>
                  </a:ext>
                </a:extLst>
              </a:tr>
              <a:tr h="552879">
                <a:tc>
                  <a:txBody>
                    <a:bodyPr/>
                    <a:lstStyle/>
                    <a:p>
                      <a:pPr marL="0" lvl="0" indent="0" algn="l" rtl="0">
                        <a:spcBef>
                          <a:spcPts val="0"/>
                        </a:spcBef>
                        <a:spcAft>
                          <a:spcPts val="0"/>
                        </a:spcAft>
                        <a:buNone/>
                      </a:pPr>
                      <a:r>
                        <a:rPr lang="en-GB" b="1" dirty="0"/>
                        <a:t>Institutional</a:t>
                      </a:r>
                      <a:endParaRPr b="1" dirty="0"/>
                    </a:p>
                  </a:txBody>
                  <a:tcPr marL="91425" marR="91425" marT="91425" marB="91425">
                    <a:lnL w="9525" cap="flat" cmpd="sng">
                      <a:solidFill>
                        <a:srgbClr val="888888"/>
                      </a:solidFill>
                      <a:prstDash val="solid"/>
                      <a:round/>
                      <a:headEnd type="none" w="sm" len="sm"/>
                      <a:tailEnd type="none" w="sm" len="sm"/>
                    </a:lnL>
                    <a:lnR w="9525" cap="flat" cmpd="sng" algn="ctr">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dirty="0"/>
                        <a:t>Worst case, </a:t>
                      </a:r>
                      <a:r>
                        <a:rPr lang="en-GB" dirty="0" err="1"/>
                        <a:t>OfS</a:t>
                      </a:r>
                      <a:r>
                        <a:rPr lang="en-GB" dirty="0"/>
                        <a:t> and other external involvement for not protecting standards and wrongly giving awards.</a:t>
                      </a:r>
                      <a:r>
                        <a:rPr lang="en-GB" b="1" dirty="0"/>
                        <a:t> Loss of degree awarding powers and reputation damage</a:t>
                      </a:r>
                      <a:r>
                        <a:rPr lang="en-GB" dirty="0"/>
                        <a:t>.</a:t>
                      </a: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lgn="ctr">
                      <a:solidFill>
                        <a:srgbClr val="888888"/>
                      </a:solidFill>
                      <a:prstDash val="solid"/>
                      <a:round/>
                      <a:headEnd type="none" w="sm" len="sm"/>
                      <a:tailEnd type="none" w="sm" len="sm"/>
                    </a:lnB>
                    <a:noFill/>
                  </a:tcPr>
                </a:tc>
                <a:extLst>
                  <a:ext uri="{0D108BD9-81ED-4DB2-BD59-A6C34878D82A}">
                    <a16:rowId xmlns:a16="http://schemas.microsoft.com/office/drawing/2014/main" val="10002"/>
                  </a:ext>
                </a:extLst>
              </a:tr>
              <a:tr h="552879">
                <a:tc>
                  <a:txBody>
                    <a:bodyPr/>
                    <a:lstStyle/>
                    <a:p>
                      <a:pPr marL="0" lvl="0" indent="0" algn="l" rtl="0">
                        <a:spcBef>
                          <a:spcPts val="0"/>
                        </a:spcBef>
                        <a:spcAft>
                          <a:spcPts val="0"/>
                        </a:spcAft>
                        <a:buNone/>
                      </a:pPr>
                      <a:r>
                        <a:rPr lang="en-GB" b="1" dirty="0"/>
                        <a:t>Sector</a:t>
                      </a:r>
                      <a:endParaRPr b="1" dirty="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dirty="0"/>
                        <a:t>Graduates in the workplace not knowing what they are doing and so (1) </a:t>
                      </a:r>
                      <a:r>
                        <a:rPr lang="en-GB" b="1" dirty="0"/>
                        <a:t>perform poorly</a:t>
                      </a:r>
                      <a:r>
                        <a:rPr lang="en-GB" dirty="0"/>
                        <a:t> or (2) </a:t>
                      </a:r>
                      <a:r>
                        <a:rPr lang="en-GB" b="1" dirty="0"/>
                        <a:t>put others at risk </a:t>
                      </a:r>
                      <a:r>
                        <a:rPr lang="en-GB" dirty="0"/>
                        <a:t>- healthcare, engineering, other…</a:t>
                      </a: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pic>
        <p:nvPicPr>
          <p:cNvPr id="290" name="Google Shape;290;p32"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3"/>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AI and assessment (2)</a:t>
            </a:r>
            <a:endParaRPr dirty="0"/>
          </a:p>
        </p:txBody>
      </p:sp>
      <p:sp>
        <p:nvSpPr>
          <p:cNvPr id="297" name="Google Shape;297;p33"/>
          <p:cNvSpPr txBox="1">
            <a:spLocks noGrp="1"/>
          </p:cNvSpPr>
          <p:nvPr>
            <p:ph type="body" idx="1"/>
          </p:nvPr>
        </p:nvSpPr>
        <p:spPr>
          <a:xfrm>
            <a:off x="457200" y="1543650"/>
            <a:ext cx="5126700" cy="359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1600">
                <a:latin typeface="Arial"/>
                <a:ea typeface="Arial"/>
                <a:cs typeface="Arial"/>
                <a:sym typeface="Arial"/>
              </a:rPr>
              <a:t>There are a number of challenges associated with assessment following the growth of AI tools.</a:t>
            </a:r>
            <a:endParaRPr sz="1600">
              <a:latin typeface="Arial"/>
              <a:ea typeface="Arial"/>
              <a:cs typeface="Arial"/>
              <a:sym typeface="Arial"/>
            </a:endParaRPr>
          </a:p>
          <a:p>
            <a:pPr marL="0" lvl="0" indent="0" algn="l" rtl="0">
              <a:lnSpc>
                <a:spcPct val="150000"/>
              </a:lnSpc>
              <a:spcBef>
                <a:spcPts val="0"/>
              </a:spcBef>
              <a:spcAft>
                <a:spcPts val="0"/>
              </a:spcAft>
              <a:buNone/>
            </a:pPr>
            <a:endParaRPr sz="16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1600">
                <a:latin typeface="Arial"/>
                <a:ea typeface="Arial"/>
                <a:cs typeface="Arial"/>
                <a:sym typeface="Arial"/>
              </a:rPr>
              <a:t>The challenges increase in parallel with the complexity of learning outcomes and therefore academic level.</a:t>
            </a:r>
            <a:endParaRPr sz="1600">
              <a:latin typeface="Arial"/>
              <a:ea typeface="Arial"/>
              <a:cs typeface="Arial"/>
              <a:sym typeface="Arial"/>
            </a:endParaRPr>
          </a:p>
          <a:p>
            <a:pPr marL="457200" lvl="0" indent="0" algn="l" rtl="0">
              <a:lnSpc>
                <a:spcPct val="150000"/>
              </a:lnSpc>
              <a:spcBef>
                <a:spcPts val="0"/>
              </a:spcBef>
              <a:spcAft>
                <a:spcPts val="0"/>
              </a:spcAft>
              <a:buNone/>
            </a:pPr>
            <a:endParaRPr sz="16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1600">
                <a:latin typeface="Arial"/>
                <a:ea typeface="Arial"/>
                <a:cs typeface="Arial"/>
                <a:sym typeface="Arial"/>
              </a:rPr>
              <a:t>AI tools can easily generate text, answer MCQs as well as create resources – so how do we change our assessment practices to give us confidence the students are doing the work?</a:t>
            </a:r>
            <a:endParaRPr sz="1600">
              <a:latin typeface="Arial"/>
              <a:ea typeface="Arial"/>
              <a:cs typeface="Arial"/>
              <a:sym typeface="Arial"/>
            </a:endParaRPr>
          </a:p>
        </p:txBody>
      </p:sp>
      <p:pic>
        <p:nvPicPr>
          <p:cNvPr id="298" name="Google Shape;298;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99" name="Google Shape;299;p33" descr="Decorative image of a light bulb"/>
          <p:cNvPicPr preferRelativeResize="0"/>
          <p:nvPr/>
        </p:nvPicPr>
        <p:blipFill>
          <a:blip r:embed="rId4">
            <a:alphaModFix/>
          </a:blip>
          <a:stretch>
            <a:fillRect/>
          </a:stretch>
        </p:blipFill>
        <p:spPr>
          <a:xfrm>
            <a:off x="5650380" y="1920288"/>
            <a:ext cx="3036426" cy="2839526"/>
          </a:xfrm>
          <a:prstGeom prst="rect">
            <a:avLst/>
          </a:prstGeom>
          <a:noFill/>
          <a:ln>
            <a:noFill/>
          </a:ln>
        </p:spPr>
      </p:pic>
      <p:pic>
        <p:nvPicPr>
          <p:cNvPr id="300" name="Google Shape;300;p33"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assessment (3)</a:t>
            </a:r>
            <a:endParaRPr b="1" dirty="0">
              <a:latin typeface="Arial"/>
              <a:ea typeface="Arial"/>
              <a:cs typeface="Arial"/>
              <a:sym typeface="Arial"/>
            </a:endParaRPr>
          </a:p>
        </p:txBody>
      </p:sp>
      <p:pic>
        <p:nvPicPr>
          <p:cNvPr id="306" name="Google Shape;306;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07" name="Google Shape;307;p34"/>
          <p:cNvSpPr txBox="1">
            <a:spLocks noGrp="1"/>
          </p:cNvSpPr>
          <p:nvPr>
            <p:ph type="body" idx="1"/>
          </p:nvPr>
        </p:nvSpPr>
        <p:spPr>
          <a:xfrm>
            <a:off x="457200" y="1349075"/>
            <a:ext cx="8461800" cy="41784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UCL have ‘six changes you can do now’ for assessment in the AI age [</a:t>
            </a:r>
            <a:r>
              <a:rPr lang="en-GB" sz="2000" u="sng">
                <a:latin typeface="Arial"/>
                <a:ea typeface="Arial"/>
                <a:cs typeface="Arial"/>
                <a:sym typeface="Arial"/>
                <a:hlinkClick r:id="rId4"/>
              </a:rPr>
              <a:t>link to page</a:t>
            </a:r>
            <a:r>
              <a:rPr lang="en-GB" sz="2000">
                <a:latin typeface="Arial"/>
                <a:ea typeface="Arial"/>
                <a:cs typeface="Arial"/>
                <a:sym typeface="Arial"/>
              </a:rPr>
              <a:t>]. Assessment re-design is the preferred approach to managing assessment in the AI age.</a:t>
            </a:r>
            <a:endParaRPr sz="2000">
              <a:latin typeface="Arial"/>
              <a:ea typeface="Arial"/>
              <a:cs typeface="Arial"/>
              <a:sym typeface="Arial"/>
            </a:endParaRPr>
          </a:p>
          <a:p>
            <a:pPr marL="0" lvl="0" indent="0" algn="l" rtl="0">
              <a:lnSpc>
                <a:spcPct val="150000"/>
              </a:lnSpc>
              <a:spcBef>
                <a:spcPts val="0"/>
              </a:spcBef>
              <a:spcAft>
                <a:spcPts val="0"/>
              </a:spcAft>
              <a:buNone/>
            </a:pPr>
            <a:endParaRPr sz="2000">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Discuss Academic Integrity and AI with your students</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Feedback and formative assessment</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Revise exam questions (hypotheticals/scenarios/problems)</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Revise essay questions (based on experience, include generation)</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Convert generic questions to scenario-based questions </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Upgrade your Multiple Choice Questions (MCQs) </a:t>
            </a:r>
            <a:r>
              <a:rPr lang="en-GB" sz="2000">
                <a:latin typeface="Arial"/>
                <a:ea typeface="Arial"/>
                <a:cs typeface="Arial"/>
                <a:sym typeface="Arial"/>
              </a:rPr>
              <a:t> </a:t>
            </a:r>
            <a:endParaRPr sz="2000">
              <a:latin typeface="Arial"/>
              <a:ea typeface="Arial"/>
              <a:cs typeface="Arial"/>
              <a:sym typeface="Arial"/>
            </a:endParaRPr>
          </a:p>
          <a:p>
            <a:pPr marL="457200" lvl="0" indent="0" algn="l" rtl="0">
              <a:lnSpc>
                <a:spcPct val="150000"/>
              </a:lnSpc>
              <a:spcBef>
                <a:spcPts val="700"/>
              </a:spcBef>
              <a:spcAft>
                <a:spcPts val="0"/>
              </a:spcAft>
              <a:buNone/>
            </a:pPr>
            <a:endParaRPr sz="2000">
              <a:latin typeface="Arial"/>
              <a:ea typeface="Arial"/>
              <a:cs typeface="Arial"/>
              <a:sym typeface="Arial"/>
            </a:endParaRPr>
          </a:p>
        </p:txBody>
      </p:sp>
      <p:pic>
        <p:nvPicPr>
          <p:cNvPr id="308" name="Google Shape;308;p34"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academic integrity (1)</a:t>
            </a:r>
            <a:endParaRPr b="1" dirty="0">
              <a:latin typeface="Arial"/>
              <a:ea typeface="Arial"/>
              <a:cs typeface="Arial"/>
              <a:sym typeface="Arial"/>
            </a:endParaRPr>
          </a:p>
        </p:txBody>
      </p:sp>
      <p:pic>
        <p:nvPicPr>
          <p:cNvPr id="314" name="Google Shape;314;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16" name="Google Shape;316;p35" descr="In this video, we explore our Academic Integrity policy and GenAI." title="Academic Integrity and GenAI">
            <a:hlinkClick r:id="rId4"/>
          </p:cNvPr>
          <p:cNvPicPr preferRelativeResize="0"/>
          <p:nvPr/>
        </p:nvPicPr>
        <p:blipFill>
          <a:blip r:embed="rId5">
            <a:alphaModFix/>
          </a:blip>
          <a:stretch>
            <a:fillRect/>
          </a:stretch>
        </p:blipFill>
        <p:spPr>
          <a:xfrm>
            <a:off x="600625" y="2117775"/>
            <a:ext cx="5448755" cy="3064925"/>
          </a:xfrm>
          <a:prstGeom prst="rect">
            <a:avLst/>
          </a:prstGeom>
          <a:noFill/>
          <a:ln>
            <a:noFill/>
          </a:ln>
        </p:spPr>
      </p:pic>
      <p:sp>
        <p:nvSpPr>
          <p:cNvPr id="315" name="Google Shape;315;p35"/>
          <p:cNvSpPr txBox="1">
            <a:spLocks noGrp="1"/>
          </p:cNvSpPr>
          <p:nvPr>
            <p:ph type="body" idx="1"/>
          </p:nvPr>
        </p:nvSpPr>
        <p:spPr>
          <a:xfrm>
            <a:off x="6279425" y="2500350"/>
            <a:ext cx="2540400" cy="2220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None/>
            </a:pPr>
            <a:r>
              <a:rPr lang="en-GB" sz="2000">
                <a:latin typeface="Arial"/>
                <a:ea typeface="Arial"/>
                <a:cs typeface="Arial"/>
                <a:sym typeface="Arial"/>
              </a:rPr>
              <a:t>An video on AI produced by BSU and aimed at students with a focus on academic integrity.</a:t>
            </a:r>
            <a:endParaRPr sz="2000">
              <a:latin typeface="Arial"/>
              <a:ea typeface="Arial"/>
              <a:cs typeface="Arial"/>
              <a:sym typeface="Arial"/>
            </a:endParaRPr>
          </a:p>
        </p:txBody>
      </p:sp>
      <p:pic>
        <p:nvPicPr>
          <p:cNvPr id="317" name="Google Shape;317;p35"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academic integrity (2)</a:t>
            </a:r>
            <a:endParaRPr b="1" dirty="0">
              <a:latin typeface="Arial"/>
              <a:ea typeface="Arial"/>
              <a:cs typeface="Arial"/>
              <a:sym typeface="Arial"/>
            </a:endParaRPr>
          </a:p>
        </p:txBody>
      </p:sp>
      <p:pic>
        <p:nvPicPr>
          <p:cNvPr id="323" name="Google Shape;323;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25" name="Google Shape;325;p36" descr="Image of an article around real-worl;d test of AI infiltration of a university examinations system."/>
          <p:cNvPicPr preferRelativeResize="0"/>
          <p:nvPr/>
        </p:nvPicPr>
        <p:blipFill>
          <a:blip r:embed="rId4">
            <a:alphaModFix/>
          </a:blip>
          <a:stretch>
            <a:fillRect/>
          </a:stretch>
        </p:blipFill>
        <p:spPr>
          <a:xfrm>
            <a:off x="457200" y="1501468"/>
            <a:ext cx="5363565" cy="3992729"/>
          </a:xfrm>
          <a:prstGeom prst="rect">
            <a:avLst/>
          </a:prstGeom>
          <a:noFill/>
          <a:ln w="9525" cap="flat" cmpd="sng">
            <a:solidFill>
              <a:schemeClr val="dk2"/>
            </a:solidFill>
            <a:prstDash val="solid"/>
            <a:round/>
            <a:headEnd type="none" w="sm" len="sm"/>
            <a:tailEnd type="none" w="sm" len="sm"/>
          </a:ln>
        </p:spPr>
      </p:pic>
      <p:sp>
        <p:nvSpPr>
          <p:cNvPr id="324" name="Google Shape;324;p36"/>
          <p:cNvSpPr txBox="1">
            <a:spLocks noGrp="1"/>
          </p:cNvSpPr>
          <p:nvPr>
            <p:ph type="body" idx="1"/>
          </p:nvPr>
        </p:nvSpPr>
        <p:spPr>
          <a:xfrm>
            <a:off x="6209375" y="1425275"/>
            <a:ext cx="2540400" cy="2220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ct val="110000"/>
              <a:buFont typeface="Arial"/>
              <a:buNone/>
            </a:pPr>
            <a:r>
              <a:rPr lang="en-GB" sz="1000">
                <a:solidFill>
                  <a:srgbClr val="202020"/>
                </a:solidFill>
                <a:highlight>
                  <a:srgbClr val="FFFFFF"/>
                </a:highlight>
                <a:latin typeface="Arial"/>
                <a:ea typeface="Arial"/>
                <a:cs typeface="Arial"/>
                <a:sym typeface="Arial"/>
              </a:rPr>
              <a:t>Article Source: </a:t>
            </a:r>
            <a:r>
              <a:rPr lang="en-GB" sz="1000" b="1" u="sng">
                <a:solidFill>
                  <a:srgbClr val="3E0577"/>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A real-world test of artificial intelligence infiltration of a university examinations system: A “Turing Test” case study</a:t>
            </a:r>
            <a:endParaRPr sz="1000" b="1" u="sng">
              <a:solidFill>
                <a:srgbClr val="3E0577"/>
              </a:solidFill>
              <a:highlight>
                <a:srgbClr val="FFFFFF"/>
              </a:highlight>
              <a:latin typeface="Arial"/>
              <a:ea typeface="Arial"/>
              <a:cs typeface="Arial"/>
              <a:sym typeface="Arial"/>
            </a:endParaRPr>
          </a:p>
          <a:p>
            <a:pPr marL="0" lvl="0" indent="0" algn="l" rtl="0">
              <a:lnSpc>
                <a:spcPct val="150000"/>
              </a:lnSpc>
              <a:spcBef>
                <a:spcPts val="0"/>
              </a:spcBef>
              <a:spcAft>
                <a:spcPts val="0"/>
              </a:spcAft>
              <a:buNone/>
            </a:pPr>
            <a:r>
              <a:rPr lang="en-GB" sz="1000">
                <a:solidFill>
                  <a:srgbClr val="202020"/>
                </a:solidFill>
                <a:highlight>
                  <a:srgbClr val="FFFFFF"/>
                </a:highlight>
                <a:latin typeface="Arial"/>
                <a:ea typeface="Arial"/>
                <a:cs typeface="Arial"/>
                <a:sym typeface="Arial"/>
              </a:rPr>
              <a:t>Scarfe P, Watcham K, Clarke A, Roesch E (2024) A real-world test of artificial intelligence infiltration of a university examinations system: A “Turing Test” case study. PLOS ONE 19(6): e0305354. </a:t>
            </a:r>
            <a:r>
              <a:rPr lang="en-GB" sz="1000" u="sng">
                <a:solidFill>
                  <a:srgbClr val="3E0577"/>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https://doi.org/10.1371/journal.pone.0305354</a:t>
            </a:r>
            <a:endParaRPr sz="2000">
              <a:latin typeface="Arial"/>
              <a:ea typeface="Arial"/>
              <a:cs typeface="Arial"/>
              <a:sym typeface="Arial"/>
            </a:endParaRPr>
          </a:p>
        </p:txBody>
      </p:sp>
      <p:sp>
        <p:nvSpPr>
          <p:cNvPr id="326" name="Google Shape;326;p36"/>
          <p:cNvSpPr txBox="1">
            <a:spLocks noGrp="1"/>
          </p:cNvSpPr>
          <p:nvPr>
            <p:ph type="body" idx="1"/>
          </p:nvPr>
        </p:nvSpPr>
        <p:spPr>
          <a:xfrm>
            <a:off x="6209375" y="3797675"/>
            <a:ext cx="2839500" cy="1620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600" b="1">
                <a:latin typeface="Arial"/>
                <a:ea typeface="Arial"/>
                <a:cs typeface="Arial"/>
                <a:sym typeface="Arial"/>
              </a:rPr>
              <a:t>‘.....</a:t>
            </a:r>
            <a:r>
              <a:rPr lang="en-GB" sz="1600" b="1">
                <a:solidFill>
                  <a:srgbClr val="41444D"/>
                </a:solidFill>
                <a:highlight>
                  <a:srgbClr val="FFFFFF"/>
                </a:highlight>
                <a:latin typeface="Arial"/>
                <a:ea typeface="Arial"/>
                <a:cs typeface="Arial"/>
                <a:sym typeface="Arial"/>
              </a:rPr>
              <a:t>went undetected in 94% of cases and, on average, attained higher grades than real student submissions</a:t>
            </a:r>
            <a:r>
              <a:rPr lang="en-GB" sz="1600" b="1">
                <a:latin typeface="Arial"/>
                <a:ea typeface="Arial"/>
                <a:cs typeface="Arial"/>
                <a:sym typeface="Arial"/>
              </a:rPr>
              <a:t>’</a:t>
            </a:r>
            <a:endParaRPr sz="1600" b="1">
              <a:latin typeface="Arial"/>
              <a:ea typeface="Arial"/>
              <a:cs typeface="Arial"/>
              <a:sym typeface="Arial"/>
            </a:endParaRPr>
          </a:p>
        </p:txBody>
      </p:sp>
      <p:pic>
        <p:nvPicPr>
          <p:cNvPr id="327" name="Google Shape;327;p36"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academic integrity (3)</a:t>
            </a:r>
            <a:endParaRPr b="1" dirty="0">
              <a:latin typeface="Arial"/>
              <a:ea typeface="Arial"/>
              <a:cs typeface="Arial"/>
              <a:sym typeface="Arial"/>
            </a:endParaRPr>
          </a:p>
        </p:txBody>
      </p:sp>
      <p:pic>
        <p:nvPicPr>
          <p:cNvPr id="333" name="Google Shape;333;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34" name="Google Shape;334;p37"/>
          <p:cNvSpPr txBox="1">
            <a:spLocks noGrp="1"/>
          </p:cNvSpPr>
          <p:nvPr>
            <p:ph type="body" idx="1"/>
          </p:nvPr>
        </p:nvSpPr>
        <p:spPr>
          <a:xfrm>
            <a:off x="457200" y="1349074"/>
            <a:ext cx="7950900" cy="41784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For online assessments, some institutions are deploying Safe Exam Browsers (SEB) and/or using virtual exam machines or remote proctoring.</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These approaches can reduce students using AI tools when they are not supposed to, but these can be expensive and/or challenging to deploy. SEB is free and sites can be blacklisted.</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Invigilators need training in how to spot non-supported AI usage. </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p:txBody>
      </p:sp>
      <p:pic>
        <p:nvPicPr>
          <p:cNvPr id="335" name="Google Shape;335;p37"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a:latin typeface="Arial"/>
                <a:ea typeface="Arial"/>
                <a:cs typeface="Arial"/>
                <a:sym typeface="Arial"/>
              </a:rPr>
              <a:t>Integrate AI in assessment</a:t>
            </a:r>
            <a:endParaRPr b="1">
              <a:latin typeface="Arial"/>
              <a:ea typeface="Arial"/>
              <a:cs typeface="Arial"/>
              <a:sym typeface="Arial"/>
            </a:endParaRPr>
          </a:p>
        </p:txBody>
      </p:sp>
      <p:pic>
        <p:nvPicPr>
          <p:cNvPr id="341" name="Google Shape;341;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42" name="Google Shape;342;p38"/>
          <p:cNvSpPr txBox="1">
            <a:spLocks noGrp="1"/>
          </p:cNvSpPr>
          <p:nvPr>
            <p:ph type="body" idx="1"/>
          </p:nvPr>
        </p:nvSpPr>
        <p:spPr>
          <a:xfrm>
            <a:off x="457200" y="1349075"/>
            <a:ext cx="4911300" cy="41784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GB" sz="2000">
                <a:latin typeface="Arial"/>
                <a:ea typeface="Arial"/>
                <a:cs typeface="Arial"/>
                <a:sym typeface="Arial"/>
              </a:rPr>
              <a:t>A common approach that is being used is whereby students are asked to critically evaluate outputs generated by AI for their submission. This is where the student submits the prompts they used (which can also be used as part of the assessment) as well as the output. Finally a critical analysis of the output and this could be through an applied framework or lens. </a:t>
            </a:r>
            <a:endParaRPr sz="2000">
              <a:latin typeface="Arial"/>
              <a:ea typeface="Arial"/>
              <a:cs typeface="Arial"/>
              <a:sym typeface="Arial"/>
            </a:endParaRPr>
          </a:p>
          <a:p>
            <a:pPr marL="457200" lvl="0" indent="0" algn="l" rtl="0">
              <a:lnSpc>
                <a:spcPct val="150000"/>
              </a:lnSpc>
              <a:spcBef>
                <a:spcPts val="700"/>
              </a:spcBef>
              <a:spcAft>
                <a:spcPts val="0"/>
              </a:spcAft>
              <a:buNone/>
            </a:pPr>
            <a:endParaRPr sz="2000">
              <a:latin typeface="Arial"/>
              <a:ea typeface="Arial"/>
              <a:cs typeface="Arial"/>
              <a:sym typeface="Arial"/>
            </a:endParaRPr>
          </a:p>
        </p:txBody>
      </p:sp>
      <p:pic>
        <p:nvPicPr>
          <p:cNvPr id="343" name="Google Shape;343;p38" descr="Decorative Image of a tree in the shape of a brain"/>
          <p:cNvPicPr preferRelativeResize="0"/>
          <p:nvPr/>
        </p:nvPicPr>
        <p:blipFill>
          <a:blip r:embed="rId4">
            <a:alphaModFix/>
          </a:blip>
          <a:stretch>
            <a:fillRect/>
          </a:stretch>
        </p:blipFill>
        <p:spPr>
          <a:xfrm>
            <a:off x="5570550" y="1995677"/>
            <a:ext cx="3363200" cy="2866624"/>
          </a:xfrm>
          <a:prstGeom prst="rect">
            <a:avLst/>
          </a:prstGeom>
          <a:noFill/>
          <a:ln>
            <a:noFill/>
          </a:ln>
        </p:spPr>
      </p:pic>
      <p:pic>
        <p:nvPicPr>
          <p:cNvPr id="344" name="Google Shape;344;p38"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48"/>
        <p:cNvGrpSpPr/>
        <p:nvPr/>
      </p:nvGrpSpPr>
      <p:grpSpPr>
        <a:xfrm>
          <a:off x="0" y="0"/>
          <a:ext cx="0" cy="0"/>
          <a:chOff x="0" y="0"/>
          <a:chExt cx="0" cy="0"/>
        </a:xfrm>
      </p:grpSpPr>
      <p:sp>
        <p:nvSpPr>
          <p:cNvPr id="349" name="Google Shape;349;p39"/>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solidFill>
                  <a:srgbClr val="22314E"/>
                </a:solidFill>
                <a:latin typeface="Arial"/>
                <a:ea typeface="Arial"/>
                <a:cs typeface="Arial"/>
                <a:sym typeface="Arial"/>
              </a:rPr>
              <a:t>Interactive Activity (3)</a:t>
            </a:r>
            <a:endParaRPr sz="2400" dirty="0">
              <a:latin typeface="Arial"/>
              <a:ea typeface="Arial"/>
              <a:cs typeface="Arial"/>
              <a:sym typeface="Arial"/>
            </a:endParaRPr>
          </a:p>
        </p:txBody>
      </p:sp>
      <p:pic>
        <p:nvPicPr>
          <p:cNvPr id="350" name="Google Shape;350;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51" name="Google Shape;351;p39"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352" name="Google Shape;352;p3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sp>
        <p:nvSpPr>
          <p:cNvPr id="353" name="Google Shape;353;p39"/>
          <p:cNvSpPr txBox="1">
            <a:spLocks noGrp="1"/>
          </p:cNvSpPr>
          <p:nvPr>
            <p:ph type="body" idx="1"/>
          </p:nvPr>
        </p:nvSpPr>
        <p:spPr>
          <a:xfrm>
            <a:off x="457200" y="1600200"/>
            <a:ext cx="8229600" cy="38319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400"/>
              </a:spcBef>
              <a:spcAft>
                <a:spcPts val="0"/>
              </a:spcAft>
              <a:buClr>
                <a:schemeClr val="dk1"/>
              </a:buClr>
              <a:buSzPts val="1100"/>
              <a:buFont typeface="Arial"/>
              <a:buNone/>
            </a:pPr>
            <a:r>
              <a:rPr lang="en-GB" sz="2000">
                <a:latin typeface="Arial"/>
                <a:ea typeface="Arial"/>
                <a:cs typeface="Arial"/>
                <a:sym typeface="Arial"/>
              </a:rPr>
              <a:t>In groups, spend ten minutes exploring your current assessment processes you use – reflect on the following:</a:t>
            </a:r>
            <a:endParaRPr sz="2000">
              <a:latin typeface="Arial"/>
              <a:ea typeface="Arial"/>
              <a:cs typeface="Arial"/>
              <a:sym typeface="Arial"/>
            </a:endParaRPr>
          </a:p>
          <a:p>
            <a:pPr marL="12700" lvl="0" indent="0" algn="l" rtl="0">
              <a:lnSpc>
                <a:spcPct val="115000"/>
              </a:lnSpc>
              <a:spcBef>
                <a:spcPts val="400"/>
              </a:spcBef>
              <a:spcAft>
                <a:spcPts val="0"/>
              </a:spcAft>
              <a:buClr>
                <a:schemeClr val="dk1"/>
              </a:buClr>
              <a:buSzPts val="1100"/>
              <a:buFont typeface="Arial"/>
              <a:buNone/>
            </a:pPr>
            <a:endParaRPr sz="2000">
              <a:latin typeface="Arial"/>
              <a:ea typeface="Arial"/>
              <a:cs typeface="Arial"/>
              <a:sym typeface="Arial"/>
            </a:endParaRPr>
          </a:p>
          <a:p>
            <a:pPr marL="914400" lvl="0" indent="-355600" algn="l" rtl="0">
              <a:lnSpc>
                <a:spcPct val="115000"/>
              </a:lnSpc>
              <a:spcBef>
                <a:spcPts val="400"/>
              </a:spcBef>
              <a:spcAft>
                <a:spcPts val="0"/>
              </a:spcAft>
              <a:buSzPts val="2000"/>
              <a:buFont typeface="Arial"/>
              <a:buChar char="•"/>
            </a:pPr>
            <a:r>
              <a:rPr lang="en-GB" sz="2000">
                <a:latin typeface="Arial"/>
                <a:ea typeface="Arial"/>
                <a:cs typeface="Arial"/>
                <a:sym typeface="Arial"/>
              </a:rPr>
              <a:t>Can this assessment be successfully completed by AI?</a:t>
            </a:r>
            <a:endParaRPr sz="2000">
              <a:latin typeface="Arial"/>
              <a:ea typeface="Arial"/>
              <a:cs typeface="Arial"/>
              <a:sym typeface="Arial"/>
            </a:endParaRPr>
          </a:p>
          <a:p>
            <a:pPr marL="914400" lvl="0" indent="-355600" algn="l" rtl="0">
              <a:lnSpc>
                <a:spcPct val="115000"/>
              </a:lnSpc>
              <a:spcBef>
                <a:spcPts val="0"/>
              </a:spcBef>
              <a:spcAft>
                <a:spcPts val="0"/>
              </a:spcAft>
              <a:buSzPts val="2000"/>
              <a:buFont typeface="Arial"/>
              <a:buChar char="•"/>
            </a:pPr>
            <a:r>
              <a:rPr lang="en-GB" sz="2000">
                <a:latin typeface="Arial"/>
                <a:ea typeface="Arial"/>
                <a:cs typeface="Arial"/>
                <a:sym typeface="Arial"/>
              </a:rPr>
              <a:t>What changes can be made to the assessment, or the assessment process, to support academic integrity?</a:t>
            </a:r>
            <a:endParaRPr sz="2000">
              <a:latin typeface="Arial"/>
              <a:ea typeface="Arial"/>
              <a:cs typeface="Arial"/>
              <a:sym typeface="Arial"/>
            </a:endParaRPr>
          </a:p>
          <a:p>
            <a:pPr marL="914400" lvl="0" indent="-355600" algn="l" rtl="0">
              <a:lnSpc>
                <a:spcPct val="115000"/>
              </a:lnSpc>
              <a:spcBef>
                <a:spcPts val="0"/>
              </a:spcBef>
              <a:spcAft>
                <a:spcPts val="0"/>
              </a:spcAft>
              <a:buSzPts val="2000"/>
              <a:buFont typeface="Arial"/>
              <a:buChar char="•"/>
            </a:pPr>
            <a:r>
              <a:rPr lang="en-GB" sz="2000">
                <a:latin typeface="Arial"/>
                <a:ea typeface="Arial"/>
                <a:cs typeface="Arial"/>
                <a:sym typeface="Arial"/>
              </a:rPr>
              <a:t>Will the proposed changes in impact the usefulness of the assessment?</a:t>
            </a:r>
            <a:endParaRPr sz="2000">
              <a:latin typeface="Arial"/>
              <a:ea typeface="Arial"/>
              <a:cs typeface="Arial"/>
              <a:sym typeface="Arial"/>
            </a:endParaRPr>
          </a:p>
          <a:p>
            <a:pPr marL="12700" lvl="0" indent="0" algn="l" rtl="0">
              <a:lnSpc>
                <a:spcPct val="115000"/>
              </a:lnSpc>
              <a:spcBef>
                <a:spcPts val="400"/>
              </a:spcBef>
              <a:spcAft>
                <a:spcPts val="0"/>
              </a:spcAft>
              <a:buClr>
                <a:schemeClr val="dk1"/>
              </a:buClr>
              <a:buSzPts val="1100"/>
              <a:buFont typeface="Arial"/>
              <a:buNone/>
            </a:pPr>
            <a:endParaRPr sz="2000">
              <a:latin typeface="Arial"/>
              <a:ea typeface="Arial"/>
              <a:cs typeface="Arial"/>
              <a:sym typeface="Arial"/>
            </a:endParaRPr>
          </a:p>
          <a:p>
            <a:pPr marL="114300" lvl="0" indent="0" algn="l" rtl="0">
              <a:lnSpc>
                <a:spcPct val="115000"/>
              </a:lnSpc>
              <a:spcBef>
                <a:spcPts val="400"/>
              </a:spcBef>
              <a:spcAft>
                <a:spcPts val="0"/>
              </a:spcAft>
              <a:buClr>
                <a:schemeClr val="dk1"/>
              </a:buClr>
              <a:buSzPts val="1100"/>
              <a:buFont typeface="Arial"/>
              <a:buNone/>
            </a:pPr>
            <a:r>
              <a:rPr lang="en-GB" sz="2000" b="1">
                <a:latin typeface="Arial"/>
                <a:ea typeface="Arial"/>
                <a:cs typeface="Arial"/>
                <a:sym typeface="Arial"/>
              </a:rPr>
              <a:t>Please put your experiences into the following template.</a:t>
            </a:r>
            <a:endParaRPr sz="2000" b="1">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a:p>
        </p:txBody>
      </p:sp>
      <p:pic>
        <p:nvPicPr>
          <p:cNvPr id="354" name="Google Shape;354;p39"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355" name="Google Shape;355;p39">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6052816" y="85273"/>
            <a:ext cx="3132000" cy="459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latin typeface="Arial"/>
                <a:ea typeface="Arial"/>
                <a:cs typeface="Arial"/>
                <a:sym typeface="Arial"/>
              </a:rPr>
              <a:t>Interactive Activity (4)</a:t>
            </a:r>
            <a:endParaRPr sz="2400" dirty="0"/>
          </a:p>
        </p:txBody>
      </p:sp>
      <p:pic>
        <p:nvPicPr>
          <p:cNvPr id="361" name="Google Shape;361;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62" name="Google Shape;362;p40"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363" name="Google Shape;363;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graphicFrame>
        <p:nvGraphicFramePr>
          <p:cNvPr id="364" name="Google Shape;364;p40"/>
          <p:cNvGraphicFramePr/>
          <p:nvPr>
            <p:extLst>
              <p:ext uri="{D42A27DB-BD31-4B8C-83A1-F6EECF244321}">
                <p14:modId xmlns:p14="http://schemas.microsoft.com/office/powerpoint/2010/main" val="955765393"/>
              </p:ext>
            </p:extLst>
          </p:nvPr>
        </p:nvGraphicFramePr>
        <p:xfrm>
          <a:off x="226263" y="2072763"/>
          <a:ext cx="8691475" cy="2712540"/>
        </p:xfrm>
        <a:graphic>
          <a:graphicData uri="http://schemas.openxmlformats.org/drawingml/2006/table">
            <a:tbl>
              <a:tblPr firstRow="1">
                <a:noFill/>
                <a:tableStyleId>{DB726827-D0BD-4C02-958F-BDC0CF15C3B7}</a:tableStyleId>
              </a:tblPr>
              <a:tblGrid>
                <a:gridCol w="1550550">
                  <a:extLst>
                    <a:ext uri="{9D8B030D-6E8A-4147-A177-3AD203B41FA5}">
                      <a16:colId xmlns:a16="http://schemas.microsoft.com/office/drawing/2014/main" val="20000"/>
                    </a:ext>
                  </a:extLst>
                </a:gridCol>
                <a:gridCol w="3143700">
                  <a:extLst>
                    <a:ext uri="{9D8B030D-6E8A-4147-A177-3AD203B41FA5}">
                      <a16:colId xmlns:a16="http://schemas.microsoft.com/office/drawing/2014/main" val="20001"/>
                    </a:ext>
                  </a:extLst>
                </a:gridCol>
                <a:gridCol w="3997225">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GB" sz="1800" b="1" dirty="0"/>
                        <a:t>Assessment</a:t>
                      </a:r>
                      <a:endParaRPr sz="18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ctr" rtl="0">
                        <a:spcBef>
                          <a:spcPts val="0"/>
                        </a:spcBef>
                        <a:spcAft>
                          <a:spcPts val="0"/>
                        </a:spcAft>
                        <a:buNone/>
                      </a:pPr>
                      <a:r>
                        <a:rPr lang="en-GB" sz="1800" b="1" dirty="0"/>
                        <a:t>Proposed changes in response to AI</a:t>
                      </a:r>
                      <a:endParaRPr sz="18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ctr" rtl="0">
                        <a:spcBef>
                          <a:spcPts val="0"/>
                        </a:spcBef>
                        <a:spcAft>
                          <a:spcPts val="0"/>
                        </a:spcAft>
                        <a:buNone/>
                      </a:pPr>
                      <a:r>
                        <a:rPr lang="en-GB" sz="1800" b="1" dirty="0"/>
                        <a:t>Impact on the authenticity/ impact of the assessment</a:t>
                      </a:r>
                      <a:endParaRPr sz="18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pic>
        <p:nvPicPr>
          <p:cNvPr id="365" name="Google Shape;365;p40"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366" name="Google Shape;366;p40">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Content</a:t>
            </a:r>
            <a:endParaRPr>
              <a:latin typeface="Arial"/>
              <a:ea typeface="Arial"/>
              <a:cs typeface="Arial"/>
              <a:sym typeface="Arial"/>
            </a:endParaRPr>
          </a:p>
        </p:txBody>
      </p:sp>
      <p:sp>
        <p:nvSpPr>
          <p:cNvPr id="102" name="Google Shape;102;p14"/>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indent="-355600">
              <a:spcBef>
                <a:spcPts val="0"/>
              </a:spcBef>
              <a:buSzPts val="2000"/>
              <a:buChar char="●"/>
            </a:pPr>
            <a:r>
              <a:rPr lang="en-GB" sz="2000" dirty="0">
                <a:latin typeface="Arial"/>
                <a:ea typeface="Arial"/>
                <a:cs typeface="Arial"/>
                <a:sym typeface="Arial"/>
              </a:rPr>
              <a:t>What is Gen AI and introducing some of the major technologies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Gen AI and copyright, GDPR and IP</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How students are using Gen AI in their studies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Examples of how Gen AI can be used for teaching</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Gen AI and prompts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Academic Integrity in the age of Gen AI</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Gen AI and assessment - thoughts and reflections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BSU approaches to Gen AI in their educational provision</a:t>
            </a:r>
            <a:endParaRPr sz="2000" dirty="0">
              <a:latin typeface="Arial"/>
              <a:ea typeface="Arial"/>
              <a:cs typeface="Arial"/>
              <a:sym typeface="Arial"/>
            </a:endParaRPr>
          </a:p>
        </p:txBody>
      </p:sp>
      <p:pic>
        <p:nvPicPr>
          <p:cNvPr id="103" name="Google Shape;103;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04" name="Google Shape;104;p14" descr="BSU + Transform-ED + Partner logos"/>
          <p:cNvPicPr preferRelativeResize="0"/>
          <p:nvPr/>
        </p:nvPicPr>
        <p:blipFill rotWithShape="1">
          <a:blip r:embed="rId5">
            <a:alphaModFix/>
          </a:blip>
          <a:srcRect/>
          <a:stretch/>
        </p:blipFill>
        <p:spPr>
          <a:xfrm>
            <a:off x="0" y="5646597"/>
            <a:ext cx="9180000" cy="1211403"/>
          </a:xfrm>
          <a:prstGeom prst="rect">
            <a:avLst/>
          </a:prstGeom>
          <a:noFill/>
          <a:ln>
            <a:noFill/>
          </a:ln>
        </p:spPr>
      </p:pic>
      <p:pic>
        <p:nvPicPr>
          <p:cNvPr id="105" name="Google Shape;105;p1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1"/>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2314E"/>
              </a:buClr>
              <a:buSzPct val="251428"/>
              <a:buFont typeface="Arial"/>
              <a:buNone/>
            </a:pPr>
            <a:r>
              <a:rPr lang="en-GB" b="1">
                <a:latin typeface="Arial"/>
                <a:ea typeface="Arial"/>
                <a:cs typeface="Arial"/>
                <a:sym typeface="Arial"/>
              </a:rPr>
              <a:t>We asked ChatGPT what type of tasks it is bad at </a:t>
            </a:r>
            <a:r>
              <a:rPr lang="en-GB" sz="1750" b="1">
                <a:latin typeface="Arial"/>
                <a:ea typeface="Arial"/>
                <a:cs typeface="Arial"/>
                <a:sym typeface="Arial"/>
              </a:rPr>
              <a:t>text from ChatGPT 4</a:t>
            </a:r>
            <a:endParaRPr sz="1750" b="1">
              <a:latin typeface="Arial"/>
              <a:ea typeface="Arial"/>
              <a:cs typeface="Arial"/>
              <a:sym typeface="Arial"/>
            </a:endParaRPr>
          </a:p>
        </p:txBody>
      </p:sp>
      <p:pic>
        <p:nvPicPr>
          <p:cNvPr id="372" name="Google Shape;372;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73" name="Google Shape;373;p41"/>
          <p:cNvSpPr txBox="1">
            <a:spLocks noGrp="1"/>
          </p:cNvSpPr>
          <p:nvPr>
            <p:ph type="body" idx="1"/>
          </p:nvPr>
        </p:nvSpPr>
        <p:spPr>
          <a:xfrm>
            <a:off x="457200" y="1738725"/>
            <a:ext cx="8490600" cy="41784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SzPts val="1100"/>
              <a:buAutoNum type="arabicPeriod"/>
            </a:pPr>
            <a:r>
              <a:rPr lang="en-GB" sz="1100" b="1">
                <a:latin typeface="Arial"/>
                <a:ea typeface="Arial"/>
                <a:cs typeface="Arial"/>
                <a:sym typeface="Arial"/>
              </a:rPr>
              <a:t>Highly Creative or Subjective Artistic Work</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Tasks requiring unique artistic styles or mimicking specific creators whose work postdates 1912 (e.g., modern artists).</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Producing truly novel or subjective art pieces like poems or narratives that require deep human emotions.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Real-Time Situational Context</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Context-dependent tasks where I can't observe or understand the full environment (e.g., live tutoring where instant adjustments depend on subtle, unshared inputs).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Personalised Memory-Dependent Assistance</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Tasks requiring long-term memory of user interactions if my memory is not enabled.</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Complex Multi-System Coordination</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Tasks requiring coordination with multiple, proprietary, or restricted systems that I can’t directly interact with (e.g., corporate intranet operations).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Sensitive or Legally Restricted Domains</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Legal advice, medical diagnoses, or tasks requiring certifications (e.g., prescribing medication or preparing legal contracts).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Highly Specialized Niche Domains</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Deep expertise in hyper-specialised fields I haven’t been explicitly trained on, or which have emerged post-2023, like newly developed technologies.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Physical Execution</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Anything requiring physical interaction with the real world (e.g., repairing hardware, assembling products)</a:t>
            </a:r>
            <a:endParaRPr sz="2000">
              <a:latin typeface="Arial"/>
              <a:ea typeface="Arial"/>
              <a:cs typeface="Arial"/>
              <a:sym typeface="Arial"/>
            </a:endParaRPr>
          </a:p>
          <a:p>
            <a:pPr marL="457200" lvl="0" indent="0" algn="l" rtl="0">
              <a:lnSpc>
                <a:spcPct val="150000"/>
              </a:lnSpc>
              <a:spcBef>
                <a:spcPts val="1200"/>
              </a:spcBef>
              <a:spcAft>
                <a:spcPts val="0"/>
              </a:spcAft>
              <a:buNone/>
            </a:pPr>
            <a:endParaRPr sz="2000">
              <a:latin typeface="Arial"/>
              <a:ea typeface="Arial"/>
              <a:cs typeface="Arial"/>
              <a:sym typeface="Arial"/>
            </a:endParaRPr>
          </a:p>
        </p:txBody>
      </p:sp>
      <p:pic>
        <p:nvPicPr>
          <p:cNvPr id="374" name="Google Shape;374;p41"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solidFill>
                  <a:srgbClr val="22314E"/>
                </a:solidFill>
                <a:highlight>
                  <a:schemeClr val="lt1"/>
                </a:highlight>
                <a:latin typeface="Arial"/>
                <a:ea typeface="Arial"/>
                <a:cs typeface="Arial"/>
                <a:sym typeface="Arial"/>
              </a:rPr>
              <a:t>AI detection software (1)</a:t>
            </a:r>
            <a:endParaRPr dirty="0">
              <a:highlight>
                <a:schemeClr val="lt1"/>
              </a:highlight>
            </a:endParaRPr>
          </a:p>
        </p:txBody>
      </p:sp>
      <p:pic>
        <p:nvPicPr>
          <p:cNvPr id="380" name="Google Shape;380;p42"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81" name="Google Shape;381;p42"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382" name="Google Shape;382;p42"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383" name="Google Shape;383;p42"/>
          <p:cNvSpPr txBox="1"/>
          <p:nvPr/>
        </p:nvSpPr>
        <p:spPr>
          <a:xfrm>
            <a:off x="599525" y="1445875"/>
            <a:ext cx="3858000" cy="3663300"/>
          </a:xfrm>
          <a:prstGeom prst="rect">
            <a:avLst/>
          </a:prstGeom>
          <a:noFill/>
          <a:ln>
            <a:noFill/>
          </a:ln>
        </p:spPr>
        <p:txBody>
          <a:bodyPr spcFirstLastPara="1" wrap="square" lIns="91425" tIns="45700" rIns="91425" bIns="45700" anchor="t" anchorCtr="0">
            <a:spAutoFit/>
          </a:bodyPr>
          <a:lstStyle/>
          <a:p>
            <a:pPr marL="457200" lvl="0" indent="-330200" algn="l" rtl="0">
              <a:lnSpc>
                <a:spcPct val="150000"/>
              </a:lnSpc>
              <a:spcBef>
                <a:spcPts val="0"/>
              </a:spcBef>
              <a:spcAft>
                <a:spcPts val="0"/>
              </a:spcAft>
              <a:buClr>
                <a:schemeClr val="dk1"/>
              </a:buClr>
              <a:buSzPts val="1600"/>
              <a:buChar char="●"/>
            </a:pPr>
            <a:r>
              <a:rPr lang="en-GB" sz="1600">
                <a:solidFill>
                  <a:schemeClr val="dk1"/>
                </a:solidFill>
              </a:rPr>
              <a:t>Turnitin is used by BSU but the AI detection tool is not used for detection. Instead there is a reliance on academic judgement. </a:t>
            </a:r>
            <a:endParaRPr sz="16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This emphasises the importance of assessment design and marking processes are key for maintaining and protecting academic standards, </a:t>
            </a:r>
            <a:endParaRPr sz="1600">
              <a:solidFill>
                <a:schemeClr val="dk1"/>
              </a:solidFill>
            </a:endParaRPr>
          </a:p>
        </p:txBody>
      </p:sp>
      <p:sp>
        <p:nvSpPr>
          <p:cNvPr id="384" name="Google Shape;384;p42"/>
          <p:cNvSpPr txBox="1"/>
          <p:nvPr/>
        </p:nvSpPr>
        <p:spPr>
          <a:xfrm>
            <a:off x="4801900" y="3934450"/>
            <a:ext cx="429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5"/>
              </a:rPr>
              <a:t>https://www.turnitin.co.uk/solutions/topics/ai-writing/</a:t>
            </a:r>
            <a:endParaRPr/>
          </a:p>
          <a:p>
            <a:pPr marL="0" lvl="0" indent="0" algn="l" rtl="0">
              <a:spcBef>
                <a:spcPts val="0"/>
              </a:spcBef>
              <a:spcAft>
                <a:spcPts val="0"/>
              </a:spcAft>
              <a:buNone/>
            </a:pPr>
            <a:endParaRPr/>
          </a:p>
        </p:txBody>
      </p:sp>
      <p:pic>
        <p:nvPicPr>
          <p:cNvPr id="385" name="Google Shape;385;p42" descr="Image from Turnitin's website on AI detection"/>
          <p:cNvPicPr preferRelativeResize="0"/>
          <p:nvPr/>
        </p:nvPicPr>
        <p:blipFill>
          <a:blip r:embed="rId6">
            <a:alphaModFix/>
          </a:blip>
          <a:stretch>
            <a:fillRect/>
          </a:stretch>
        </p:blipFill>
        <p:spPr>
          <a:xfrm>
            <a:off x="4620050" y="2059775"/>
            <a:ext cx="4382828" cy="1874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3"/>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ct val="100000"/>
              <a:buFont typeface="Arial"/>
              <a:buNone/>
            </a:pPr>
            <a:r>
              <a:rPr lang="en-GB" b="1" dirty="0">
                <a:solidFill>
                  <a:srgbClr val="22314E"/>
                </a:solidFill>
                <a:highlight>
                  <a:schemeClr val="lt1"/>
                </a:highlight>
                <a:latin typeface="Arial"/>
                <a:ea typeface="Arial"/>
                <a:cs typeface="Arial"/>
                <a:sym typeface="Arial"/>
              </a:rPr>
              <a:t>AI detection software (2)</a:t>
            </a:r>
            <a:endParaRPr dirty="0">
              <a:highlight>
                <a:schemeClr val="lt1"/>
              </a:highlight>
            </a:endParaRPr>
          </a:p>
          <a:p>
            <a:pPr marL="0" lvl="0" indent="0" algn="l" rtl="0">
              <a:lnSpc>
                <a:spcPct val="100000"/>
              </a:lnSpc>
              <a:spcBef>
                <a:spcPts val="0"/>
              </a:spcBef>
              <a:spcAft>
                <a:spcPts val="0"/>
              </a:spcAft>
              <a:buClr>
                <a:srgbClr val="22314E"/>
              </a:buClr>
              <a:buSzPct val="100000"/>
              <a:buFont typeface="Arial"/>
              <a:buNone/>
            </a:pPr>
            <a:endParaRPr b="1" dirty="0">
              <a:solidFill>
                <a:srgbClr val="22314E"/>
              </a:solidFill>
              <a:highlight>
                <a:schemeClr val="lt1"/>
              </a:highlight>
              <a:latin typeface="Arial"/>
              <a:ea typeface="Arial"/>
              <a:cs typeface="Arial"/>
              <a:sym typeface="Arial"/>
            </a:endParaRPr>
          </a:p>
        </p:txBody>
      </p:sp>
      <p:pic>
        <p:nvPicPr>
          <p:cNvPr id="391" name="Google Shape;391;p43"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92" name="Google Shape;392;p43"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393" name="Google Shape;393;p43"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394" name="Google Shape;394;p43"/>
          <p:cNvSpPr txBox="1"/>
          <p:nvPr/>
        </p:nvSpPr>
        <p:spPr>
          <a:xfrm>
            <a:off x="599525" y="1445875"/>
            <a:ext cx="8490900" cy="48333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GB" sz="2000" b="1">
                <a:solidFill>
                  <a:schemeClr val="dk1"/>
                </a:solidFill>
              </a:rPr>
              <a:t>A recent article in the </a:t>
            </a:r>
            <a:r>
              <a:rPr lang="en-GB" sz="2000" b="1" u="sng">
                <a:solidFill>
                  <a:schemeClr val="hlink"/>
                </a:solidFill>
                <a:hlinkClick r:id="rId5"/>
              </a:rPr>
              <a:t>Guardian</a:t>
            </a:r>
            <a:r>
              <a:rPr lang="en-GB" sz="2000" b="1">
                <a:solidFill>
                  <a:schemeClr val="dk1"/>
                </a:solidFill>
              </a:rPr>
              <a:t> summarised some key issues (please see the article for resources) </a:t>
            </a:r>
            <a:endParaRPr sz="2000" b="1">
              <a:solidFill>
                <a:schemeClr val="dk1"/>
              </a:solidFill>
            </a:endParaRPr>
          </a:p>
          <a:p>
            <a:pPr marL="457200" lvl="0" indent="0" algn="l" rtl="0">
              <a:lnSpc>
                <a:spcPct val="150000"/>
              </a:lnSpc>
              <a:spcBef>
                <a:spcPts val="0"/>
              </a:spcBef>
              <a:spcAft>
                <a:spcPts val="0"/>
              </a:spcAft>
              <a:buNone/>
            </a:pPr>
            <a:endParaRPr sz="20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a:t>
            </a:r>
            <a:r>
              <a:rPr lang="en-GB" sz="1600">
                <a:solidFill>
                  <a:srgbClr val="121212"/>
                </a:solidFill>
                <a:highlight>
                  <a:srgbClr val="FFFFFF"/>
                </a:highlight>
              </a:rPr>
              <a:t>cases appeared to be soaring at Russell Group universities, some of which had reported a 15-fold increase in cheating’</a:t>
            </a:r>
            <a:endParaRPr sz="1600">
              <a:solidFill>
                <a:srgbClr val="121212"/>
              </a:solidFill>
              <a:highlight>
                <a:srgbClr val="FFFFFF"/>
              </a:highlight>
            </a:endParaRPr>
          </a:p>
          <a:p>
            <a:pPr marL="457200" lvl="0" indent="0" algn="l" rtl="0">
              <a:lnSpc>
                <a:spcPct val="150000"/>
              </a:lnSpc>
              <a:spcBef>
                <a:spcPts val="0"/>
              </a:spcBef>
              <a:spcAft>
                <a:spcPts val="0"/>
              </a:spcAft>
              <a:buNone/>
            </a:pPr>
            <a:endParaRPr sz="1600">
              <a:solidFill>
                <a:srgbClr val="121212"/>
              </a:solidFill>
              <a:highlight>
                <a:srgbClr val="FFFFFF"/>
              </a:highlight>
            </a:endParaRPr>
          </a:p>
          <a:p>
            <a:pPr marL="457200" lvl="0" indent="-330200" algn="l" rtl="0">
              <a:lnSpc>
                <a:spcPct val="150000"/>
              </a:lnSpc>
              <a:spcBef>
                <a:spcPts val="0"/>
              </a:spcBef>
              <a:spcAft>
                <a:spcPts val="0"/>
              </a:spcAft>
              <a:buClr>
                <a:schemeClr val="dk1"/>
              </a:buClr>
              <a:buSzPts val="1600"/>
              <a:buChar char="●"/>
            </a:pPr>
            <a:r>
              <a:rPr lang="en-GB" sz="1600">
                <a:solidFill>
                  <a:srgbClr val="121212"/>
                </a:solidFill>
                <a:highlight>
                  <a:schemeClr val="lt1"/>
                </a:highlight>
              </a:rPr>
              <a:t>‘Turnitin has processed more than 130m papers and says it has flagged 3.5m as being 80% AI-written. But it is also not 100% reliable; there have been widely reported cases of false positives and some universities have chosen to opt out. Turnitin says the rate of error is below 1%,’</a:t>
            </a:r>
            <a:endParaRPr sz="1600">
              <a:solidFill>
                <a:srgbClr val="121212"/>
              </a:solidFill>
              <a:highlight>
                <a:srgbClr val="FFFFFF"/>
              </a:highlight>
            </a:endParaRPr>
          </a:p>
          <a:p>
            <a:pPr marL="457200" lvl="0" indent="0" algn="l" rtl="0">
              <a:lnSpc>
                <a:spcPct val="150000"/>
              </a:lnSpc>
              <a:spcBef>
                <a:spcPts val="0"/>
              </a:spcBef>
              <a:spcAft>
                <a:spcPts val="0"/>
              </a:spcAft>
              <a:buNone/>
            </a:pPr>
            <a:endParaRPr sz="2000">
              <a:solidFill>
                <a:srgbClr val="121212"/>
              </a:solidFill>
              <a:highlight>
                <a:srgbClr val="FFFFFF"/>
              </a:highlight>
            </a:endParaRPr>
          </a:p>
          <a:p>
            <a:pPr marL="457200" lvl="0" indent="0" algn="l" rtl="0">
              <a:lnSpc>
                <a:spcPct val="150000"/>
              </a:lnSpc>
              <a:spcBef>
                <a:spcPts val="0"/>
              </a:spcBef>
              <a:spcAft>
                <a:spcPts val="0"/>
              </a:spcAft>
              <a:buNone/>
            </a:pPr>
            <a:endParaRPr sz="2000">
              <a:solidFill>
                <a:srgbClr val="121212"/>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ct val="100000"/>
              <a:buFont typeface="Arial"/>
              <a:buNone/>
            </a:pPr>
            <a:r>
              <a:rPr lang="en-GB" b="1" dirty="0">
                <a:solidFill>
                  <a:srgbClr val="22314E"/>
                </a:solidFill>
                <a:highlight>
                  <a:schemeClr val="lt1"/>
                </a:highlight>
                <a:latin typeface="Arial"/>
                <a:ea typeface="Arial"/>
                <a:cs typeface="Arial"/>
                <a:sym typeface="Arial"/>
              </a:rPr>
              <a:t>AI detection software (3)</a:t>
            </a:r>
            <a:endParaRPr dirty="0">
              <a:highlight>
                <a:schemeClr val="lt1"/>
              </a:highlight>
            </a:endParaRPr>
          </a:p>
          <a:p>
            <a:pPr marL="0" lvl="0" indent="0" algn="l" rtl="0">
              <a:lnSpc>
                <a:spcPct val="100000"/>
              </a:lnSpc>
              <a:spcBef>
                <a:spcPts val="0"/>
              </a:spcBef>
              <a:spcAft>
                <a:spcPts val="0"/>
              </a:spcAft>
              <a:buClr>
                <a:srgbClr val="22314E"/>
              </a:buClr>
              <a:buSzPct val="100000"/>
              <a:buFont typeface="Arial"/>
              <a:buNone/>
            </a:pPr>
            <a:endParaRPr b="1" dirty="0">
              <a:solidFill>
                <a:srgbClr val="22314E"/>
              </a:solidFill>
              <a:highlight>
                <a:schemeClr val="lt1"/>
              </a:highlight>
              <a:latin typeface="Arial"/>
              <a:ea typeface="Arial"/>
              <a:cs typeface="Arial"/>
              <a:sym typeface="Arial"/>
            </a:endParaRPr>
          </a:p>
        </p:txBody>
      </p:sp>
      <p:pic>
        <p:nvPicPr>
          <p:cNvPr id="400" name="Google Shape;400;p44"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01" name="Google Shape;401;p44"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02" name="Google Shape;402;p44"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403" name="Google Shape;403;p44"/>
          <p:cNvSpPr txBox="1"/>
          <p:nvPr/>
        </p:nvSpPr>
        <p:spPr>
          <a:xfrm>
            <a:off x="599525" y="1445875"/>
            <a:ext cx="8087400" cy="39405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GB" sz="2000" b="1" dirty="0">
                <a:solidFill>
                  <a:schemeClr val="dk1"/>
                </a:solidFill>
              </a:rPr>
              <a:t>A recent article in the </a:t>
            </a:r>
            <a:r>
              <a:rPr lang="en-GB" sz="2000" b="1" u="sng" dirty="0">
                <a:solidFill>
                  <a:schemeClr val="hlink"/>
                </a:solidFill>
                <a:hlinkClick r:id="rId5"/>
              </a:rPr>
              <a:t>Guardian</a:t>
            </a:r>
            <a:r>
              <a:rPr lang="en-GB" sz="2000" b="1" dirty="0">
                <a:solidFill>
                  <a:schemeClr val="dk1"/>
                </a:solidFill>
              </a:rPr>
              <a:t> summarised some key issues (please see the article for resources) </a:t>
            </a:r>
            <a:endParaRPr sz="2000" dirty="0">
              <a:solidFill>
                <a:schemeClr val="dk1"/>
              </a:solidFill>
            </a:endParaRPr>
          </a:p>
          <a:p>
            <a:pPr marL="0" lvl="0" indent="0" algn="l" rtl="0">
              <a:lnSpc>
                <a:spcPct val="150000"/>
              </a:lnSpc>
              <a:spcBef>
                <a:spcPts val="0"/>
              </a:spcBef>
              <a:spcAft>
                <a:spcPts val="0"/>
              </a:spcAft>
              <a:buNone/>
            </a:pPr>
            <a:endParaRPr sz="2000" dirty="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dirty="0">
                <a:solidFill>
                  <a:srgbClr val="121212"/>
                </a:solidFill>
                <a:highlight>
                  <a:srgbClr val="FFFFFF"/>
                </a:highlight>
              </a:rPr>
              <a:t>‘evidence that suggests AI detection tools disadvantage certain demographics. One study at Stanford found that a number of AI detectors have a bias towards non-English speakers, flagging their work 61% of the time, as opposed to 5% of native English speakers (Turnitin was not part of this particular study).’</a:t>
            </a:r>
            <a:endParaRPr sz="1600" dirty="0">
              <a:solidFill>
                <a:srgbClr val="121212"/>
              </a:solidFill>
              <a:highlight>
                <a:srgbClr val="FFFFFF"/>
              </a:highlight>
            </a:endParaRPr>
          </a:p>
          <a:p>
            <a:pPr marL="457200" lvl="0" indent="0" algn="l" rtl="0">
              <a:lnSpc>
                <a:spcPct val="150000"/>
              </a:lnSpc>
              <a:spcBef>
                <a:spcPts val="0"/>
              </a:spcBef>
              <a:spcAft>
                <a:spcPts val="0"/>
              </a:spcAft>
              <a:buNone/>
            </a:pPr>
            <a:endParaRPr sz="1600" dirty="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dirty="0">
                <a:solidFill>
                  <a:srgbClr val="121212"/>
                </a:solidFill>
                <a:highlight>
                  <a:srgbClr val="FFFFFF"/>
                </a:highlight>
              </a:rPr>
              <a:t>‘Neurodivergent students, as well as those who write using simpler language and syntax, appear to be disproportionately affected by these systems.’</a:t>
            </a:r>
            <a:endParaRPr sz="1600" dirty="0">
              <a:solidFill>
                <a:srgbClr val="121212"/>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BSU Policies</a:t>
            </a:r>
            <a:endParaRPr/>
          </a:p>
        </p:txBody>
      </p:sp>
      <p:sp>
        <p:nvSpPr>
          <p:cNvPr id="3" name="Text Placeholder 2">
            <a:extLst>
              <a:ext uri="{FF2B5EF4-FFF2-40B4-BE49-F238E27FC236}">
                <a16:creationId xmlns:a16="http://schemas.microsoft.com/office/drawing/2014/main" id="{DD9AF795-6C27-C682-E2A7-40E5FFC62AD7}"/>
              </a:ext>
            </a:extLst>
          </p:cNvPr>
          <p:cNvSpPr>
            <a:spLocks noGrp="1"/>
          </p:cNvSpPr>
          <p:nvPr>
            <p:ph type="body" idx="1"/>
          </p:nvPr>
        </p:nvSpPr>
        <p:spPr>
          <a:xfrm>
            <a:off x="457200" y="995618"/>
            <a:ext cx="5568462" cy="4643194"/>
          </a:xfrm>
        </p:spPr>
        <p:txBody>
          <a:bodyPr spcFirstLastPara="1" wrap="square" lIns="91425" tIns="45700" rIns="91425" bIns="45700" anchor="t" anchorCtr="0">
            <a:noAutofit/>
          </a:bodyPr>
          <a:lstStyle/>
          <a:p>
            <a:r>
              <a:rPr lang="en-GB" sz="1600" dirty="0">
                <a:latin typeface="Arial" panose="020B0604020202020204" pitchFamily="34" charset="0"/>
                <a:cs typeface="Arial" panose="020B0604020202020204" pitchFamily="34" charset="0"/>
              </a:rPr>
              <a:t>Bath Spa University acknowledges the opportunities and benefits afforded by generative AI and supports staff and students in its effective and appropriate use.</a:t>
            </a:r>
          </a:p>
          <a:p>
            <a:r>
              <a:rPr lang="en-GB" sz="1600" dirty="0">
                <a:latin typeface="Arial" panose="020B0604020202020204" pitchFamily="34" charset="0"/>
                <a:cs typeface="Arial" panose="020B0604020202020204" pitchFamily="34" charset="0"/>
              </a:rPr>
              <a:t>Students should be made aware that using information created with generative AI and passing it off as their own work is plagiarism. This is not acceptable in any academic or professional work as outlined in the Academic Misconduct Policy.</a:t>
            </a:r>
          </a:p>
          <a:p>
            <a:r>
              <a:rPr lang="en-GB" sz="1600" dirty="0">
                <a:latin typeface="Arial" panose="020B0604020202020204" pitchFamily="34" charset="0"/>
                <a:cs typeface="Arial" panose="020B0604020202020204" pitchFamily="34" charset="0"/>
              </a:rPr>
              <a:t>Module leaders are responsible for providing guidance to students on how they might use generative AI to inform or support their assessment, including if they may not use it and how this should be acknowledged and referenced in the student’s formal submission. An assessment brief template is available which suggests appropriate wording for alternative scenarios. Written examinations and written time-controlled assessments will be online by default wherever possible, in the interests of inclusion and authenticity in assessment.</a:t>
            </a:r>
          </a:p>
          <a:p>
            <a:endParaRPr lang="en-GB" sz="2800" dirty="0"/>
          </a:p>
        </p:txBody>
      </p:sp>
      <p:pic>
        <p:nvPicPr>
          <p:cNvPr id="409" name="Google Shape;409;p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411" name="Google Shape;411;p45"/>
          <p:cNvSpPr txBox="1"/>
          <p:nvPr/>
        </p:nvSpPr>
        <p:spPr>
          <a:xfrm>
            <a:off x="6027150" y="2122500"/>
            <a:ext cx="2822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Academic Misconduct Policy</a:t>
            </a:r>
            <a:r>
              <a:rPr lang="en-GB" sz="2000">
                <a:solidFill>
                  <a:srgbClr val="000000"/>
                </a:solidFill>
                <a:latin typeface="Arial"/>
                <a:ea typeface="Arial"/>
                <a:cs typeface="Arial"/>
                <a:sym typeface="Arial"/>
              </a:rPr>
              <a:t> </a:t>
            </a:r>
            <a:endParaRPr/>
          </a:p>
        </p:txBody>
      </p:sp>
      <p:sp>
        <p:nvSpPr>
          <p:cNvPr id="412" name="Google Shape;412;p45"/>
          <p:cNvSpPr txBox="1"/>
          <p:nvPr/>
        </p:nvSpPr>
        <p:spPr>
          <a:xfrm>
            <a:off x="6027150" y="2964991"/>
            <a:ext cx="3016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Effective use of Generative AI for higher education</a:t>
            </a:r>
            <a:r>
              <a:rPr lang="en-GB" sz="2000">
                <a:solidFill>
                  <a:srgbClr val="000000"/>
                </a:solidFill>
                <a:latin typeface="Arial"/>
                <a:ea typeface="Arial"/>
                <a:cs typeface="Arial"/>
                <a:sym typeface="Arial"/>
              </a:rPr>
              <a:t> </a:t>
            </a:r>
            <a:endParaRPr sz="2000"/>
          </a:p>
        </p:txBody>
      </p:sp>
      <p:sp>
        <p:nvSpPr>
          <p:cNvPr id="410" name="Google Shape;410;p45"/>
          <p:cNvSpPr txBox="1"/>
          <p:nvPr/>
        </p:nvSpPr>
        <p:spPr>
          <a:xfrm>
            <a:off x="6027150" y="3984925"/>
            <a:ext cx="32193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Guidance for students from the Academic Skills team</a:t>
            </a:r>
            <a:endParaRPr sz="2000">
              <a:solidFill>
                <a:srgbClr val="000000"/>
              </a:solidFill>
              <a:latin typeface="Arial"/>
              <a:ea typeface="Arial"/>
              <a:cs typeface="Arial"/>
              <a:sym typeface="Arial"/>
            </a:endParaRPr>
          </a:p>
        </p:txBody>
      </p:sp>
      <p:pic>
        <p:nvPicPr>
          <p:cNvPr id="414" name="Google Shape;414;p45"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b="1">
                <a:solidFill>
                  <a:srgbClr val="22314E"/>
                </a:solidFill>
                <a:highlight>
                  <a:schemeClr val="lt1"/>
                </a:highlight>
                <a:latin typeface="Arial"/>
                <a:ea typeface="Arial"/>
                <a:cs typeface="Arial"/>
                <a:sym typeface="Arial"/>
              </a:rPr>
              <a:t>BSU assessment approach (1)</a:t>
            </a:r>
            <a:endParaRPr lang="en-GB" dirty="0">
              <a:highlight>
                <a:schemeClr val="lt1"/>
              </a:highlight>
            </a:endParaRPr>
          </a:p>
        </p:txBody>
      </p:sp>
      <p:pic>
        <p:nvPicPr>
          <p:cNvPr id="420" name="Google Shape;420;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21" name="Google Shape;421;p46"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23" name="Google Shape;423;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2" name="TextBox 1">
            <a:extLst>
              <a:ext uri="{FF2B5EF4-FFF2-40B4-BE49-F238E27FC236}">
                <a16:creationId xmlns:a16="http://schemas.microsoft.com/office/drawing/2014/main" id="{F52A4077-6F1E-8898-E52A-408A4C8B7B7E}"/>
              </a:ext>
            </a:extLst>
          </p:cNvPr>
          <p:cNvSpPr txBox="1"/>
          <p:nvPr/>
        </p:nvSpPr>
        <p:spPr>
          <a:xfrm>
            <a:off x="852055" y="1099951"/>
            <a:ext cx="782435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1750"/>
            <a:r>
              <a:rPr lang="en-US" sz="1600" b="1"/>
              <a:t>Use of Artificial Intelligence (AI) Tools</a:t>
            </a:r>
          </a:p>
          <a:p>
            <a:pPr marL="31750"/>
            <a:r>
              <a:rPr lang="en-US" sz="1600"/>
              <a:t>All assessments permit the use of established assistive AI tools for spelling, punctuation and grammar (e.g. Grammarly, spellchecks, autocorrect).</a:t>
            </a:r>
          </a:p>
          <a:p>
            <a:pPr marL="31750"/>
            <a:r>
              <a:rPr lang="en-US" sz="1600"/>
              <a:t>For this assessment task, you are/are not permitted to use additional generative AI tools. If generative AI tools are permitted, select and edit one of the instructions below, delete the other instruction. If they are not permitted, delete both instructions.</a:t>
            </a:r>
          </a:p>
          <a:p>
            <a:pPr marL="31750"/>
            <a:endParaRPr lang="en-US" sz="1600"/>
          </a:p>
          <a:p>
            <a:pPr marL="546100" indent="-285750">
              <a:buFont typeface="Arial" panose="020B0604020202020204" pitchFamily="34" charset="0"/>
              <a:buChar char="•"/>
            </a:pPr>
            <a:r>
              <a:rPr lang="en-US" sz="1600"/>
              <a:t>While preparing this assessment, you will need to use (insert type of generative AI tool here) e.g. text generating, image generating. Please note that the generating output itself is not the goal of the task; you will need to answer the assessment brief by (analysing/creatively developing) your work beyond the output. Your use of these tools must be acknowledged in an appendix as set out below.</a:t>
            </a:r>
          </a:p>
          <a:p>
            <a:pPr marL="546100" indent="-285750">
              <a:buFont typeface="Arial" panose="020B0604020202020204" pitchFamily="34" charset="0"/>
              <a:buChar char="•"/>
            </a:pPr>
            <a:r>
              <a:rPr lang="en-US" sz="1600"/>
              <a:t>While preparing this assessment, you may use (insert type of generative AI tool here e.g. text-generating, image-generating) in the early phases of planning your submission, but you may not generate the majority of the submission using these tools. Your use of these tools must be acknowledged in an appendix as set out below.</a:t>
            </a:r>
            <a:endParaRPr lang="en-US"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b="1" dirty="0">
                <a:solidFill>
                  <a:srgbClr val="22314E"/>
                </a:solidFill>
                <a:highlight>
                  <a:schemeClr val="lt1"/>
                </a:highlight>
                <a:latin typeface="Arial"/>
                <a:ea typeface="Arial"/>
                <a:cs typeface="Arial"/>
                <a:sym typeface="Arial"/>
              </a:rPr>
              <a:t>BSU assessment approach (2)</a:t>
            </a:r>
            <a:endParaRPr dirty="0">
              <a:highlight>
                <a:schemeClr val="lt1"/>
              </a:highlight>
            </a:endParaRPr>
          </a:p>
        </p:txBody>
      </p:sp>
      <p:pic>
        <p:nvPicPr>
          <p:cNvPr id="429" name="Google Shape;429;p47"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30" name="Google Shape;430;p47"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31" name="Google Shape;431;p47"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432" name="Google Shape;432;p47"/>
          <p:cNvSpPr txBox="1"/>
          <p:nvPr/>
        </p:nvSpPr>
        <p:spPr>
          <a:xfrm>
            <a:off x="599525" y="1445875"/>
            <a:ext cx="8087400" cy="4094400"/>
          </a:xfrm>
          <a:prstGeom prst="rect">
            <a:avLst/>
          </a:prstGeom>
          <a:noFill/>
          <a:ln>
            <a:noFill/>
          </a:ln>
        </p:spPr>
        <p:txBody>
          <a:bodyPr spcFirstLastPara="1" wrap="square" lIns="91425" tIns="45700" rIns="91425" bIns="45700" anchor="t" anchorCtr="0">
            <a:spAutoFit/>
          </a:bodyPr>
          <a:lstStyle/>
          <a:p>
            <a:pPr marL="457200" lvl="0" indent="-355600" algn="l" rtl="0">
              <a:lnSpc>
                <a:spcPct val="150000"/>
              </a:lnSpc>
              <a:spcBef>
                <a:spcPts val="0"/>
              </a:spcBef>
              <a:spcAft>
                <a:spcPts val="0"/>
              </a:spcAft>
              <a:buClr>
                <a:srgbClr val="121212"/>
              </a:buClr>
              <a:buSzPts val="2000"/>
              <a:buChar char="●"/>
            </a:pPr>
            <a:r>
              <a:rPr lang="en-GB" sz="2000" dirty="0">
                <a:solidFill>
                  <a:schemeClr val="dk1"/>
                </a:solidFill>
              </a:rPr>
              <a:t>If you suspect something has been written by AI and the student has not followed the BSU guidelines, it is important to raise this following the appropriate route. Please see the BSU the </a:t>
            </a:r>
            <a:r>
              <a:rPr lang="en-GB" sz="2000" u="sng" dirty="0">
                <a:solidFill>
                  <a:schemeClr val="dk1"/>
                </a:solidFill>
                <a:hlinkClick r:id="rId5">
                  <a:extLst>
                    <a:ext uri="{A12FA001-AC4F-418D-AE19-62706E023703}">
                      <ahyp:hlinkClr xmlns:ahyp="http://schemas.microsoft.com/office/drawing/2018/hyperlinkcolor" val="tx"/>
                    </a:ext>
                  </a:extLst>
                </a:hlinkClick>
              </a:rPr>
              <a:t>Academic Misconduct Policy</a:t>
            </a:r>
            <a:r>
              <a:rPr lang="en-GB" sz="2000" dirty="0">
                <a:solidFill>
                  <a:schemeClr val="dk1"/>
                </a:solidFill>
              </a:rPr>
              <a:t>.</a:t>
            </a:r>
            <a:endParaRPr sz="2000" dirty="0">
              <a:solidFill>
                <a:schemeClr val="dk1"/>
              </a:solidFill>
            </a:endParaRPr>
          </a:p>
          <a:p>
            <a:pPr marL="457200" lvl="0" indent="-355600" algn="l" rtl="0">
              <a:lnSpc>
                <a:spcPct val="150000"/>
              </a:lnSpc>
              <a:spcBef>
                <a:spcPts val="0"/>
              </a:spcBef>
              <a:spcAft>
                <a:spcPts val="0"/>
              </a:spcAft>
              <a:buClr>
                <a:srgbClr val="121212"/>
              </a:buClr>
              <a:buSzPts val="2000"/>
              <a:buChar char="●"/>
            </a:pPr>
            <a:r>
              <a:rPr lang="en-GB" sz="2000" dirty="0">
                <a:solidFill>
                  <a:schemeClr val="dk1"/>
                </a:solidFill>
              </a:rPr>
              <a:t>It is important not to make assumptions, or pre-judge an outcome - the investigation which will determine if there has been an infraction. </a:t>
            </a:r>
            <a:endParaRPr sz="2000" dirty="0">
              <a:solidFill>
                <a:schemeClr val="dk1"/>
              </a:solidFill>
            </a:endParaRPr>
          </a:p>
          <a:p>
            <a:pPr marL="457200" lvl="0" indent="-355600" algn="l" rtl="0">
              <a:lnSpc>
                <a:spcPct val="150000"/>
              </a:lnSpc>
              <a:spcBef>
                <a:spcPts val="0"/>
              </a:spcBef>
              <a:spcAft>
                <a:spcPts val="0"/>
              </a:spcAft>
              <a:buClr>
                <a:srgbClr val="121212"/>
              </a:buClr>
              <a:buSzPts val="2000"/>
              <a:buChar char="●"/>
            </a:pPr>
            <a:r>
              <a:rPr lang="en-GB" sz="2000" dirty="0">
                <a:solidFill>
                  <a:schemeClr val="dk1"/>
                </a:solidFill>
              </a:rPr>
              <a:t>For summative work, </a:t>
            </a:r>
            <a:r>
              <a:rPr lang="en-GB" sz="2000" b="1" dirty="0">
                <a:solidFill>
                  <a:schemeClr val="dk1"/>
                </a:solidFill>
              </a:rPr>
              <a:t>it is important you do not</a:t>
            </a:r>
            <a:r>
              <a:rPr lang="en-GB" sz="2000" dirty="0">
                <a:solidFill>
                  <a:schemeClr val="dk1"/>
                </a:solidFill>
              </a:rPr>
              <a:t> approach the student directly but instead, follow the process.  </a:t>
            </a:r>
            <a:endParaRPr sz="2000" dirty="0">
              <a:solidFill>
                <a:srgbClr val="121212"/>
              </a:solidFill>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2314E"/>
              </a:buClr>
              <a:buSzPct val="100000"/>
              <a:buFont typeface="Arial"/>
              <a:buNone/>
            </a:pPr>
            <a:r>
              <a:rPr lang="en-GB" b="1">
                <a:solidFill>
                  <a:srgbClr val="22314E"/>
                </a:solidFill>
                <a:highlight>
                  <a:schemeClr val="lt1"/>
                </a:highlight>
                <a:latin typeface="Arial"/>
                <a:ea typeface="Arial"/>
                <a:cs typeface="Arial"/>
                <a:sym typeface="Arial"/>
              </a:rPr>
              <a:t>AI detection software</a:t>
            </a:r>
            <a:endParaRPr>
              <a:highlight>
                <a:schemeClr val="lt1"/>
              </a:highlight>
            </a:endParaRPr>
          </a:p>
          <a:p>
            <a:pPr marL="0" lvl="0" indent="0" algn="l" rtl="0">
              <a:lnSpc>
                <a:spcPct val="100000"/>
              </a:lnSpc>
              <a:spcBef>
                <a:spcPts val="0"/>
              </a:spcBef>
              <a:spcAft>
                <a:spcPts val="0"/>
              </a:spcAft>
              <a:buClr>
                <a:srgbClr val="22314E"/>
              </a:buClr>
              <a:buSzPct val="100000"/>
              <a:buFont typeface="Arial"/>
              <a:buNone/>
            </a:pPr>
            <a:endParaRPr b="1">
              <a:solidFill>
                <a:srgbClr val="22314E"/>
              </a:solidFill>
              <a:highlight>
                <a:schemeClr val="lt1"/>
              </a:highlight>
              <a:latin typeface="Arial"/>
              <a:ea typeface="Arial"/>
              <a:cs typeface="Arial"/>
              <a:sym typeface="Arial"/>
            </a:endParaRPr>
          </a:p>
        </p:txBody>
      </p:sp>
      <p:pic>
        <p:nvPicPr>
          <p:cNvPr id="438" name="Google Shape;438;p48"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39" name="Google Shape;439;p48"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40" name="Google Shape;440;p48"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441" name="Google Shape;441;p48"/>
          <p:cNvSpPr txBox="1"/>
          <p:nvPr/>
        </p:nvSpPr>
        <p:spPr>
          <a:xfrm>
            <a:off x="599525" y="1445875"/>
            <a:ext cx="8087400" cy="39405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GB" sz="2000" b="1">
                <a:solidFill>
                  <a:schemeClr val="dk1"/>
                </a:solidFill>
              </a:rPr>
              <a:t>A recent article in the </a:t>
            </a:r>
            <a:r>
              <a:rPr lang="en-GB" sz="2000" b="1" u="sng">
                <a:solidFill>
                  <a:schemeClr val="hlink"/>
                </a:solidFill>
                <a:hlinkClick r:id="rId5"/>
              </a:rPr>
              <a:t>Guardian</a:t>
            </a:r>
            <a:r>
              <a:rPr lang="en-GB" sz="2000" b="1">
                <a:solidFill>
                  <a:schemeClr val="dk1"/>
                </a:solidFill>
              </a:rPr>
              <a:t> summarised some key issues (please see the article for resources) </a:t>
            </a:r>
            <a:endParaRPr sz="2000">
              <a:solidFill>
                <a:schemeClr val="dk1"/>
              </a:solidFill>
            </a:endParaRPr>
          </a:p>
          <a:p>
            <a:pPr marL="0" lvl="0" indent="0" algn="l" rtl="0">
              <a:lnSpc>
                <a:spcPct val="150000"/>
              </a:lnSpc>
              <a:spcBef>
                <a:spcPts val="0"/>
              </a:spcBef>
              <a:spcAft>
                <a:spcPts val="0"/>
              </a:spcAft>
              <a:buNone/>
            </a:pPr>
            <a:endParaRPr sz="200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a:solidFill>
                  <a:srgbClr val="121212"/>
                </a:solidFill>
                <a:highlight>
                  <a:srgbClr val="FFFFFF"/>
                </a:highlight>
              </a:rPr>
              <a:t>‘evidence that suggests AI detection tools disadvantage certain demographics. One study at Stanford found that a number of AI detectors have a bias towards non-English speakers, flagging their work 61% of the time, as opposed to 5% of native English speakers (Turnitin was not part of this particular study).’</a:t>
            </a:r>
            <a:endParaRPr sz="1600">
              <a:solidFill>
                <a:srgbClr val="121212"/>
              </a:solidFill>
              <a:highlight>
                <a:srgbClr val="FFFFFF"/>
              </a:highlight>
            </a:endParaRPr>
          </a:p>
          <a:p>
            <a:pPr marL="457200" lvl="0" indent="0" algn="l" rtl="0">
              <a:lnSpc>
                <a:spcPct val="150000"/>
              </a:lnSpc>
              <a:spcBef>
                <a:spcPts val="0"/>
              </a:spcBef>
              <a:spcAft>
                <a:spcPts val="0"/>
              </a:spcAft>
              <a:buNone/>
            </a:pPr>
            <a:endParaRPr sz="160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a:solidFill>
                  <a:srgbClr val="121212"/>
                </a:solidFill>
                <a:highlight>
                  <a:srgbClr val="FFFFFF"/>
                </a:highlight>
              </a:rPr>
              <a:t>‘Neurodivergent students, as well as those who write using simpler language and syntax, appear to be disproportionately affected by these systems.’</a:t>
            </a:r>
            <a:endParaRPr sz="1600">
              <a:solidFill>
                <a:srgbClr val="121212"/>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5"/>
        <p:cNvGrpSpPr/>
        <p:nvPr/>
      </p:nvGrpSpPr>
      <p:grpSpPr>
        <a:xfrm>
          <a:off x="0" y="0"/>
          <a:ext cx="0" cy="0"/>
          <a:chOff x="0" y="0"/>
          <a:chExt cx="0" cy="0"/>
        </a:xfrm>
      </p:grpSpPr>
      <p:pic>
        <p:nvPicPr>
          <p:cNvPr id="446" name="Google Shape;446;p4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sp>
        <p:nvSpPr>
          <p:cNvPr id="449" name="Google Shape;449;p49"/>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Make it yours</a:t>
            </a:r>
            <a:endParaRPr/>
          </a:p>
        </p:txBody>
      </p:sp>
      <p:sp>
        <p:nvSpPr>
          <p:cNvPr id="447" name="Google Shape;447;p49"/>
          <p:cNvSpPr txBox="1"/>
          <p:nvPr/>
        </p:nvSpPr>
        <p:spPr>
          <a:xfrm>
            <a:off x="599525" y="1445873"/>
            <a:ext cx="8220300" cy="3632700"/>
          </a:xfrm>
          <a:prstGeom prst="rect">
            <a:avLst/>
          </a:prstGeom>
          <a:noFill/>
          <a:ln>
            <a:noFill/>
          </a:ln>
        </p:spPr>
        <p:txBody>
          <a:bodyPr spcFirstLastPara="1" wrap="square" lIns="91425" tIns="45700" rIns="91425" bIns="45700" anchor="t" anchorCtr="0">
            <a:spAutoFit/>
          </a:bodyPr>
          <a:lstStyle/>
          <a:p>
            <a:pPr marL="457200" lvl="0" indent="-355600" algn="l" rtl="0">
              <a:lnSpc>
                <a:spcPct val="150000"/>
              </a:lnSpc>
              <a:spcBef>
                <a:spcPts val="0"/>
              </a:spcBef>
              <a:spcAft>
                <a:spcPts val="0"/>
              </a:spcAft>
              <a:buClr>
                <a:schemeClr val="dk1"/>
              </a:buClr>
              <a:buSzPts val="2000"/>
              <a:buChar char="●"/>
            </a:pPr>
            <a:r>
              <a:rPr lang="en-GB" sz="2000">
                <a:solidFill>
                  <a:schemeClr val="dk1"/>
                </a:solidFill>
              </a:rPr>
              <a:t>Create (or co-create with students) a standard set of AI slides drawing from your own institutional guidelines that can be shared across the institution and used by all lecturers in their learning, teaching and assessment.</a:t>
            </a:r>
            <a:endParaRPr sz="2000">
              <a:solidFill>
                <a:schemeClr val="dk1"/>
              </a:solidFill>
            </a:endParaRPr>
          </a:p>
          <a:p>
            <a:pPr marL="457200" lvl="0" indent="0" algn="l" rtl="0">
              <a:lnSpc>
                <a:spcPct val="150000"/>
              </a:lnSpc>
              <a:spcBef>
                <a:spcPts val="0"/>
              </a:spcBef>
              <a:spcAft>
                <a:spcPts val="0"/>
              </a:spcAft>
              <a:buNone/>
            </a:pPr>
            <a:endParaRPr sz="2000">
              <a:solidFill>
                <a:schemeClr val="dk1"/>
              </a:solidFill>
            </a:endParaRPr>
          </a:p>
          <a:p>
            <a:pPr marL="457200" lvl="0" indent="-355600" algn="l" rtl="0">
              <a:lnSpc>
                <a:spcPct val="150000"/>
              </a:lnSpc>
              <a:spcBef>
                <a:spcPts val="0"/>
              </a:spcBef>
              <a:spcAft>
                <a:spcPts val="0"/>
              </a:spcAft>
              <a:buClr>
                <a:schemeClr val="dk1"/>
              </a:buClr>
              <a:buSzPts val="2000"/>
              <a:buChar char="●"/>
            </a:pPr>
            <a:r>
              <a:rPr lang="en-GB" sz="2000">
                <a:solidFill>
                  <a:schemeClr val="dk1"/>
                </a:solidFill>
              </a:rPr>
              <a:t>Activity engage students with AI practices, policies and rules. Allow students to ask questions, test tools and learn how to use these ethically in their studies. </a:t>
            </a:r>
            <a:endParaRPr sz="3600" b="0" i="0" u="none" strike="noStrike" cap="none">
              <a:solidFill>
                <a:srgbClr val="000000"/>
              </a:solidFill>
              <a:latin typeface="Arial"/>
              <a:ea typeface="Arial"/>
              <a:cs typeface="Arial"/>
              <a:sym typeface="Arial"/>
            </a:endParaRPr>
          </a:p>
        </p:txBody>
      </p:sp>
      <p:pic>
        <p:nvPicPr>
          <p:cNvPr id="448" name="Google Shape;448;p49"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450" name="Google Shape;450;p49">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405700" y="188425"/>
            <a:ext cx="4485600" cy="913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Summary</a:t>
            </a:r>
            <a:endParaRPr>
              <a:latin typeface="Arial"/>
              <a:ea typeface="Arial"/>
              <a:cs typeface="Arial"/>
              <a:sym typeface="Arial"/>
            </a:endParaRPr>
          </a:p>
        </p:txBody>
      </p:sp>
      <p:sp>
        <p:nvSpPr>
          <p:cNvPr id="456" name="Google Shape;456;p50"/>
          <p:cNvSpPr txBox="1">
            <a:spLocks noGrp="1"/>
          </p:cNvSpPr>
          <p:nvPr>
            <p:ph type="body" idx="1"/>
          </p:nvPr>
        </p:nvSpPr>
        <p:spPr>
          <a:xfrm>
            <a:off x="457200" y="1168974"/>
            <a:ext cx="8229600" cy="4348500"/>
          </a:xfrm>
          <a:prstGeom prst="rect">
            <a:avLst/>
          </a:prstGeom>
          <a:noFill/>
          <a:ln>
            <a:noFill/>
          </a:ln>
        </p:spPr>
        <p:txBody>
          <a:bodyPr spcFirstLastPara="1" wrap="square" lIns="91425" tIns="45700" rIns="91425" bIns="45700" anchor="t" anchorCtr="0">
            <a:normAutofit lnSpcReduction="20000"/>
          </a:bodyPr>
          <a:lstStyle/>
          <a:p>
            <a:pPr marL="457200" lvl="0" indent="-419100" algn="l" rtl="0">
              <a:lnSpc>
                <a:spcPct val="115000"/>
              </a:lnSpc>
              <a:spcBef>
                <a:spcPts val="0"/>
              </a:spcBef>
              <a:spcAft>
                <a:spcPts val="0"/>
              </a:spcAft>
              <a:buClr>
                <a:srgbClr val="22314E"/>
              </a:buClr>
              <a:buSzPts val="3000"/>
              <a:buChar char="•"/>
            </a:pPr>
            <a:r>
              <a:rPr lang="en-GB" sz="2000">
                <a:latin typeface="Arial"/>
                <a:ea typeface="Arial"/>
                <a:cs typeface="Arial"/>
                <a:sym typeface="Arial"/>
              </a:rPr>
              <a:t>AI tools are not going to go away - the approach is to apply criticality and good academic design to integrate these tools into learning, teaching and assessment.</a:t>
            </a:r>
            <a:endParaRPr sz="2000">
              <a:latin typeface="Arial"/>
              <a:ea typeface="Arial"/>
              <a:cs typeface="Arial"/>
              <a:sym typeface="Arial"/>
            </a:endParaRPr>
          </a:p>
          <a:p>
            <a:pPr marL="457200" lvl="0" indent="0" algn="l" rtl="0">
              <a:lnSpc>
                <a:spcPct val="115000"/>
              </a:lnSpc>
              <a:spcBef>
                <a:spcPts val="0"/>
              </a:spcBef>
              <a:spcAft>
                <a:spcPts val="0"/>
              </a:spcAft>
              <a:buNone/>
            </a:pPr>
            <a:endParaRPr sz="2000">
              <a:latin typeface="Arial"/>
              <a:ea typeface="Arial"/>
              <a:cs typeface="Arial"/>
              <a:sym typeface="Arial"/>
            </a:endParaRPr>
          </a:p>
          <a:p>
            <a:pPr marL="457200" lvl="0" indent="-419100" algn="l" rtl="0">
              <a:lnSpc>
                <a:spcPct val="115000"/>
              </a:lnSpc>
              <a:spcBef>
                <a:spcPts val="0"/>
              </a:spcBef>
              <a:spcAft>
                <a:spcPts val="0"/>
              </a:spcAft>
              <a:buClr>
                <a:srgbClr val="22314E"/>
              </a:buClr>
              <a:buSzPts val="3000"/>
              <a:buChar char="•"/>
            </a:pPr>
            <a:r>
              <a:rPr lang="en-GB" sz="2000">
                <a:latin typeface="Arial"/>
                <a:ea typeface="Arial"/>
                <a:cs typeface="Arial"/>
                <a:sym typeface="Arial"/>
              </a:rPr>
              <a:t>Before using any tool, be clear on its permissions and use of data – seek approval from your DPO where appropriate.</a:t>
            </a:r>
            <a:endParaRPr sz="2000">
              <a:latin typeface="Arial"/>
              <a:ea typeface="Arial"/>
              <a:cs typeface="Arial"/>
              <a:sym typeface="Arial"/>
            </a:endParaRPr>
          </a:p>
          <a:p>
            <a:pPr marL="457200" lvl="0" indent="0" algn="l" rtl="0">
              <a:lnSpc>
                <a:spcPct val="115000"/>
              </a:lnSpc>
              <a:spcBef>
                <a:spcPts val="0"/>
              </a:spcBef>
              <a:spcAft>
                <a:spcPts val="0"/>
              </a:spcAft>
              <a:buNone/>
            </a:pPr>
            <a:endParaRPr sz="2000">
              <a:latin typeface="Arial"/>
              <a:ea typeface="Arial"/>
              <a:cs typeface="Arial"/>
              <a:sym typeface="Arial"/>
            </a:endParaRPr>
          </a:p>
          <a:p>
            <a:pPr marL="457200" lvl="0" indent="-419100" algn="l" rtl="0">
              <a:lnSpc>
                <a:spcPct val="115000"/>
              </a:lnSpc>
              <a:spcBef>
                <a:spcPts val="0"/>
              </a:spcBef>
              <a:spcAft>
                <a:spcPts val="0"/>
              </a:spcAft>
              <a:buClr>
                <a:srgbClr val="22314E"/>
              </a:buClr>
              <a:buSzPts val="3000"/>
              <a:buChar char="•"/>
            </a:pPr>
            <a:r>
              <a:rPr lang="en-GB" sz="2000">
                <a:latin typeface="Arial"/>
                <a:ea typeface="Arial"/>
                <a:cs typeface="Arial"/>
                <a:sym typeface="Arial"/>
              </a:rPr>
              <a:t>Transparency with students is essential – clear guidelines, expectations, support/guidance and any use of detection tools and penalties.</a:t>
            </a:r>
            <a:endParaRPr sz="2000">
              <a:latin typeface="Arial"/>
              <a:ea typeface="Arial"/>
              <a:cs typeface="Arial"/>
              <a:sym typeface="Arial"/>
            </a:endParaRPr>
          </a:p>
          <a:p>
            <a:pPr marL="457200" lvl="0" indent="0" algn="l" rtl="0">
              <a:lnSpc>
                <a:spcPct val="115000"/>
              </a:lnSpc>
              <a:spcBef>
                <a:spcPts val="0"/>
              </a:spcBef>
              <a:spcAft>
                <a:spcPts val="0"/>
              </a:spcAft>
              <a:buNone/>
            </a:pPr>
            <a:endParaRPr sz="2000">
              <a:latin typeface="Arial"/>
              <a:ea typeface="Arial"/>
              <a:cs typeface="Arial"/>
              <a:sym typeface="Arial"/>
            </a:endParaRPr>
          </a:p>
          <a:p>
            <a:pPr marL="457200" lvl="0" indent="-419100" algn="l" rtl="0">
              <a:lnSpc>
                <a:spcPct val="115000"/>
              </a:lnSpc>
              <a:spcBef>
                <a:spcPts val="0"/>
              </a:spcBef>
              <a:spcAft>
                <a:spcPts val="0"/>
              </a:spcAft>
              <a:buSzPts val="3000"/>
              <a:buChar char="•"/>
            </a:pPr>
            <a:r>
              <a:rPr lang="en-GB" sz="2000" b="1">
                <a:latin typeface="Arial"/>
                <a:ea typeface="Arial"/>
                <a:cs typeface="Arial"/>
                <a:sym typeface="Arial"/>
              </a:rPr>
              <a:t>Learn to enjoy AI and the affordances it offers!</a:t>
            </a:r>
            <a:endParaRPr b="1">
              <a:latin typeface="Arial"/>
              <a:ea typeface="Arial"/>
              <a:cs typeface="Arial"/>
              <a:sym typeface="Arial"/>
            </a:endParaRPr>
          </a:p>
        </p:txBody>
      </p:sp>
      <p:pic>
        <p:nvPicPr>
          <p:cNvPr id="457" name="Google Shape;457;p50"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458" name="Google Shape;458;p50" descr="BSU + Transform-ED + Partner logos"/>
          <p:cNvPicPr preferRelativeResize="0"/>
          <p:nvPr/>
        </p:nvPicPr>
        <p:blipFill rotWithShape="1">
          <a:blip r:embed="rId5">
            <a:alphaModFix/>
          </a:blip>
          <a:srcRect/>
          <a:stretch/>
        </p:blipFill>
        <p:spPr>
          <a:xfrm>
            <a:off x="0" y="5646597"/>
            <a:ext cx="9179999" cy="1211403"/>
          </a:xfrm>
          <a:prstGeom prst="rect">
            <a:avLst/>
          </a:prstGeom>
          <a:noFill/>
          <a:ln>
            <a:noFill/>
          </a:ln>
        </p:spPr>
      </p:pic>
      <p:pic>
        <p:nvPicPr>
          <p:cNvPr id="459" name="Google Shape;459;p50" descr="BSU + Transform-ED + Partner logos"/>
          <p:cNvPicPr preferRelativeResize="0"/>
          <p:nvPr/>
        </p:nvPicPr>
        <p:blipFill>
          <a:blip r:embed="rId5">
            <a:alphaModFix/>
          </a:blip>
          <a:stretch>
            <a:fillRect/>
          </a:stretch>
        </p:blipFill>
        <p:spPr>
          <a:xfrm>
            <a:off x="-2" y="5689026"/>
            <a:ext cx="9144002" cy="12066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11111"/>
              <a:buFont typeface="Arial"/>
              <a:buNone/>
            </a:pPr>
            <a:r>
              <a:rPr lang="en-GB" b="1" dirty="0">
                <a:solidFill>
                  <a:srgbClr val="22314E"/>
                </a:solidFill>
                <a:latin typeface="Arial"/>
                <a:ea typeface="Arial"/>
                <a:cs typeface="Arial"/>
                <a:sym typeface="Arial"/>
              </a:rPr>
              <a:t>What is Artificial Intelligence (AI)? (1)</a:t>
            </a:r>
            <a:endParaRPr dirty="0"/>
          </a:p>
        </p:txBody>
      </p:sp>
      <p:sp>
        <p:nvSpPr>
          <p:cNvPr id="111" name="Google Shape;111;p15"/>
          <p:cNvSpPr txBox="1">
            <a:spLocks noGrp="1"/>
          </p:cNvSpPr>
          <p:nvPr>
            <p:ph type="body" idx="1"/>
          </p:nvPr>
        </p:nvSpPr>
        <p:spPr>
          <a:xfrm>
            <a:off x="457200" y="1924656"/>
            <a:ext cx="5062654" cy="3592800"/>
          </a:xfrm>
          <a:prstGeom prst="rect">
            <a:avLst/>
          </a:prstGeom>
          <a:noFill/>
          <a:ln>
            <a:noFill/>
          </a:ln>
        </p:spPr>
        <p:txBody>
          <a:bodyPr spcFirstLastPara="1" wrap="square" lIns="91425" tIns="45700" rIns="91425" bIns="45700" anchor="t" anchorCtr="0">
            <a:noAutofit/>
          </a:bodyPr>
          <a:lstStyle/>
          <a:p>
            <a:pPr marL="457200" lvl="0" indent="-419100" algn="l" rtl="0">
              <a:lnSpc>
                <a:spcPct val="150000"/>
              </a:lnSpc>
              <a:spcBef>
                <a:spcPts val="0"/>
              </a:spcBef>
              <a:spcAft>
                <a:spcPts val="0"/>
              </a:spcAft>
              <a:buSzPts val="1600"/>
              <a:buChar char="●"/>
            </a:pPr>
            <a:r>
              <a:rPr lang="en-GB" sz="1600">
                <a:latin typeface="Arial"/>
                <a:ea typeface="Arial"/>
                <a:cs typeface="Arial"/>
                <a:sym typeface="Arial"/>
              </a:rPr>
              <a:t>There has been an explosion of AI tools and the integration of AI into current tools. </a:t>
            </a:r>
            <a:endParaRPr/>
          </a:p>
          <a:p>
            <a:pPr marL="457200" lvl="0" indent="-419100" algn="l" rtl="0">
              <a:lnSpc>
                <a:spcPct val="150000"/>
              </a:lnSpc>
              <a:spcBef>
                <a:spcPts val="0"/>
              </a:spcBef>
              <a:spcAft>
                <a:spcPts val="0"/>
              </a:spcAft>
              <a:buSzPts val="1600"/>
              <a:buChar char="●"/>
            </a:pPr>
            <a:r>
              <a:rPr lang="en-GB" sz="1600">
                <a:latin typeface="Arial"/>
                <a:ea typeface="Arial"/>
                <a:cs typeface="Arial"/>
                <a:sym typeface="Arial"/>
              </a:rPr>
              <a:t>AI in Higher Education often refers to the use of tools built on large amount of data that work on pattern recognition, prediction and learning. These then become generative to be able to create outputs. Known as Generative AI. </a:t>
            </a:r>
            <a:endParaRPr/>
          </a:p>
          <a:p>
            <a:pPr marL="457200" lvl="0" indent="-419100" algn="l" rtl="0">
              <a:lnSpc>
                <a:spcPct val="150000"/>
              </a:lnSpc>
              <a:spcBef>
                <a:spcPts val="0"/>
              </a:spcBef>
              <a:spcAft>
                <a:spcPts val="0"/>
              </a:spcAft>
              <a:buSzPts val="1600"/>
              <a:buChar char="●"/>
            </a:pPr>
            <a:r>
              <a:rPr lang="en-GB" sz="1600">
                <a:latin typeface="Arial"/>
                <a:ea typeface="Arial"/>
                <a:cs typeface="Arial"/>
                <a:sym typeface="Arial"/>
              </a:rPr>
              <a:t>There are a huge number of solutions and the best known are shown here. </a:t>
            </a:r>
            <a:endParaRPr/>
          </a:p>
        </p:txBody>
      </p:sp>
      <p:pic>
        <p:nvPicPr>
          <p:cNvPr id="115" name="Google Shape;115;p15" descr="OpenAi logo&#10;"/>
          <p:cNvPicPr preferRelativeResize="0"/>
          <p:nvPr/>
        </p:nvPicPr>
        <p:blipFill rotWithShape="1">
          <a:blip r:embed="rId3">
            <a:alphaModFix/>
          </a:blip>
          <a:srcRect/>
          <a:stretch/>
        </p:blipFill>
        <p:spPr>
          <a:xfrm>
            <a:off x="6261872" y="1993900"/>
            <a:ext cx="1587500" cy="584200"/>
          </a:xfrm>
          <a:prstGeom prst="rect">
            <a:avLst/>
          </a:prstGeom>
          <a:noFill/>
          <a:ln>
            <a:noFill/>
          </a:ln>
        </p:spPr>
      </p:pic>
      <p:pic>
        <p:nvPicPr>
          <p:cNvPr id="112" name="Google Shape;112;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13" name="Google Shape;113;p15" descr="A purple and blue logo for Gemini">
            <a:extLs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6261872" y="2920330"/>
            <a:ext cx="2497563" cy="794679"/>
          </a:xfrm>
          <a:prstGeom prst="rect">
            <a:avLst/>
          </a:prstGeom>
          <a:noFill/>
          <a:ln>
            <a:noFill/>
          </a:ln>
        </p:spPr>
      </p:pic>
      <p:pic>
        <p:nvPicPr>
          <p:cNvPr id="114" name="Google Shape;114;p15" descr="CoPilot logo"/>
          <p:cNvPicPr preferRelativeResize="0"/>
          <p:nvPr/>
        </p:nvPicPr>
        <p:blipFill rotWithShape="1">
          <a:blip r:embed="rId6">
            <a:alphaModFix/>
          </a:blip>
          <a:srcRect/>
          <a:stretch/>
        </p:blipFill>
        <p:spPr>
          <a:xfrm>
            <a:off x="6261872" y="3913666"/>
            <a:ext cx="1529204" cy="1471961"/>
          </a:xfrm>
          <a:prstGeom prst="rect">
            <a:avLst/>
          </a:prstGeom>
          <a:noFill/>
          <a:ln>
            <a:noFill/>
          </a:ln>
        </p:spPr>
      </p:pic>
      <p:pic>
        <p:nvPicPr>
          <p:cNvPr id="116" name="Google Shape;116;p15"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464" name="Google Shape;464;p51"/>
          <p:cNvSpPr txBox="1">
            <a:spLocks noGrp="1"/>
          </p:cNvSpPr>
          <p:nvPr>
            <p:ph type="title"/>
          </p:nvPr>
        </p:nvSpPr>
        <p:spPr>
          <a:xfrm>
            <a:off x="405700" y="188425"/>
            <a:ext cx="4485600" cy="913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BSU resource</a:t>
            </a:r>
            <a:endParaRPr>
              <a:latin typeface="Arial"/>
              <a:ea typeface="Arial"/>
              <a:cs typeface="Arial"/>
              <a:sym typeface="Arial"/>
            </a:endParaRPr>
          </a:p>
        </p:txBody>
      </p:sp>
      <p:pic>
        <p:nvPicPr>
          <p:cNvPr id="465" name="Google Shape;465;p5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467" name="Google Shape;467;p5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51348"/>
            <a:ext cx="9144002" cy="1206654"/>
          </a:xfrm>
          <a:prstGeom prst="rect">
            <a:avLst/>
          </a:prstGeom>
          <a:noFill/>
          <a:ln>
            <a:noFill/>
          </a:ln>
        </p:spPr>
      </p:pic>
      <p:pic>
        <p:nvPicPr>
          <p:cNvPr id="468" name="Google Shape;468;p51" descr="Website image from BSU detailing AI resources including policy, student guidance, detection, data management and resources. "/>
          <p:cNvPicPr preferRelativeResize="0"/>
          <p:nvPr/>
        </p:nvPicPr>
        <p:blipFill>
          <a:blip r:embed="rId6">
            <a:alphaModFix/>
          </a:blip>
          <a:stretch>
            <a:fillRect/>
          </a:stretch>
        </p:blipFill>
        <p:spPr>
          <a:xfrm>
            <a:off x="152400" y="1254025"/>
            <a:ext cx="8839204" cy="3957788"/>
          </a:xfrm>
          <a:prstGeom prst="rect">
            <a:avLst/>
          </a:prstGeom>
          <a:noFill/>
          <a:ln>
            <a:noFill/>
          </a:ln>
        </p:spPr>
      </p:pic>
      <p:sp>
        <p:nvSpPr>
          <p:cNvPr id="469" name="Google Shape;469;p51"/>
          <p:cNvSpPr txBox="1"/>
          <p:nvPr/>
        </p:nvSpPr>
        <p:spPr>
          <a:xfrm>
            <a:off x="1839300" y="5270038"/>
            <a:ext cx="550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u="sng">
                <a:solidFill>
                  <a:schemeClr val="hlink"/>
                </a:solidFill>
                <a:latin typeface="Roboto"/>
                <a:ea typeface="Roboto"/>
                <a:cs typeface="Roboto"/>
                <a:sym typeface="Roboto"/>
                <a:hlinkClick r:id="rId7"/>
              </a:rPr>
              <a:t>https://www.bathspa.ac.uk/projects/teaching-expertise-guide/digital-fluency/#d.en.138560</a:t>
            </a:r>
            <a:endParaRPr/>
          </a:p>
        </p:txBody>
      </p:sp>
      <p:pic>
        <p:nvPicPr>
          <p:cNvPr id="466" name="Google Shape;466;p51" descr="BSU + Transform-ED + Partner logos"/>
          <p:cNvPicPr preferRelativeResize="0"/>
          <p:nvPr/>
        </p:nvPicPr>
        <p:blipFill rotWithShape="1">
          <a:blip r:embed="rId5">
            <a:alphaModFix/>
          </a:blip>
          <a:srcRect/>
          <a:stretch/>
        </p:blipFill>
        <p:spPr>
          <a:xfrm>
            <a:off x="0" y="5646597"/>
            <a:ext cx="9179999" cy="12114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73"/>
        <p:cNvGrpSpPr/>
        <p:nvPr/>
      </p:nvGrpSpPr>
      <p:grpSpPr>
        <a:xfrm>
          <a:off x="0" y="0"/>
          <a:ext cx="0" cy="0"/>
          <a:chOff x="0" y="0"/>
          <a:chExt cx="0" cy="0"/>
        </a:xfrm>
      </p:grpSpPr>
      <p:sp>
        <p:nvSpPr>
          <p:cNvPr id="474" name="Google Shape;474;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Just One Thing</a:t>
            </a:r>
            <a:endParaRPr/>
          </a:p>
        </p:txBody>
      </p:sp>
      <p:sp>
        <p:nvSpPr>
          <p:cNvPr id="475" name="Google Shape;475;p52"/>
          <p:cNvSpPr txBox="1">
            <a:spLocks noGrp="1"/>
          </p:cNvSpPr>
          <p:nvPr>
            <p:ph type="body" idx="1"/>
          </p:nvPr>
        </p:nvSpPr>
        <p:spPr>
          <a:xfrm>
            <a:off x="419838" y="2554200"/>
            <a:ext cx="8363400" cy="8748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GB" sz="2200">
                <a:latin typeface="Arial"/>
                <a:ea typeface="Arial"/>
                <a:cs typeface="Arial"/>
                <a:sym typeface="Arial"/>
              </a:rPr>
              <a:t>Choose one of the GenAI tools and play with it for 10 mins and enjoy experiencing something new.  </a:t>
            </a:r>
            <a:endParaRPr sz="2200">
              <a:latin typeface="Arial"/>
              <a:ea typeface="Arial"/>
              <a:cs typeface="Arial"/>
              <a:sym typeface="Arial"/>
            </a:endParaRPr>
          </a:p>
        </p:txBody>
      </p:sp>
      <p:pic>
        <p:nvPicPr>
          <p:cNvPr id="477" name="Google Shape;477;p5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529525" y="6019900"/>
            <a:ext cx="1940174" cy="435450"/>
          </a:xfrm>
          <a:prstGeom prst="rect">
            <a:avLst/>
          </a:prstGeom>
          <a:noFill/>
          <a:ln>
            <a:noFill/>
          </a:ln>
        </p:spPr>
      </p:pic>
      <p:pic>
        <p:nvPicPr>
          <p:cNvPr id="478" name="Google Shape;478;p52" descr="A logo with text on it"/>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479" name="Google Shape;479;p5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229608" y="0"/>
            <a:ext cx="914400" cy="914400"/>
          </a:xfrm>
          <a:prstGeom prst="rect">
            <a:avLst/>
          </a:prstGeom>
          <a:noFill/>
          <a:ln>
            <a:noFill/>
          </a:ln>
        </p:spPr>
      </p:pic>
      <p:pic>
        <p:nvPicPr>
          <p:cNvPr id="480" name="Google Shape;480;p52" descr="BSU + Transform-ED + Partner logos&#10;"/>
          <p:cNvPicPr preferRelativeResize="0"/>
          <p:nvPr/>
        </p:nvPicPr>
        <p:blipFill rotWithShape="1">
          <a:blip r:embed="rId5">
            <a:alphaModFix/>
          </a:blip>
          <a:srcRect r="517"/>
          <a:stretch/>
        </p:blipFill>
        <p:spPr>
          <a:xfrm>
            <a:off x="33495" y="5612550"/>
            <a:ext cx="9151200" cy="1245450"/>
          </a:xfrm>
          <a:prstGeom prst="rect">
            <a:avLst/>
          </a:prstGeom>
          <a:noFill/>
          <a:ln>
            <a:noFill/>
          </a:ln>
        </p:spPr>
      </p:pic>
      <p:sp>
        <p:nvSpPr>
          <p:cNvPr id="476" name="Google Shape;476;p52">
            <a:extLst>
              <a:ext uri="{C183D7F6-B498-43B3-948B-1728B52AA6E4}">
                <adec:decorative xmlns:adec="http://schemas.microsoft.com/office/drawing/2017/decorative" val="0"/>
              </a:ext>
            </a:extLst>
          </p:cNvPr>
          <p:cNvSpPr/>
          <p:nvPr/>
        </p:nvSpPr>
        <p:spPr>
          <a:xfrm>
            <a:off x="8438252" y="6472264"/>
            <a:ext cx="40675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41</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4"/>
        <p:cNvGrpSpPr/>
        <p:nvPr/>
      </p:nvGrpSpPr>
      <p:grpSpPr>
        <a:xfrm>
          <a:off x="0" y="0"/>
          <a:ext cx="0" cy="0"/>
          <a:chOff x="0" y="0"/>
          <a:chExt cx="0" cy="0"/>
        </a:xfrm>
      </p:grpSpPr>
      <p:sp>
        <p:nvSpPr>
          <p:cNvPr id="485" name="Google Shape;485;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2314E"/>
              </a:buClr>
              <a:buSzPts val="4400"/>
              <a:buFont typeface="Arial"/>
              <a:buNone/>
            </a:pPr>
            <a:r>
              <a:rPr lang="en-GB" b="1">
                <a:solidFill>
                  <a:srgbClr val="22314E"/>
                </a:solidFill>
                <a:latin typeface="Arial"/>
                <a:ea typeface="Arial"/>
                <a:cs typeface="Arial"/>
                <a:sym typeface="Arial"/>
              </a:rPr>
              <a:t>Resources</a:t>
            </a:r>
            <a:endParaRPr b="1">
              <a:solidFill>
                <a:srgbClr val="22314E"/>
              </a:solidFill>
              <a:latin typeface="Arial"/>
              <a:ea typeface="Arial"/>
              <a:cs typeface="Arial"/>
              <a:sym typeface="Arial"/>
            </a:endParaRPr>
          </a:p>
        </p:txBody>
      </p:sp>
      <p:sp>
        <p:nvSpPr>
          <p:cNvPr id="486" name="Google Shape;486;p53"/>
          <p:cNvSpPr txBox="1">
            <a:spLocks noGrp="1"/>
          </p:cNvSpPr>
          <p:nvPr>
            <p:ph type="body" idx="1"/>
          </p:nvPr>
        </p:nvSpPr>
        <p:spPr>
          <a:xfrm>
            <a:off x="373875" y="962025"/>
            <a:ext cx="8229600" cy="45261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360"/>
              </a:spcBef>
              <a:spcAft>
                <a:spcPts val="0"/>
              </a:spcAft>
              <a:buClr>
                <a:schemeClr val="dk1"/>
              </a:buClr>
              <a:buSzPts val="1000"/>
              <a:buChar char="•"/>
            </a:pPr>
            <a:r>
              <a:rPr lang="en-GB" sz="1000" u="sng">
                <a:solidFill>
                  <a:schemeClr val="hlink"/>
                </a:solidFill>
                <a:latin typeface="Arial"/>
                <a:ea typeface="Arial"/>
                <a:cs typeface="Arial"/>
                <a:sym typeface="Arial"/>
                <a:hlinkClick r:id="rId4"/>
              </a:rPr>
              <a:t>https://www.bathspa.ac.uk/about-us/governance/policies/academic-misconduct/</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u="sng">
                <a:solidFill>
                  <a:schemeClr val="hlink"/>
                </a:solidFill>
                <a:latin typeface="Arial"/>
                <a:ea typeface="Arial"/>
                <a:cs typeface="Arial"/>
                <a:sym typeface="Arial"/>
                <a:hlinkClick r:id="rId5"/>
              </a:rPr>
              <a:t>https://www.bathspa.ac.uk/students/ask/genai-guidance</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spcBef>
                <a:spcPts val="0"/>
              </a:spcBef>
              <a:spcAft>
                <a:spcPts val="0"/>
              </a:spcAft>
              <a:buSzPts val="1000"/>
              <a:buChar char="•"/>
            </a:pPr>
            <a:r>
              <a:rPr lang="en-GB" sz="1000" u="sng">
                <a:solidFill>
                  <a:schemeClr val="hlink"/>
                </a:solidFill>
                <a:latin typeface="Arial"/>
                <a:ea typeface="Arial"/>
                <a:cs typeface="Arial"/>
                <a:sym typeface="Arial"/>
                <a:hlinkClick r:id="rId6"/>
              </a:rPr>
              <a:t>https://www.bathspa.ac.uk/projects/teaching-expertise-guide/digital-fluency/#d.en.138560</a:t>
            </a:r>
            <a:r>
              <a:rPr lang="en-GB" sz="1000">
                <a:latin typeface="Arial"/>
                <a:ea typeface="Arial"/>
                <a:cs typeface="Arial"/>
                <a:sym typeface="Arial"/>
              </a:rPr>
              <a:t> </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u="sng">
                <a:solidFill>
                  <a:schemeClr val="hlink"/>
                </a:solidFill>
                <a:latin typeface="Arial"/>
                <a:ea typeface="Arial"/>
                <a:cs typeface="Arial"/>
                <a:sym typeface="Arial"/>
                <a:hlinkClick r:id="rId7"/>
              </a:rPr>
              <a:t>https://bathspaonline.sharepoint.com/:b:/r/sites/DigitalFluencyAdvisory-LearningInnovationandSkillsUnit-Staff/Shared%20Documents/Generative%20AI/FINAL%20Guidance%20-%20Effective%20use%20of%20Generative%20AI%20in%20higher%20education%2013-09-23.pdf?csf=1&amp;web=1&amp;e=8K6KMe</a:t>
            </a:r>
            <a:r>
              <a:rPr lang="en-GB" sz="1000">
                <a:latin typeface="Arial"/>
                <a:ea typeface="Arial"/>
                <a:cs typeface="Arial"/>
                <a:sym typeface="Arial"/>
              </a:rPr>
              <a:t> </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u="sng">
                <a:solidFill>
                  <a:schemeClr val="hlink"/>
                </a:solidFill>
                <a:latin typeface="Arial"/>
                <a:ea typeface="Arial"/>
                <a:cs typeface="Arial"/>
                <a:sym typeface="Arial"/>
                <a:hlinkClick r:id="rId8"/>
              </a:rPr>
              <a:t>https://www.hepi.ac.uk/wp-content/uploads/2024/01/HEPI-Policy-Note-51.pdf</a:t>
            </a:r>
            <a:r>
              <a:rPr lang="en-GB" sz="1000">
                <a:latin typeface="Arial"/>
                <a:ea typeface="Arial"/>
                <a:cs typeface="Arial"/>
                <a:sym typeface="Arial"/>
              </a:rPr>
              <a:t> </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0"/>
              </a:spcBef>
              <a:spcAft>
                <a:spcPts val="0"/>
              </a:spcAft>
              <a:buSzPts val="1000"/>
              <a:buChar char="•"/>
            </a:pPr>
            <a:r>
              <a:rPr lang="en-GB" sz="1000">
                <a:solidFill>
                  <a:srgbClr val="202020"/>
                </a:solidFill>
                <a:latin typeface="Arial"/>
                <a:ea typeface="Arial"/>
                <a:cs typeface="Arial"/>
                <a:sym typeface="Arial"/>
              </a:rPr>
              <a:t> </a:t>
            </a:r>
            <a:r>
              <a:rPr lang="en-GB" sz="1000" b="1" u="sng">
                <a:solidFill>
                  <a:srgbClr val="3E0577"/>
                </a:solidFill>
                <a:latin typeface="Arial"/>
                <a:ea typeface="Arial"/>
                <a:cs typeface="Arial"/>
                <a:sym typeface="Arial"/>
                <a:hlinkClick r:id="rId9">
                  <a:extLst>
                    <a:ext uri="{A12FA001-AC4F-418D-AE19-62706E023703}">
                      <ahyp:hlinkClr xmlns:ahyp="http://schemas.microsoft.com/office/drawing/2018/hyperlinkcolor" val="tx"/>
                    </a:ext>
                  </a:extLst>
                </a:hlinkClick>
              </a:rPr>
              <a:t>A real-world test of artificial intelligence infiltration of a university examinations system: A “Turing Test” case study</a:t>
            </a:r>
            <a:r>
              <a:rPr lang="en-GB" sz="1000">
                <a:solidFill>
                  <a:srgbClr val="202020"/>
                </a:solidFill>
                <a:latin typeface="Arial"/>
                <a:ea typeface="Arial"/>
                <a:cs typeface="Arial"/>
                <a:sym typeface="Arial"/>
              </a:rPr>
              <a:t> Scarfe P, Watcham K, Clarke A, Roesch E (2024) A real-world test of artificial intelligence infiltration of a university examinations system: A “Turing Test” case study. PLOS ONE 19(6): e0305354. </a:t>
            </a:r>
            <a:r>
              <a:rPr lang="en-GB" sz="1000" u="sng">
                <a:solidFill>
                  <a:srgbClr val="3E0577"/>
                </a:solidFill>
                <a:latin typeface="Arial"/>
                <a:ea typeface="Arial"/>
                <a:cs typeface="Arial"/>
                <a:sym typeface="Arial"/>
                <a:hlinkClick r:id="rId10">
                  <a:extLst>
                    <a:ext uri="{A12FA001-AC4F-418D-AE19-62706E023703}">
                      <ahyp:hlinkClr xmlns:ahyp="http://schemas.microsoft.com/office/drawing/2018/hyperlinkcolor" val="tx"/>
                    </a:ext>
                  </a:extLst>
                </a:hlinkClick>
              </a:rPr>
              <a:t>https://doi.org/10.1371/journal.pone.0305354</a:t>
            </a:r>
            <a:endParaRPr sz="1000">
              <a:latin typeface="Arial"/>
              <a:ea typeface="Arial"/>
              <a:cs typeface="Arial"/>
              <a:sym typeface="Arial"/>
            </a:endParaRPr>
          </a:p>
          <a:p>
            <a:pPr marL="457200" lvl="0" indent="0" algn="l" rtl="0">
              <a:lnSpc>
                <a:spcPct val="100000"/>
              </a:lnSpc>
              <a:spcBef>
                <a:spcPts val="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a:solidFill>
                  <a:srgbClr val="222222"/>
                </a:solidFill>
                <a:latin typeface="Arial"/>
                <a:ea typeface="Arial"/>
                <a:cs typeface="Arial"/>
                <a:sym typeface="Arial"/>
              </a:rPr>
              <a:t>von Garrel, J., Mayer, J. Artificial Intelligence in studies—use of ChatGPT and AI-based tools among students in Germany. </a:t>
            </a:r>
            <a:r>
              <a:rPr lang="en-GB" sz="1000" i="1">
                <a:solidFill>
                  <a:srgbClr val="222222"/>
                </a:solidFill>
                <a:latin typeface="Arial"/>
                <a:ea typeface="Arial"/>
                <a:cs typeface="Arial"/>
                <a:sym typeface="Arial"/>
              </a:rPr>
              <a:t>Humanit Soc Sci Commun</a:t>
            </a:r>
            <a:r>
              <a:rPr lang="en-GB" sz="1000">
                <a:solidFill>
                  <a:srgbClr val="222222"/>
                </a:solidFill>
                <a:latin typeface="Arial"/>
                <a:ea typeface="Arial"/>
                <a:cs typeface="Arial"/>
                <a:sym typeface="Arial"/>
              </a:rPr>
              <a:t> 10, 799 (2023). </a:t>
            </a:r>
            <a:r>
              <a:rPr lang="en-GB" sz="1000" u="sng">
                <a:solidFill>
                  <a:schemeClr val="hlink"/>
                </a:solidFill>
                <a:latin typeface="Arial"/>
                <a:ea typeface="Arial"/>
                <a:cs typeface="Arial"/>
                <a:sym typeface="Arial"/>
                <a:hlinkClick r:id="rId11"/>
              </a:rPr>
              <a:t>https://doi.org/10.1057/s41599-023-02304-7</a:t>
            </a:r>
            <a:r>
              <a:rPr lang="en-GB" sz="1000">
                <a:solidFill>
                  <a:srgbClr val="222222"/>
                </a:solidFill>
                <a:latin typeface="Arial"/>
                <a:ea typeface="Arial"/>
                <a:cs typeface="Arial"/>
                <a:sym typeface="Arial"/>
              </a:rPr>
              <a:t>  </a:t>
            </a:r>
            <a:endParaRPr sz="1000">
              <a:solidFill>
                <a:srgbClr val="222222"/>
              </a:solidFill>
              <a:latin typeface="Arial"/>
              <a:ea typeface="Arial"/>
              <a:cs typeface="Arial"/>
              <a:sym typeface="Arial"/>
            </a:endParaRPr>
          </a:p>
          <a:p>
            <a:pPr marL="457200" lvl="0" indent="0" algn="l" rtl="0">
              <a:lnSpc>
                <a:spcPct val="100000"/>
              </a:lnSpc>
              <a:spcBef>
                <a:spcPts val="360"/>
              </a:spcBef>
              <a:spcAft>
                <a:spcPts val="0"/>
              </a:spcAft>
              <a:buNone/>
            </a:pPr>
            <a:endParaRPr sz="1000">
              <a:solidFill>
                <a:srgbClr val="222222"/>
              </a:solidFill>
              <a:latin typeface="Arial"/>
              <a:ea typeface="Arial"/>
              <a:cs typeface="Arial"/>
              <a:sym typeface="Arial"/>
            </a:endParaRPr>
          </a:p>
          <a:p>
            <a:pPr marL="457200" lvl="0" indent="-292100" algn="l" rtl="0">
              <a:lnSpc>
                <a:spcPct val="100000"/>
              </a:lnSpc>
              <a:spcBef>
                <a:spcPts val="360"/>
              </a:spcBef>
              <a:spcAft>
                <a:spcPts val="0"/>
              </a:spcAft>
              <a:buClr>
                <a:srgbClr val="222222"/>
              </a:buClr>
              <a:buSzPts val="1000"/>
              <a:buChar char="•"/>
            </a:pPr>
            <a:r>
              <a:rPr lang="en-GB" sz="1000" u="sng">
                <a:solidFill>
                  <a:schemeClr val="hlink"/>
                </a:solidFill>
                <a:latin typeface="Arial"/>
                <a:ea typeface="Arial"/>
                <a:cs typeface="Arial"/>
                <a:sym typeface="Arial"/>
                <a:hlinkClick r:id="rId12"/>
              </a:rPr>
              <a:t>https://www.ucl.ac.uk/teaching-learning/generative-ai-hub/designing-assessments-ai-enabled-world#Changes%20to%20make%20now</a:t>
            </a:r>
            <a:endParaRPr sz="1000">
              <a:solidFill>
                <a:srgbClr val="222222"/>
              </a:solidFill>
              <a:latin typeface="Arial"/>
              <a:ea typeface="Arial"/>
              <a:cs typeface="Arial"/>
              <a:sym typeface="Arial"/>
            </a:endParaRPr>
          </a:p>
          <a:p>
            <a:pPr marL="457200" lvl="0" indent="0" algn="l" rtl="0">
              <a:lnSpc>
                <a:spcPct val="100000"/>
              </a:lnSpc>
              <a:spcBef>
                <a:spcPts val="360"/>
              </a:spcBef>
              <a:spcAft>
                <a:spcPts val="0"/>
              </a:spcAft>
              <a:buNone/>
            </a:pPr>
            <a:endParaRPr sz="1000">
              <a:solidFill>
                <a:srgbClr val="222222"/>
              </a:solidFill>
              <a:latin typeface="Arial"/>
              <a:ea typeface="Arial"/>
              <a:cs typeface="Arial"/>
              <a:sym typeface="Arial"/>
            </a:endParaRPr>
          </a:p>
          <a:p>
            <a:pPr marL="457200" lvl="0" indent="-292100" algn="l" rtl="0">
              <a:lnSpc>
                <a:spcPct val="100000"/>
              </a:lnSpc>
              <a:spcBef>
                <a:spcPts val="360"/>
              </a:spcBef>
              <a:spcAft>
                <a:spcPts val="0"/>
              </a:spcAft>
              <a:buClr>
                <a:srgbClr val="222222"/>
              </a:buClr>
              <a:buSzPts val="1000"/>
              <a:buFont typeface="Arial"/>
              <a:buChar char="•"/>
            </a:pPr>
            <a:r>
              <a:rPr lang="en-GB" sz="1000" u="sng">
                <a:solidFill>
                  <a:schemeClr val="hlink"/>
                </a:solidFill>
                <a:latin typeface="Arial"/>
                <a:ea typeface="Arial"/>
                <a:cs typeface="Arial"/>
                <a:sym typeface="Arial"/>
                <a:hlinkClick r:id="rId13"/>
              </a:rPr>
              <a:t>https://www.theguardian.com/technology/2024/dec/15/i-received-a-first-but-it-felt-tainted-and-undeserved-inside-the-university-ai-cheating-crisis</a:t>
            </a:r>
            <a:endParaRPr sz="1000">
              <a:solidFill>
                <a:srgbClr val="222222"/>
              </a:solidFill>
              <a:latin typeface="Arial"/>
              <a:ea typeface="Arial"/>
              <a:cs typeface="Arial"/>
              <a:sym typeface="Arial"/>
            </a:endParaRPr>
          </a:p>
          <a:p>
            <a:pPr marL="0" lvl="0" indent="0" algn="l" rtl="0">
              <a:lnSpc>
                <a:spcPct val="100000"/>
              </a:lnSpc>
              <a:spcBef>
                <a:spcPts val="360"/>
              </a:spcBef>
              <a:spcAft>
                <a:spcPts val="0"/>
              </a:spcAft>
              <a:buNone/>
            </a:pPr>
            <a:endParaRPr sz="1000">
              <a:solidFill>
                <a:srgbClr val="222222"/>
              </a:solidFill>
              <a:latin typeface="Arial"/>
              <a:ea typeface="Arial"/>
              <a:cs typeface="Arial"/>
              <a:sym typeface="Arial"/>
            </a:endParaRPr>
          </a:p>
        </p:txBody>
      </p:sp>
      <p:pic>
        <p:nvPicPr>
          <p:cNvPr id="487" name="Google Shape;487;p53" descr="BSU + Transform-ED + Partner logos"/>
          <p:cNvPicPr preferRelativeResize="0"/>
          <p:nvPr/>
        </p:nvPicPr>
        <p:blipFill rotWithShape="1">
          <a:blip r:embed="rId14">
            <a:alphaModFix/>
          </a:blip>
          <a:srcRect/>
          <a:stretch/>
        </p:blipFill>
        <p:spPr>
          <a:xfrm>
            <a:off x="6416275" y="6009600"/>
            <a:ext cx="1940174" cy="435450"/>
          </a:xfrm>
          <a:prstGeom prst="rect">
            <a:avLst/>
          </a:prstGeom>
          <a:noFill/>
          <a:ln>
            <a:noFill/>
          </a:ln>
        </p:spPr>
      </p:pic>
      <p:pic>
        <p:nvPicPr>
          <p:cNvPr id="488" name="Google Shape;488;p53" descr="BSU + Transform-ED + Partner logos"/>
          <p:cNvPicPr preferRelativeResize="0"/>
          <p:nvPr/>
        </p:nvPicPr>
        <p:blipFill rotWithShape="1">
          <a:blip r:embed="rId15">
            <a:alphaModFix/>
          </a:blip>
          <a:srcRect/>
          <a:stretch/>
        </p:blipFill>
        <p:spPr>
          <a:xfrm>
            <a:off x="18387" y="5645467"/>
            <a:ext cx="9166308" cy="1212533"/>
          </a:xfrm>
          <a:prstGeom prst="rect">
            <a:avLst/>
          </a:prstGeom>
          <a:noFill/>
          <a:ln>
            <a:noFill/>
          </a:ln>
        </p:spPr>
      </p:pic>
      <p:pic>
        <p:nvPicPr>
          <p:cNvPr id="489" name="Google Shape;489;p53" descr="BSU + Transform-ED + Partner logos&#10;"/>
          <p:cNvPicPr preferRelativeResize="0"/>
          <p:nvPr/>
        </p:nvPicPr>
        <p:blipFill rotWithShape="1">
          <a:blip r:embed="rId15">
            <a:alphaModFix/>
          </a:blip>
          <a:srcRect r="517"/>
          <a:stretch/>
        </p:blipFill>
        <p:spPr>
          <a:xfrm>
            <a:off x="0" y="5643925"/>
            <a:ext cx="9151200" cy="124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11111"/>
              <a:buFont typeface="Arial"/>
              <a:buNone/>
            </a:pPr>
            <a:r>
              <a:rPr lang="en-GB" b="1" dirty="0">
                <a:solidFill>
                  <a:srgbClr val="22314E"/>
                </a:solidFill>
                <a:latin typeface="Arial"/>
                <a:ea typeface="Arial"/>
                <a:cs typeface="Arial"/>
                <a:sym typeface="Arial"/>
              </a:rPr>
              <a:t>What is Artificial Intelligence (AI)? (2)</a:t>
            </a:r>
            <a:endParaRPr dirty="0"/>
          </a:p>
        </p:txBody>
      </p:sp>
      <p:pic>
        <p:nvPicPr>
          <p:cNvPr id="122" name="Google Shape;122;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23" name="Google Shape;123;p16" descr="Video on Gen AI" title="What is GenAI?">
            <a:hlinkClick r:id="rId4"/>
          </p:cNvPr>
          <p:cNvPicPr preferRelativeResize="0"/>
          <p:nvPr/>
        </p:nvPicPr>
        <p:blipFill>
          <a:blip r:embed="rId5">
            <a:alphaModFix/>
          </a:blip>
          <a:stretch>
            <a:fillRect/>
          </a:stretch>
        </p:blipFill>
        <p:spPr>
          <a:xfrm>
            <a:off x="600625" y="1965381"/>
            <a:ext cx="5448775" cy="3064925"/>
          </a:xfrm>
          <a:prstGeom prst="rect">
            <a:avLst/>
          </a:prstGeom>
          <a:noFill/>
          <a:ln>
            <a:noFill/>
          </a:ln>
        </p:spPr>
      </p:pic>
      <p:sp>
        <p:nvSpPr>
          <p:cNvPr id="124" name="Google Shape;124;p16"/>
          <p:cNvSpPr txBox="1">
            <a:spLocks noGrp="1"/>
          </p:cNvSpPr>
          <p:nvPr>
            <p:ph type="body" idx="1"/>
          </p:nvPr>
        </p:nvSpPr>
        <p:spPr>
          <a:xfrm>
            <a:off x="6279425" y="2500350"/>
            <a:ext cx="2540400" cy="1857300"/>
          </a:xfrm>
          <a:prstGeom prst="rect">
            <a:avLst/>
          </a:prstGeom>
          <a:noFill/>
          <a:ln>
            <a:noFill/>
          </a:ln>
        </p:spPr>
        <p:txBody>
          <a:bodyPr spcFirstLastPara="1" wrap="square" lIns="91425" tIns="45700" rIns="91425" bIns="45700" anchor="t" anchorCtr="0">
            <a:normAutofit fontScale="92500"/>
          </a:bodyPr>
          <a:lstStyle/>
          <a:p>
            <a:pPr marL="0" indent="0">
              <a:lnSpc>
                <a:spcPct val="150000"/>
              </a:lnSpc>
              <a:spcBef>
                <a:spcPts val="0"/>
              </a:spcBef>
              <a:buNone/>
            </a:pPr>
            <a:r>
              <a:rPr lang="en-GB" sz="2000" dirty="0">
                <a:latin typeface="Arial"/>
                <a:ea typeface="Arial"/>
                <a:cs typeface="Arial"/>
                <a:sym typeface="Arial"/>
              </a:rPr>
              <a:t>An intro to Generative AI video produced by BSU and aimed at students.</a:t>
            </a:r>
            <a:endParaRPr sz="2000" dirty="0">
              <a:latin typeface="Arial"/>
              <a:ea typeface="Arial"/>
              <a:cs typeface="Arial"/>
              <a:sym typeface="Arial"/>
            </a:endParaRPr>
          </a:p>
        </p:txBody>
      </p:sp>
      <p:pic>
        <p:nvPicPr>
          <p:cNvPr id="125" name="Google Shape;125;p16"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2DD"/>
        </a:solid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052816" y="85273"/>
            <a:ext cx="3132000" cy="459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solidFill>
                  <a:srgbClr val="22314E"/>
                </a:solidFill>
                <a:latin typeface="Arial"/>
                <a:ea typeface="Arial"/>
                <a:cs typeface="Arial"/>
                <a:sym typeface="Arial"/>
              </a:rPr>
              <a:t>Interactive Activity (1)</a:t>
            </a:r>
            <a:endParaRPr sz="2400" dirty="0"/>
          </a:p>
        </p:txBody>
      </p:sp>
      <p:pic>
        <p:nvPicPr>
          <p:cNvPr id="131" name="Google Shape;131;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32" name="Google Shape;132;p17"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133" name="Google Shape;133;p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sp>
        <p:nvSpPr>
          <p:cNvPr id="134" name="Google Shape;134;p17"/>
          <p:cNvSpPr txBox="1">
            <a:spLocks noGrp="1"/>
          </p:cNvSpPr>
          <p:nvPr>
            <p:ph type="body" idx="1"/>
          </p:nvPr>
        </p:nvSpPr>
        <p:spPr>
          <a:xfrm>
            <a:off x="457200" y="1447800"/>
            <a:ext cx="8229600" cy="4526100"/>
          </a:xfrm>
          <a:prstGeom prst="rect">
            <a:avLst/>
          </a:prstGeom>
          <a:noFill/>
          <a:ln>
            <a:noFill/>
          </a:ln>
        </p:spPr>
        <p:txBody>
          <a:bodyPr spcFirstLastPara="1" wrap="square" lIns="91425" tIns="45700" rIns="91425" bIns="45700" anchor="t" anchorCtr="0">
            <a:normAutofit/>
          </a:bodyPr>
          <a:lstStyle/>
          <a:p>
            <a:pPr marL="0" indent="0">
              <a:buNone/>
            </a:pPr>
            <a:r>
              <a:rPr lang="en-GB" sz="2000" dirty="0">
                <a:latin typeface="Arial"/>
                <a:ea typeface="Arial"/>
                <a:cs typeface="Arial"/>
                <a:sym typeface="Arial"/>
              </a:rPr>
              <a:t>In groups, spend ten minutes exploring your current experiences of using Gen AI tools. It will be good to focus on:</a:t>
            </a:r>
            <a:endParaRPr dirty="0"/>
          </a:p>
          <a:p>
            <a:pPr marL="457200" lvl="0" indent="-228600" algn="l" rtl="0">
              <a:lnSpc>
                <a:spcPct val="100000"/>
              </a:lnSpc>
              <a:spcBef>
                <a:spcPts val="360"/>
              </a:spcBef>
              <a:spcAft>
                <a:spcPts val="0"/>
              </a:spcAft>
              <a:buClr>
                <a:schemeClr val="dk1"/>
              </a:buClr>
              <a:buSzPts val="1800"/>
              <a:buNone/>
            </a:pPr>
            <a:endParaRPr sz="2000">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Which tool did you use?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Why did you choose that one?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What did you use it for?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What was the output like?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Any advice for someone wanting to do the same thing again?</a:t>
            </a:r>
            <a:endParaRPr dirty="0"/>
          </a:p>
          <a:p>
            <a:pPr marL="457200" lvl="0" indent="-228600" algn="l" rtl="0">
              <a:lnSpc>
                <a:spcPct val="100000"/>
              </a:lnSpc>
              <a:spcBef>
                <a:spcPts val="360"/>
              </a:spcBef>
              <a:spcAft>
                <a:spcPts val="0"/>
              </a:spcAft>
              <a:buClr>
                <a:schemeClr val="dk1"/>
              </a:buClr>
              <a:buSzPts val="1800"/>
              <a:buNone/>
            </a:pPr>
            <a:endParaRPr sz="2000">
              <a:latin typeface="Arial"/>
              <a:ea typeface="Arial"/>
              <a:cs typeface="Arial"/>
              <a:sym typeface="Arial"/>
            </a:endParaRPr>
          </a:p>
          <a:p>
            <a:pPr marL="0" lvl="0" indent="0" algn="l" rtl="0">
              <a:lnSpc>
                <a:spcPct val="100000"/>
              </a:lnSpc>
              <a:spcBef>
                <a:spcPts val="360"/>
              </a:spcBef>
              <a:spcAft>
                <a:spcPts val="0"/>
              </a:spcAft>
              <a:buNone/>
            </a:pPr>
            <a:r>
              <a:rPr lang="en-GB" sz="2000" b="1" dirty="0">
                <a:latin typeface="Arial"/>
                <a:ea typeface="Arial"/>
                <a:cs typeface="Arial"/>
                <a:sym typeface="Arial"/>
              </a:rPr>
              <a:t>Please put your experiences in the session PADLET.</a:t>
            </a:r>
            <a:endParaRPr b="1" dirty="0"/>
          </a:p>
        </p:txBody>
      </p:sp>
      <p:pic>
        <p:nvPicPr>
          <p:cNvPr id="135" name="Google Shape;135;p17"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136" name="Google Shape;136;p17">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Important considerations</a:t>
            </a:r>
            <a:endParaRPr/>
          </a:p>
        </p:txBody>
      </p:sp>
      <p:sp>
        <p:nvSpPr>
          <p:cNvPr id="142" name="Google Shape;142;p18"/>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indent="-355600">
              <a:lnSpc>
                <a:spcPct val="150000"/>
              </a:lnSpc>
              <a:spcBef>
                <a:spcPts val="0"/>
              </a:spcBef>
              <a:buSzPts val="2000"/>
              <a:buChar char="●"/>
            </a:pPr>
            <a:r>
              <a:rPr lang="en-GB" sz="2000" dirty="0">
                <a:latin typeface="Arial"/>
                <a:ea typeface="Arial"/>
                <a:cs typeface="Arial"/>
                <a:sym typeface="Arial"/>
              </a:rPr>
              <a:t>There are three important considerations before using Gen AI for learning, teaching and assessment:</a:t>
            </a:r>
            <a:endParaRPr sz="2000" dirty="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GDPR and data privacy</a:t>
            </a: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Copyright</a:t>
            </a: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Intellectual property</a:t>
            </a:r>
            <a:endParaRPr sz="2000">
              <a:latin typeface="Arial"/>
              <a:ea typeface="Arial"/>
              <a:cs typeface="Arial"/>
              <a:sym typeface="Arial"/>
            </a:endParaRPr>
          </a:p>
        </p:txBody>
      </p:sp>
      <p:pic>
        <p:nvPicPr>
          <p:cNvPr id="143" name="Google Shape;143;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44" name="Google Shape;144;p18" descr="Decorative image of a light bulb"/>
          <p:cNvPicPr preferRelativeResize="0"/>
          <p:nvPr/>
        </p:nvPicPr>
        <p:blipFill>
          <a:blip r:embed="rId5">
            <a:alphaModFix/>
          </a:blip>
          <a:stretch>
            <a:fillRect/>
          </a:stretch>
        </p:blipFill>
        <p:spPr>
          <a:xfrm>
            <a:off x="5650380" y="2454075"/>
            <a:ext cx="3036426" cy="2839526"/>
          </a:xfrm>
          <a:prstGeom prst="rect">
            <a:avLst/>
          </a:prstGeom>
          <a:noFill/>
          <a:ln>
            <a:noFill/>
          </a:ln>
        </p:spPr>
      </p:pic>
      <p:pic>
        <p:nvPicPr>
          <p:cNvPr id="145" name="Google Shape;145;p18"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GDPR and data privacy</a:t>
            </a:r>
            <a:endParaRPr/>
          </a:p>
        </p:txBody>
      </p:sp>
      <p:sp>
        <p:nvSpPr>
          <p:cNvPr id="151" name="Google Shape;151;p19"/>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lnSpcReduction="10000"/>
          </a:bodyPr>
          <a:lstStyle/>
          <a:p>
            <a:pPr marL="457200" lvl="0" indent="-355600" algn="l" rtl="0">
              <a:lnSpc>
                <a:spcPct val="150000"/>
              </a:lnSpc>
              <a:spcBef>
                <a:spcPts val="0"/>
              </a:spcBef>
              <a:spcAft>
                <a:spcPts val="0"/>
              </a:spcAft>
              <a:buSzPts val="2000"/>
              <a:buChar char="●"/>
            </a:pPr>
            <a:r>
              <a:rPr lang="en-GB" sz="2000" dirty="0">
                <a:latin typeface="Arial"/>
                <a:ea typeface="Arial"/>
                <a:cs typeface="Arial"/>
                <a:sym typeface="Arial"/>
              </a:rPr>
              <a:t>BSU and _______ have strict rules and policies on GDPR  and data privacy. Please see your mandatory training. Importantly:</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Student &amp; staff personal data should not be shared with non-institutional tools. </a:t>
            </a:r>
            <a:endParaRPr sz="2000">
              <a:latin typeface="Arial"/>
              <a:ea typeface="Arial"/>
              <a:cs typeface="Arial"/>
              <a:sym typeface="Arial"/>
            </a:endParaRPr>
          </a:p>
          <a:p>
            <a:pPr lvl="1" indent="-355600">
              <a:lnSpc>
                <a:spcPct val="150000"/>
              </a:lnSpc>
              <a:spcBef>
                <a:spcPts val="0"/>
              </a:spcBef>
              <a:buSzPts val="2000"/>
            </a:pPr>
            <a:r>
              <a:rPr lang="en-GB" sz="2000" dirty="0">
                <a:latin typeface="Arial"/>
                <a:ea typeface="Arial"/>
                <a:cs typeface="Arial"/>
                <a:sym typeface="Arial"/>
              </a:rPr>
              <a:t>The use of any Gen AI tool which requires the use of any identifiable information needs to be approved by your data protection officer</a:t>
            </a:r>
            <a:endParaRPr sz="2000" dirty="0">
              <a:latin typeface="Arial"/>
              <a:ea typeface="Arial"/>
              <a:cs typeface="Arial"/>
              <a:sym typeface="Arial"/>
            </a:endParaRPr>
          </a:p>
        </p:txBody>
      </p:sp>
      <p:pic>
        <p:nvPicPr>
          <p:cNvPr id="152" name="Google Shape;152;p19"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53" name="Google Shape;153;p19"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Copyright</a:t>
            </a:r>
            <a:endParaRPr/>
          </a:p>
        </p:txBody>
      </p:sp>
      <p:sp>
        <p:nvSpPr>
          <p:cNvPr id="159" name="Google Shape;159;p20"/>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lnSpcReduction="10000"/>
          </a:bodyPr>
          <a:lstStyle/>
          <a:p>
            <a:pPr indent="-355600">
              <a:lnSpc>
                <a:spcPct val="150000"/>
              </a:lnSpc>
              <a:spcBef>
                <a:spcPts val="0"/>
              </a:spcBef>
              <a:buSzPts val="2000"/>
              <a:buChar char="●"/>
            </a:pPr>
            <a:r>
              <a:rPr lang="en-GB" sz="2000" dirty="0">
                <a:latin typeface="Arial"/>
                <a:ea typeface="Arial"/>
                <a:cs typeface="Arial"/>
                <a:sym typeface="Arial"/>
              </a:rPr>
              <a:t>Many Gen AI tools use data supplied by end users for training and developing their models. It is important to know how any data (uploaded, spoken, typed and cut &amp; paste) will be used and stored. </a:t>
            </a:r>
            <a:endParaRPr sz="2000" dirty="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457200" lvl="0"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Lectures, research content and other institutional material are owned by the institution and should not be shared. Use needs to be approved by your data protection officer and for copyright materials these need to be used within a ring-fenced tool (not shared). </a:t>
            </a:r>
            <a:endParaRPr sz="2000">
              <a:latin typeface="Arial"/>
              <a:ea typeface="Arial"/>
              <a:cs typeface="Arial"/>
              <a:sym typeface="Arial"/>
            </a:endParaRPr>
          </a:p>
        </p:txBody>
      </p:sp>
      <p:pic>
        <p:nvPicPr>
          <p:cNvPr id="160" name="Google Shape;160;p20"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61" name="Google Shape;161;p20"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732D09-9F3A-41E7-A220-54D92FCC8C65}">
  <ds:schemaRefs>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schemas.microsoft.com/office/2006/documentManagement/types"/>
    <ds:schemaRef ds:uri="670e9a06-2558-4476-a465-8b2886ca3e74"/>
    <ds:schemaRef ds:uri="80d6cebe-6bc5-4fc1-8743-43be78958a5c"/>
    <ds:schemaRef ds:uri="http://purl.org/dc/terms/"/>
  </ds:schemaRefs>
</ds:datastoreItem>
</file>

<file path=customXml/itemProps2.xml><?xml version="1.0" encoding="utf-8"?>
<ds:datastoreItem xmlns:ds="http://schemas.openxmlformats.org/officeDocument/2006/customXml" ds:itemID="{830B7533-0E7C-4250-B9CD-A0A34E86C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3614EC-E1CC-45F1-AD68-DCDAFCA332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3917</Words>
  <Application>Microsoft Office PowerPoint</Application>
  <PresentationFormat>On-screen Show (4:3)</PresentationFormat>
  <Paragraphs>269</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Roboto</vt:lpstr>
      <vt:lpstr>Arial</vt:lpstr>
      <vt:lpstr>Office Theme</vt:lpstr>
      <vt:lpstr>CPD9 Generative AI in Higher Education </vt:lpstr>
      <vt:lpstr>Learning Outcomes</vt:lpstr>
      <vt:lpstr>Content</vt:lpstr>
      <vt:lpstr>What is Artificial Intelligence (AI)? (1)</vt:lpstr>
      <vt:lpstr>What is Artificial Intelligence (AI)? (2)</vt:lpstr>
      <vt:lpstr>Interactive Activity (1)</vt:lpstr>
      <vt:lpstr>Important considerations</vt:lpstr>
      <vt:lpstr>GDPR and data privacy</vt:lpstr>
      <vt:lpstr>Copyright</vt:lpstr>
      <vt:lpstr>Intellectual Property</vt:lpstr>
      <vt:lpstr>Interactive Activity (2)</vt:lpstr>
      <vt:lpstr>How are students using Gen AI?</vt:lpstr>
      <vt:lpstr>How are students using AI? (1)</vt:lpstr>
      <vt:lpstr>How are students using AI? (2)</vt:lpstr>
      <vt:lpstr>The AI continuum</vt:lpstr>
      <vt:lpstr>Transparency</vt:lpstr>
      <vt:lpstr>AI and teaching (1)</vt:lpstr>
      <vt:lpstr>It’s all about the prompts</vt:lpstr>
      <vt:lpstr>AI and teaching (2)</vt:lpstr>
      <vt:lpstr>BSU suggestions on AI</vt:lpstr>
      <vt:lpstr>AI and assessment (1)</vt:lpstr>
      <vt:lpstr>AI and assessment (2)</vt:lpstr>
      <vt:lpstr>AI and assessment (3)</vt:lpstr>
      <vt:lpstr>AI and academic integrity (1)</vt:lpstr>
      <vt:lpstr>AI and academic integrity (2)</vt:lpstr>
      <vt:lpstr>AI and academic integrity (3)</vt:lpstr>
      <vt:lpstr>Integrate AI in assessment</vt:lpstr>
      <vt:lpstr>Interactive Activity (3)</vt:lpstr>
      <vt:lpstr>Interactive Activity (4)</vt:lpstr>
      <vt:lpstr>We asked ChatGPT what type of tasks it is bad at text from ChatGPT 4</vt:lpstr>
      <vt:lpstr>AI detection software (1)</vt:lpstr>
      <vt:lpstr>AI detection software (2) </vt:lpstr>
      <vt:lpstr>AI detection software (3) </vt:lpstr>
      <vt:lpstr>BSU Policies</vt:lpstr>
      <vt:lpstr>BSU assessment approach (1)</vt:lpstr>
      <vt:lpstr>BSU assessment approach (2)</vt:lpstr>
      <vt:lpstr>AI detection software </vt:lpstr>
      <vt:lpstr>Make it yours</vt:lpstr>
      <vt:lpstr>Summary</vt:lpstr>
      <vt:lpstr>BSU resource</vt:lpstr>
      <vt:lpstr>Just One Thing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Shaun Mudd</cp:lastModifiedBy>
  <cp:revision>132</cp:revision>
  <dcterms:modified xsi:type="dcterms:W3CDTF">2025-07-06T20:20:03Z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2025-01-13T14:57:57Z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aa15161c-478c-4da7-a880-681e4afdc055</vt:lpwstr>
  </property>
  <property fmtid="{D5CDD505-2E9C-101B-9397-08002B2CF9AE}" pid="9" name="MSIP_Label_43c9f532-f68c-4710-a80c-2dea02e48496_ContentBits">
    <vt:lpwstr>0</vt:lpwstr>
  </property>
  <property fmtid="{D5CDD505-2E9C-101B-9397-08002B2CF9AE}" pid="10" name="MediaServiceImageTags">
    <vt:lpwstr/>
  </property>
</Properties>
</file>